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notesSlides/notesSlide2.xml" ContentType="application/vnd.openxmlformats-officedocument.presentationml.notes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69.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07.xml" ContentType="application/vnd.openxmlformats-officedocument.presentationml.slide+xml"/>
  <Override PartName="/ppt/slides/slide125.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72.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s/slide95.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32.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s/slide159.xml" ContentType="application/vnd.openxmlformats-officedocument.presentationml.slide+xml"/>
  <Override PartName="/ppt/slideLayouts/slideLayout21.xml" ContentType="application/vnd.openxmlformats-officedocument.presentationml.slideLayout+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Layouts/slideLayout10.xml" ContentType="application/vnd.openxmlformats-officedocument.presentationml.slideLayout+xml"/>
  <Override PartName="/ppt/comments/comment1.xml" ContentType="application/vnd.openxmlformats-officedocument.presentationml.comments+xml"/>
  <Default Extension="vml" ContentType="application/vnd.openxmlformats-officedocument.vmlDrawing"/>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Layouts/slideLayout15.xml" ContentType="application/vnd.openxmlformats-officedocument.presentationml.slideLayout+xml"/>
  <Default Extension="wmf" ContentType="image/x-wmf"/>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commentAuthors.xml" ContentType="application/vnd.openxmlformats-officedocument.presentationml.commentAuthors+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Layouts/slideLayout16.xml" ContentType="application/vnd.openxmlformats-officedocument.presentationml.slideLayout+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Layouts/slideLayout12.xml" ContentType="application/vnd.openxmlformats-officedocument.presentationml.slideLayout+xml"/>
  <Override PartName="/ppt/slides/slide139.xml" ContentType="application/vnd.openxmlformats-officedocument.presentationml.slide+xml"/>
  <Override PartName="/ppt/slides/slide157.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85"/>
  </p:notesMasterIdLst>
  <p:sldIdLst>
    <p:sldId id="507" r:id="rId3"/>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2" r:id="rId28"/>
    <p:sldId id="444" r:id="rId29"/>
    <p:sldId id="283" r:id="rId30"/>
    <p:sldId id="291" r:id="rId31"/>
    <p:sldId id="292" r:id="rId32"/>
    <p:sldId id="293" r:id="rId33"/>
    <p:sldId id="294" r:id="rId34"/>
    <p:sldId id="295" r:id="rId35"/>
    <p:sldId id="308" r:id="rId36"/>
    <p:sldId id="309" r:id="rId37"/>
    <p:sldId id="310" r:id="rId38"/>
    <p:sldId id="311" r:id="rId39"/>
    <p:sldId id="312" r:id="rId40"/>
    <p:sldId id="313" r:id="rId41"/>
    <p:sldId id="314" r:id="rId42"/>
    <p:sldId id="315" r:id="rId43"/>
    <p:sldId id="316" r:id="rId44"/>
    <p:sldId id="324" r:id="rId45"/>
    <p:sldId id="326" r:id="rId46"/>
    <p:sldId id="327" r:id="rId47"/>
    <p:sldId id="329" r:id="rId48"/>
    <p:sldId id="330" r:id="rId49"/>
    <p:sldId id="331" r:id="rId50"/>
    <p:sldId id="332" r:id="rId51"/>
    <p:sldId id="333" r:id="rId52"/>
    <p:sldId id="334" r:id="rId53"/>
    <p:sldId id="335" r:id="rId54"/>
    <p:sldId id="336" r:id="rId55"/>
    <p:sldId id="337" r:id="rId56"/>
    <p:sldId id="338" r:id="rId57"/>
    <p:sldId id="344" r:id="rId58"/>
    <p:sldId id="348" r:id="rId59"/>
    <p:sldId id="349" r:id="rId60"/>
    <p:sldId id="350" r:id="rId61"/>
    <p:sldId id="351" r:id="rId62"/>
    <p:sldId id="352" r:id="rId63"/>
    <p:sldId id="353" r:id="rId64"/>
    <p:sldId id="354" r:id="rId65"/>
    <p:sldId id="355" r:id="rId66"/>
    <p:sldId id="445" r:id="rId67"/>
    <p:sldId id="356" r:id="rId68"/>
    <p:sldId id="357" r:id="rId69"/>
    <p:sldId id="358" r:id="rId70"/>
    <p:sldId id="459" r:id="rId71"/>
    <p:sldId id="359" r:id="rId72"/>
    <p:sldId id="360" r:id="rId73"/>
    <p:sldId id="361" r:id="rId74"/>
    <p:sldId id="363" r:id="rId75"/>
    <p:sldId id="364" r:id="rId76"/>
    <p:sldId id="362" r:id="rId77"/>
    <p:sldId id="366" r:id="rId78"/>
    <p:sldId id="367" r:id="rId79"/>
    <p:sldId id="368" r:id="rId80"/>
    <p:sldId id="369" r:id="rId81"/>
    <p:sldId id="460" r:id="rId82"/>
    <p:sldId id="370" r:id="rId83"/>
    <p:sldId id="371" r:id="rId84"/>
    <p:sldId id="372" r:id="rId85"/>
    <p:sldId id="373" r:id="rId86"/>
    <p:sldId id="374" r:id="rId87"/>
    <p:sldId id="375" r:id="rId88"/>
    <p:sldId id="376" r:id="rId89"/>
    <p:sldId id="377" r:id="rId90"/>
    <p:sldId id="378" r:id="rId91"/>
    <p:sldId id="379" r:id="rId92"/>
    <p:sldId id="380" r:id="rId93"/>
    <p:sldId id="381" r:id="rId94"/>
    <p:sldId id="382" r:id="rId95"/>
    <p:sldId id="383" r:id="rId96"/>
    <p:sldId id="384" r:id="rId97"/>
    <p:sldId id="385" r:id="rId98"/>
    <p:sldId id="386" r:id="rId99"/>
    <p:sldId id="387" r:id="rId100"/>
    <p:sldId id="388" r:id="rId101"/>
    <p:sldId id="389" r:id="rId102"/>
    <p:sldId id="390" r:id="rId103"/>
    <p:sldId id="391" r:id="rId104"/>
    <p:sldId id="392" r:id="rId105"/>
    <p:sldId id="393" r:id="rId106"/>
    <p:sldId id="394" r:id="rId107"/>
    <p:sldId id="395" r:id="rId108"/>
    <p:sldId id="396" r:id="rId109"/>
    <p:sldId id="397" r:id="rId110"/>
    <p:sldId id="398" r:id="rId111"/>
    <p:sldId id="399" r:id="rId112"/>
    <p:sldId id="400" r:id="rId113"/>
    <p:sldId id="401" r:id="rId114"/>
    <p:sldId id="402" r:id="rId115"/>
    <p:sldId id="403" r:id="rId116"/>
    <p:sldId id="404" r:id="rId117"/>
    <p:sldId id="405" r:id="rId118"/>
    <p:sldId id="406" r:id="rId119"/>
    <p:sldId id="407" r:id="rId120"/>
    <p:sldId id="408" r:id="rId121"/>
    <p:sldId id="409" r:id="rId122"/>
    <p:sldId id="410" r:id="rId123"/>
    <p:sldId id="411" r:id="rId124"/>
    <p:sldId id="412" r:id="rId125"/>
    <p:sldId id="413" r:id="rId126"/>
    <p:sldId id="414" r:id="rId127"/>
    <p:sldId id="415" r:id="rId128"/>
    <p:sldId id="416" r:id="rId129"/>
    <p:sldId id="417" r:id="rId130"/>
    <p:sldId id="418" r:id="rId131"/>
    <p:sldId id="419" r:id="rId132"/>
    <p:sldId id="420" r:id="rId133"/>
    <p:sldId id="421" r:id="rId134"/>
    <p:sldId id="422" r:id="rId135"/>
    <p:sldId id="423" r:id="rId136"/>
    <p:sldId id="424" r:id="rId137"/>
    <p:sldId id="425" r:id="rId138"/>
    <p:sldId id="426" r:id="rId139"/>
    <p:sldId id="427" r:id="rId140"/>
    <p:sldId id="446" r:id="rId141"/>
    <p:sldId id="447" r:id="rId142"/>
    <p:sldId id="448" r:id="rId143"/>
    <p:sldId id="449" r:id="rId144"/>
    <p:sldId id="450" r:id="rId145"/>
    <p:sldId id="451" r:id="rId146"/>
    <p:sldId id="452" r:id="rId147"/>
    <p:sldId id="453" r:id="rId148"/>
    <p:sldId id="454" r:id="rId149"/>
    <p:sldId id="455" r:id="rId150"/>
    <p:sldId id="456" r:id="rId151"/>
    <p:sldId id="457" r:id="rId152"/>
    <p:sldId id="458" r:id="rId153"/>
    <p:sldId id="463" r:id="rId154"/>
    <p:sldId id="500" r:id="rId155"/>
    <p:sldId id="501" r:id="rId156"/>
    <p:sldId id="502" r:id="rId157"/>
    <p:sldId id="505" r:id="rId158"/>
    <p:sldId id="472" r:id="rId159"/>
    <p:sldId id="506" r:id="rId160"/>
    <p:sldId id="473" r:id="rId161"/>
    <p:sldId id="480" r:id="rId162"/>
    <p:sldId id="481" r:id="rId163"/>
    <p:sldId id="483" r:id="rId164"/>
    <p:sldId id="484" r:id="rId165"/>
    <p:sldId id="485" r:id="rId166"/>
    <p:sldId id="486" r:id="rId167"/>
    <p:sldId id="487" r:id="rId168"/>
    <p:sldId id="488" r:id="rId169"/>
    <p:sldId id="489" r:id="rId170"/>
    <p:sldId id="490" r:id="rId171"/>
    <p:sldId id="428" r:id="rId172"/>
    <p:sldId id="429" r:id="rId173"/>
    <p:sldId id="430" r:id="rId174"/>
    <p:sldId id="431" r:id="rId175"/>
    <p:sldId id="432" r:id="rId176"/>
    <p:sldId id="433" r:id="rId177"/>
    <p:sldId id="434" r:id="rId178"/>
    <p:sldId id="435" r:id="rId179"/>
    <p:sldId id="436" r:id="rId180"/>
    <p:sldId id="437" r:id="rId181"/>
    <p:sldId id="438" r:id="rId182"/>
    <p:sldId id="439" r:id="rId183"/>
    <p:sldId id="440" r:id="rId18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Windows 用户" initials="W用" lastIdx="1"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7478" autoAdjust="0"/>
    <p:restoredTop sz="94660"/>
  </p:normalViewPr>
  <p:slideViewPr>
    <p:cSldViewPr>
      <p:cViewPr varScale="1">
        <p:scale>
          <a:sx n="104" d="100"/>
          <a:sy n="104" d="100"/>
        </p:scale>
        <p:origin x="-102" y="-32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33" Type="http://schemas.openxmlformats.org/officeDocument/2006/relationships/slide" Target="slides/slide131.xml"/><Relationship Id="rId138" Type="http://schemas.openxmlformats.org/officeDocument/2006/relationships/slide" Target="slides/slide136.xml"/><Relationship Id="rId154" Type="http://schemas.openxmlformats.org/officeDocument/2006/relationships/slide" Target="slides/slide152.xml"/><Relationship Id="rId159" Type="http://schemas.openxmlformats.org/officeDocument/2006/relationships/slide" Target="slides/slide157.xml"/><Relationship Id="rId175" Type="http://schemas.openxmlformats.org/officeDocument/2006/relationships/slide" Target="slides/slide173.xml"/><Relationship Id="rId170" Type="http://schemas.openxmlformats.org/officeDocument/2006/relationships/slide" Target="slides/slide168.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28" Type="http://schemas.openxmlformats.org/officeDocument/2006/relationships/slide" Target="slides/slide126.xml"/><Relationship Id="rId144" Type="http://schemas.openxmlformats.org/officeDocument/2006/relationships/slide" Target="slides/slide142.xml"/><Relationship Id="rId149" Type="http://schemas.openxmlformats.org/officeDocument/2006/relationships/slide" Target="slides/slide147.xml"/><Relationship Id="rId5" Type="http://schemas.openxmlformats.org/officeDocument/2006/relationships/slide" Target="slides/slide3.xml"/><Relationship Id="rId90" Type="http://schemas.openxmlformats.org/officeDocument/2006/relationships/slide" Target="slides/slide88.xml"/><Relationship Id="rId95" Type="http://schemas.openxmlformats.org/officeDocument/2006/relationships/slide" Target="slides/slide93.xml"/><Relationship Id="rId160" Type="http://schemas.openxmlformats.org/officeDocument/2006/relationships/slide" Target="slides/slide158.xml"/><Relationship Id="rId165" Type="http://schemas.openxmlformats.org/officeDocument/2006/relationships/slide" Target="slides/slide163.xml"/><Relationship Id="rId181" Type="http://schemas.openxmlformats.org/officeDocument/2006/relationships/slide" Target="slides/slide179.xml"/><Relationship Id="rId186" Type="http://schemas.openxmlformats.org/officeDocument/2006/relationships/commentAuthors" Target="commentAuthors.xml"/><Relationship Id="rId22" Type="http://schemas.openxmlformats.org/officeDocument/2006/relationships/slide" Target="slides/slide20.xml"/><Relationship Id="rId27" Type="http://schemas.openxmlformats.org/officeDocument/2006/relationships/slide" Target="slides/slide25.xml"/><Relationship Id="rId43" Type="http://schemas.openxmlformats.org/officeDocument/2006/relationships/slide" Target="slides/slide41.xml"/><Relationship Id="rId48" Type="http://schemas.openxmlformats.org/officeDocument/2006/relationships/slide" Target="slides/slide46.xml"/><Relationship Id="rId64" Type="http://schemas.openxmlformats.org/officeDocument/2006/relationships/slide" Target="slides/slide62.xml"/><Relationship Id="rId69" Type="http://schemas.openxmlformats.org/officeDocument/2006/relationships/slide" Target="slides/slide67.xml"/><Relationship Id="rId113" Type="http://schemas.openxmlformats.org/officeDocument/2006/relationships/slide" Target="slides/slide111.xml"/><Relationship Id="rId118" Type="http://schemas.openxmlformats.org/officeDocument/2006/relationships/slide" Target="slides/slide116.xml"/><Relationship Id="rId134" Type="http://schemas.openxmlformats.org/officeDocument/2006/relationships/slide" Target="slides/slide132.xml"/><Relationship Id="rId139" Type="http://schemas.openxmlformats.org/officeDocument/2006/relationships/slide" Target="slides/slide137.xml"/><Relationship Id="rId80" Type="http://schemas.openxmlformats.org/officeDocument/2006/relationships/slide" Target="slides/slide78.xml"/><Relationship Id="rId85" Type="http://schemas.openxmlformats.org/officeDocument/2006/relationships/slide" Target="slides/slide83.xml"/><Relationship Id="rId150" Type="http://schemas.openxmlformats.org/officeDocument/2006/relationships/slide" Target="slides/slide148.xml"/><Relationship Id="rId155" Type="http://schemas.openxmlformats.org/officeDocument/2006/relationships/slide" Target="slides/slide153.xml"/><Relationship Id="rId171" Type="http://schemas.openxmlformats.org/officeDocument/2006/relationships/slide" Target="slides/slide169.xml"/><Relationship Id="rId176" Type="http://schemas.openxmlformats.org/officeDocument/2006/relationships/slide" Target="slides/slide174.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124" Type="http://schemas.openxmlformats.org/officeDocument/2006/relationships/slide" Target="slides/slide122.xml"/><Relationship Id="rId129" Type="http://schemas.openxmlformats.org/officeDocument/2006/relationships/slide" Target="slides/slide127.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40" Type="http://schemas.openxmlformats.org/officeDocument/2006/relationships/slide" Target="slides/slide138.xml"/><Relationship Id="rId145" Type="http://schemas.openxmlformats.org/officeDocument/2006/relationships/slide" Target="slides/slide143.xml"/><Relationship Id="rId161" Type="http://schemas.openxmlformats.org/officeDocument/2006/relationships/slide" Target="slides/slide159.xml"/><Relationship Id="rId166" Type="http://schemas.openxmlformats.org/officeDocument/2006/relationships/slide" Target="slides/slide164.xml"/><Relationship Id="rId182" Type="http://schemas.openxmlformats.org/officeDocument/2006/relationships/slide" Target="slides/slide180.xml"/><Relationship Id="rId187"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23" Type="http://schemas.openxmlformats.org/officeDocument/2006/relationships/slide" Target="slides/slide21.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slide" Target="slides/slide112.xml"/><Relationship Id="rId119" Type="http://schemas.openxmlformats.org/officeDocument/2006/relationships/slide" Target="slides/slide117.xml"/><Relationship Id="rId44" Type="http://schemas.openxmlformats.org/officeDocument/2006/relationships/slide" Target="slides/slide42.xml"/><Relationship Id="rId60" Type="http://schemas.openxmlformats.org/officeDocument/2006/relationships/slide" Target="slides/slide58.xml"/><Relationship Id="rId65" Type="http://schemas.openxmlformats.org/officeDocument/2006/relationships/slide" Target="slides/slide63.xml"/><Relationship Id="rId81" Type="http://schemas.openxmlformats.org/officeDocument/2006/relationships/slide" Target="slides/slide79.xml"/><Relationship Id="rId86" Type="http://schemas.openxmlformats.org/officeDocument/2006/relationships/slide" Target="slides/slide84.xml"/><Relationship Id="rId130" Type="http://schemas.openxmlformats.org/officeDocument/2006/relationships/slide" Target="slides/slide128.xml"/><Relationship Id="rId135" Type="http://schemas.openxmlformats.org/officeDocument/2006/relationships/slide" Target="slides/slide133.xml"/><Relationship Id="rId151" Type="http://schemas.openxmlformats.org/officeDocument/2006/relationships/slide" Target="slides/slide149.xml"/><Relationship Id="rId156" Type="http://schemas.openxmlformats.org/officeDocument/2006/relationships/slide" Target="slides/slide154.xml"/><Relationship Id="rId177" Type="http://schemas.openxmlformats.org/officeDocument/2006/relationships/slide" Target="slides/slide175.xml"/><Relationship Id="rId172" Type="http://schemas.openxmlformats.org/officeDocument/2006/relationships/slide" Target="slides/slide170.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slide" Target="slides/slide123.xml"/><Relationship Id="rId141" Type="http://schemas.openxmlformats.org/officeDocument/2006/relationships/slide" Target="slides/slide139.xml"/><Relationship Id="rId146" Type="http://schemas.openxmlformats.org/officeDocument/2006/relationships/slide" Target="slides/slide144.xml"/><Relationship Id="rId167" Type="http://schemas.openxmlformats.org/officeDocument/2006/relationships/slide" Target="slides/slide165.xml"/><Relationship Id="rId188" Type="http://schemas.openxmlformats.org/officeDocument/2006/relationships/viewProps" Target="viewProp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162" Type="http://schemas.openxmlformats.org/officeDocument/2006/relationships/slide" Target="slides/slide160.xml"/><Relationship Id="rId183" Type="http://schemas.openxmlformats.org/officeDocument/2006/relationships/slide" Target="slides/slide181.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131" Type="http://schemas.openxmlformats.org/officeDocument/2006/relationships/slide" Target="slides/slide129.xml"/><Relationship Id="rId136" Type="http://schemas.openxmlformats.org/officeDocument/2006/relationships/slide" Target="slides/slide134.xml"/><Relationship Id="rId157" Type="http://schemas.openxmlformats.org/officeDocument/2006/relationships/slide" Target="slides/slide155.xml"/><Relationship Id="rId178" Type="http://schemas.openxmlformats.org/officeDocument/2006/relationships/slide" Target="slides/slide176.xml"/><Relationship Id="rId61" Type="http://schemas.openxmlformats.org/officeDocument/2006/relationships/slide" Target="slides/slide59.xml"/><Relationship Id="rId82" Type="http://schemas.openxmlformats.org/officeDocument/2006/relationships/slide" Target="slides/slide80.xml"/><Relationship Id="rId152" Type="http://schemas.openxmlformats.org/officeDocument/2006/relationships/slide" Target="slides/slide150.xml"/><Relationship Id="rId173" Type="http://schemas.openxmlformats.org/officeDocument/2006/relationships/slide" Target="slides/slide171.xml"/><Relationship Id="rId19" Type="http://schemas.openxmlformats.org/officeDocument/2006/relationships/slide" Target="slides/slide17.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26" Type="http://schemas.openxmlformats.org/officeDocument/2006/relationships/slide" Target="slides/slide124.xml"/><Relationship Id="rId147" Type="http://schemas.openxmlformats.org/officeDocument/2006/relationships/slide" Target="slides/slide145.xml"/><Relationship Id="rId168" Type="http://schemas.openxmlformats.org/officeDocument/2006/relationships/slide" Target="slides/slide166.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142" Type="http://schemas.openxmlformats.org/officeDocument/2006/relationships/slide" Target="slides/slide140.xml"/><Relationship Id="rId163" Type="http://schemas.openxmlformats.org/officeDocument/2006/relationships/slide" Target="slides/slide161.xml"/><Relationship Id="rId184" Type="http://schemas.openxmlformats.org/officeDocument/2006/relationships/slide" Target="slides/slide182.xml"/><Relationship Id="rId189" Type="http://schemas.openxmlformats.org/officeDocument/2006/relationships/theme" Target="theme/theme1.xml"/><Relationship Id="rId3" Type="http://schemas.openxmlformats.org/officeDocument/2006/relationships/slide" Target="slides/slide1.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116" Type="http://schemas.openxmlformats.org/officeDocument/2006/relationships/slide" Target="slides/slide114.xml"/><Relationship Id="rId137" Type="http://schemas.openxmlformats.org/officeDocument/2006/relationships/slide" Target="slides/slide135.xml"/><Relationship Id="rId158" Type="http://schemas.openxmlformats.org/officeDocument/2006/relationships/slide" Target="slides/slide156.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slide" Target="slides/slide109.xml"/><Relationship Id="rId132" Type="http://schemas.openxmlformats.org/officeDocument/2006/relationships/slide" Target="slides/slide130.xml"/><Relationship Id="rId153" Type="http://schemas.openxmlformats.org/officeDocument/2006/relationships/slide" Target="slides/slide151.xml"/><Relationship Id="rId174" Type="http://schemas.openxmlformats.org/officeDocument/2006/relationships/slide" Target="slides/slide172.xml"/><Relationship Id="rId179" Type="http://schemas.openxmlformats.org/officeDocument/2006/relationships/slide" Target="slides/slide177.xml"/><Relationship Id="rId190" Type="http://schemas.openxmlformats.org/officeDocument/2006/relationships/tableStyles" Target="tableStyles.xml"/><Relationship Id="rId15" Type="http://schemas.openxmlformats.org/officeDocument/2006/relationships/slide" Target="slides/slide13.xml"/><Relationship Id="rId36" Type="http://schemas.openxmlformats.org/officeDocument/2006/relationships/slide" Target="slides/slide34.xml"/><Relationship Id="rId57" Type="http://schemas.openxmlformats.org/officeDocument/2006/relationships/slide" Target="slides/slide55.xml"/><Relationship Id="rId106" Type="http://schemas.openxmlformats.org/officeDocument/2006/relationships/slide" Target="slides/slide104.xml"/><Relationship Id="rId127" Type="http://schemas.openxmlformats.org/officeDocument/2006/relationships/slide" Target="slides/slide125.xml"/><Relationship Id="rId10" Type="http://schemas.openxmlformats.org/officeDocument/2006/relationships/slide" Target="slides/slide8.xml"/><Relationship Id="rId31" Type="http://schemas.openxmlformats.org/officeDocument/2006/relationships/slide" Target="slides/slide29.xml"/><Relationship Id="rId52" Type="http://schemas.openxmlformats.org/officeDocument/2006/relationships/slide" Target="slides/slide50.xml"/><Relationship Id="rId73" Type="http://schemas.openxmlformats.org/officeDocument/2006/relationships/slide" Target="slides/slide71.xml"/><Relationship Id="rId78" Type="http://schemas.openxmlformats.org/officeDocument/2006/relationships/slide" Target="slides/slide76.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143" Type="http://schemas.openxmlformats.org/officeDocument/2006/relationships/slide" Target="slides/slide141.xml"/><Relationship Id="rId148" Type="http://schemas.openxmlformats.org/officeDocument/2006/relationships/slide" Target="slides/slide146.xml"/><Relationship Id="rId164" Type="http://schemas.openxmlformats.org/officeDocument/2006/relationships/slide" Target="slides/slide162.xml"/><Relationship Id="rId169" Type="http://schemas.openxmlformats.org/officeDocument/2006/relationships/slide" Target="slides/slide167.xml"/><Relationship Id="rId185"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80" Type="http://schemas.openxmlformats.org/officeDocument/2006/relationships/slide" Target="slides/slide178.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4-05-04T22:02:28.634" idx="1">
    <p:pos x="10" y="10"/>
    <p:text/>
  </p:cm>
</p:cmLst>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0.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ea typeface="+mn-ea"/>
              </a:defRPr>
            </a:lvl1pPr>
          </a:lstStyle>
          <a:p>
            <a:pPr>
              <a:defRPr/>
            </a:pPr>
            <a:fld id="{6E451850-6A44-4A3F-8F79-311E4760E256}" type="datetimeFigureOut">
              <a:rPr lang="zh-CN" altLang="en-US"/>
              <a:pPr>
                <a:defRPr/>
              </a:pPr>
              <a:t>2014-10-27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endParaRPr lang="zh-CN" altLang="en-US" noProof="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ea typeface="+mn-ea"/>
              </a:defRPr>
            </a:lvl1pPr>
          </a:lstStyle>
          <a:p>
            <a:pPr>
              <a:defRPr/>
            </a:pPr>
            <a:fld id="{FFDDB9A3-624C-4924-9E90-98A8A7BF24C3}"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幻灯片图像占位符 1"/>
          <p:cNvSpPr>
            <a:spLocks noGrp="1" noRot="1" noChangeAspect="1" noTextEdit="1"/>
          </p:cNvSpPr>
          <p:nvPr>
            <p:ph type="sldImg"/>
          </p:nvPr>
        </p:nvSpPr>
        <p:spPr bwMode="auto">
          <a:noFill/>
          <a:ln>
            <a:solidFill>
              <a:srgbClr val="000000"/>
            </a:solidFill>
            <a:miter lim="800000"/>
            <a:headEnd/>
            <a:tailEnd/>
          </a:ln>
        </p:spPr>
      </p:sp>
      <p:sp>
        <p:nvSpPr>
          <p:cNvPr id="95234"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zh-CN" altLang="en-US" smtClean="0">
              <a:latin typeface="Arial" charset="0"/>
            </a:endParaRPr>
          </a:p>
        </p:txBody>
      </p:sp>
      <p:sp>
        <p:nvSpPr>
          <p:cNvPr id="95235"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1365755-F8A4-456C-8DB5-D23C873EAFAE}" type="slidenum">
              <a:rPr lang="zh-CN" altLang="en-US">
                <a:solidFill>
                  <a:srgbClr val="000000"/>
                </a:solidFill>
                <a:latin typeface="Arial" charset="0"/>
              </a:rPr>
              <a:pPr fontAlgn="base">
                <a:spcBef>
                  <a:spcPct val="0"/>
                </a:spcBef>
                <a:spcAft>
                  <a:spcPct val="0"/>
                </a:spcAft>
              </a:pPr>
              <a:t>66</a:t>
            </a:fld>
            <a:endParaRPr lang="en-US" altLang="zh-CN">
              <a:solidFill>
                <a:srgbClr val="000000"/>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幻灯片图像占位符 1"/>
          <p:cNvSpPr>
            <a:spLocks noGrp="1" noRot="1" noChangeAspect="1" noTextEdit="1"/>
          </p:cNvSpPr>
          <p:nvPr>
            <p:ph type="sldImg"/>
          </p:nvPr>
        </p:nvSpPr>
        <p:spPr bwMode="auto">
          <a:noFill/>
          <a:ln>
            <a:solidFill>
              <a:srgbClr val="000000"/>
            </a:solidFill>
            <a:miter lim="800000"/>
            <a:headEnd/>
            <a:tailEnd/>
          </a:ln>
        </p:spPr>
      </p:sp>
      <p:sp>
        <p:nvSpPr>
          <p:cNvPr id="3" name="备注占位符 2"/>
          <p:cNvSpPr>
            <a:spLocks noGrp="1"/>
          </p:cNvSpPr>
          <p:nvPr>
            <p:ph type="body" idx="1"/>
          </p:nvPr>
        </p:nvSpPr>
        <p:spPr/>
        <p:txBody>
          <a:bodyPr/>
          <a:lstStyle/>
          <a:p>
            <a:pPr marL="228600" indent="-228600" fontAlgn="auto">
              <a:spcBef>
                <a:spcPts val="0"/>
              </a:spcBef>
              <a:spcAft>
                <a:spcPts val="0"/>
              </a:spcAft>
              <a:buFontTx/>
              <a:buAutoNum type="arabicPeriod"/>
              <a:defRPr/>
            </a:pPr>
            <a:r>
              <a:rPr lang="zh-CN" altLang="en-US" dirty="0" smtClean="0">
                <a:solidFill>
                  <a:prstClr val="black"/>
                </a:solidFill>
              </a:rPr>
              <a:t>问卷的标题：清晰、简要。清晰、简要定义的问卷标题（即清晰、简要的操作性定义）产生的结果解释将没有歧义，不会含混不清；另一个优点是可使你的问卷集中在要研究的行为或态度上。不要调查的事情过多，要集中在最感兴趣的问题及被试的反应上，避免过多没有必要的信息，否则题目过多，被试厌倦，分析、汇总数据时也增加困难。</a:t>
            </a:r>
            <a:endParaRPr lang="en-US" altLang="zh-CN" dirty="0" smtClean="0">
              <a:solidFill>
                <a:prstClr val="black"/>
              </a:solidFill>
            </a:endParaRPr>
          </a:p>
          <a:p>
            <a:pPr fontAlgn="auto">
              <a:spcBef>
                <a:spcPts val="0"/>
              </a:spcBef>
              <a:spcAft>
                <a:spcPts val="0"/>
              </a:spcAft>
              <a:defRPr/>
            </a:pPr>
            <a:r>
              <a:rPr lang="zh-CN" altLang="en-US" dirty="0" smtClean="0">
                <a:solidFill>
                  <a:prstClr val="black"/>
                </a:solidFill>
              </a:rPr>
              <a:t>   标题要与调查目的相符，反映问卷的内容，同时还不能给研究对象造成不良的影响。问卷的标题最好能呈现调查对象，如“中学生压力问卷”。但是在某些情况下，研究主题涉及一些比较敏感货个人隐私的内容，为了避免被试对研究主题的防御作用而产生拒绝回答的现象，这时可将敏感的话题改为较中性的词语来表示，如“大学生的拖延行为调查问卷”改为“大学生生活经验问卷”。</a:t>
            </a:r>
            <a:endParaRPr lang="en-US" altLang="zh-CN" dirty="0" smtClean="0">
              <a:solidFill>
                <a:prstClr val="black"/>
              </a:solidFill>
            </a:endParaRPr>
          </a:p>
          <a:p>
            <a:pPr fontAlgn="auto">
              <a:spcBef>
                <a:spcPts val="0"/>
              </a:spcBef>
              <a:spcAft>
                <a:spcPts val="0"/>
              </a:spcAft>
              <a:defRPr/>
            </a:pPr>
            <a:r>
              <a:rPr lang="en-US" altLang="zh-CN" dirty="0" smtClean="0">
                <a:solidFill>
                  <a:prstClr val="black"/>
                </a:solidFill>
              </a:rPr>
              <a:t>2. </a:t>
            </a:r>
            <a:r>
              <a:rPr lang="zh-CN" altLang="en-US" dirty="0" smtClean="0">
                <a:solidFill>
                  <a:prstClr val="black"/>
                </a:solidFill>
              </a:rPr>
              <a:t>指导语在文字上要简洁、明确、有吸引力，在语气上要谦虚、诚恳、如实，要能简单地概括出研究的内容和意义，明确对象选择的方法和结果的保密措施等。如“可以不填写姓名”、“答案没有对错之分”、“仅为科学研究所用”、“谢谢您的合作”等。</a:t>
            </a:r>
            <a:endParaRPr lang="en-US" altLang="zh-CN" dirty="0" smtClean="0">
              <a:solidFill>
                <a:prstClr val="black"/>
              </a:solidFill>
            </a:endParaRPr>
          </a:p>
          <a:p>
            <a:pPr fontAlgn="auto">
              <a:spcBef>
                <a:spcPts val="0"/>
              </a:spcBef>
              <a:spcAft>
                <a:spcPts val="0"/>
              </a:spcAft>
              <a:defRPr/>
            </a:pPr>
            <a:r>
              <a:rPr lang="en-US" altLang="zh-CN" dirty="0" smtClean="0">
                <a:solidFill>
                  <a:prstClr val="black"/>
                </a:solidFill>
              </a:rPr>
              <a:t>   </a:t>
            </a:r>
            <a:r>
              <a:rPr lang="zh-CN" altLang="en-US" dirty="0" smtClean="0">
                <a:solidFill>
                  <a:prstClr val="black"/>
                </a:solidFill>
              </a:rPr>
              <a:t>指导语中还要有指导被试填写问卷的一组说明性文字，对填表的方法、要求、时间、注意事项等做一个总的说明，有时还附一两个例题，帮助被试更好地理解如何进行填写。如“请在每个问题后符合自己情况的答案号码上画圈，注意每一个问题只能选择一个答案”、“答案没有好坏之分，请独立温差，不要与别人商量”、“请您按照题目顺序一一回答”。</a:t>
            </a:r>
            <a:endParaRPr lang="en-US" altLang="zh-CN" dirty="0" smtClean="0">
              <a:solidFill>
                <a:prstClr val="black"/>
              </a:solidFill>
            </a:endParaRPr>
          </a:p>
          <a:p>
            <a:pPr fontAlgn="auto">
              <a:spcBef>
                <a:spcPts val="0"/>
              </a:spcBef>
              <a:spcAft>
                <a:spcPts val="0"/>
              </a:spcAft>
              <a:defRPr/>
            </a:pPr>
            <a:r>
              <a:rPr lang="en-US" altLang="zh-CN" dirty="0" smtClean="0">
                <a:solidFill>
                  <a:prstClr val="black"/>
                </a:solidFill>
              </a:rPr>
              <a:t>   </a:t>
            </a:r>
            <a:r>
              <a:rPr lang="zh-CN" altLang="en-US" dirty="0" smtClean="0">
                <a:solidFill>
                  <a:prstClr val="black"/>
                </a:solidFill>
              </a:rPr>
              <a:t>由于指导语直接影响到被试的填写，它直接关系到问卷研究的信度和效度，一份无效的问卷有时就是因为指导语不明确或被试没有很好阅读指导语而造成的。如为了结果统计的方便，要求被试涂黑答案，而被试却用打钩、画叉或画圈的方式作答，导致统计结果的错误或不便。</a:t>
            </a:r>
            <a:endParaRPr lang="zh-CN" altLang="en-US" dirty="0" smtClean="0"/>
          </a:p>
        </p:txBody>
      </p:sp>
      <p:sp>
        <p:nvSpPr>
          <p:cNvPr id="9728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3D8205D7-9570-4B24-913C-725E6CEB11E6}" type="slidenum">
              <a:rPr lang="zh-CN" altLang="en-US">
                <a:solidFill>
                  <a:srgbClr val="000000"/>
                </a:solidFill>
                <a:latin typeface="Arial" charset="0"/>
              </a:rPr>
              <a:pPr fontAlgn="base">
                <a:spcBef>
                  <a:spcPct val="0"/>
                </a:spcBef>
                <a:spcAft>
                  <a:spcPct val="0"/>
                </a:spcAft>
              </a:pPr>
              <a:t>67</a:t>
            </a:fld>
            <a:endParaRPr lang="en-US" altLang="zh-CN">
              <a:solidFill>
                <a:srgbClr val="000000"/>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幻灯片图像占位符 1"/>
          <p:cNvSpPr>
            <a:spLocks noGrp="1" noRot="1" noChangeAspect="1" noTextEdit="1"/>
          </p:cNvSpPr>
          <p:nvPr>
            <p:ph type="sldImg"/>
          </p:nvPr>
        </p:nvSpPr>
        <p:spPr bwMode="auto">
          <a:noFill/>
          <a:ln>
            <a:solidFill>
              <a:srgbClr val="000000"/>
            </a:solidFill>
            <a:miter lim="800000"/>
            <a:headEnd/>
            <a:tailEnd/>
          </a:ln>
        </p:spPr>
      </p:sp>
      <p:sp>
        <p:nvSpPr>
          <p:cNvPr id="99330"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altLang="zh-CN" smtClean="0">
                <a:latin typeface="Arial" charset="0"/>
              </a:rPr>
              <a:t>3.2 </a:t>
            </a:r>
            <a:r>
              <a:rPr lang="zh-CN" altLang="en-US" smtClean="0">
                <a:latin typeface="Arial" charset="0"/>
              </a:rPr>
              <a:t>事实性问题是指关于曾经发生过的、现存的和将要发生的事件，或一些实际行为的问题。如“你经常和家长谈起学校发生的事情吗？”、“你参加过心理学实验吗？”。</a:t>
            </a:r>
            <a:endParaRPr lang="en-US" altLang="zh-CN" smtClean="0">
              <a:latin typeface="Arial" charset="0"/>
            </a:endParaRPr>
          </a:p>
          <a:p>
            <a:pPr>
              <a:spcBef>
                <a:spcPct val="0"/>
              </a:spcBef>
            </a:pPr>
            <a:r>
              <a:rPr lang="en-US" altLang="zh-CN" smtClean="0">
                <a:latin typeface="Arial" charset="0"/>
              </a:rPr>
              <a:t>    </a:t>
            </a:r>
            <a:r>
              <a:rPr lang="zh-CN" altLang="en-US" smtClean="0">
                <a:latin typeface="Arial" charset="0"/>
              </a:rPr>
              <a:t>态度性问题分为两类，一类是有关意见、情感、、动机方面的暂时性问题，另一类是有关观念、价值观和人格方面的较稳定性问题。一般来说，第一类问题主要了解被试对某些事物或行为的评判，因而可能时间性强，随着时间推移也许会发生某些变化。对这类问题进行单独分析，就可以了解被试当前的意见、情感、动机等。</a:t>
            </a:r>
            <a:endParaRPr lang="en-US" altLang="zh-CN" smtClean="0">
              <a:latin typeface="Arial" charset="0"/>
            </a:endParaRPr>
          </a:p>
          <a:p>
            <a:pPr>
              <a:spcBef>
                <a:spcPct val="0"/>
              </a:spcBef>
            </a:pPr>
            <a:r>
              <a:rPr lang="en-US" altLang="zh-CN" smtClean="0">
                <a:latin typeface="Arial" charset="0"/>
              </a:rPr>
              <a:t>    </a:t>
            </a:r>
            <a:r>
              <a:rPr lang="zh-CN" altLang="en-US" smtClean="0">
                <a:latin typeface="Arial" charset="0"/>
              </a:rPr>
              <a:t>第二类问题所问内容对被试来说是较稳定的，也是一题一题地提问，但结果不能单独分析，而是把整个总分或分组分数与其他变量结合在一起进行深入分析。在设计问卷时，把问题分为事实性问题与态度性问题两类，有助于对结果进行整理分析，因此，应根据研究的目的和研究的具体课题选择适当的问题类型。</a:t>
            </a:r>
            <a:endParaRPr lang="en-US" altLang="zh-CN" smtClean="0">
              <a:latin typeface="Arial" charset="0"/>
            </a:endParaRPr>
          </a:p>
          <a:p>
            <a:pPr>
              <a:spcBef>
                <a:spcPct val="0"/>
              </a:spcBef>
            </a:pPr>
            <a:r>
              <a:rPr lang="en-US" altLang="zh-CN" smtClean="0">
                <a:latin typeface="Arial" charset="0"/>
              </a:rPr>
              <a:t>    </a:t>
            </a:r>
            <a:r>
              <a:rPr lang="zh-CN" altLang="en-US" smtClean="0">
                <a:latin typeface="Arial" charset="0"/>
              </a:rPr>
              <a:t>个人背景信息“人口统计学资料”，有研究者（</a:t>
            </a:r>
            <a:r>
              <a:rPr lang="en-US" altLang="zh-CN" smtClean="0">
                <a:latin typeface="Arial" charset="0"/>
              </a:rPr>
              <a:t>Dillman</a:t>
            </a:r>
            <a:r>
              <a:rPr lang="zh-CN" altLang="en-US" smtClean="0">
                <a:latin typeface="Arial" charset="0"/>
              </a:rPr>
              <a:t>，</a:t>
            </a:r>
            <a:r>
              <a:rPr lang="en-US" altLang="zh-CN" smtClean="0">
                <a:latin typeface="Arial" charset="0"/>
              </a:rPr>
              <a:t>2000</a:t>
            </a:r>
            <a:r>
              <a:rPr lang="zh-CN" altLang="en-US" smtClean="0">
                <a:latin typeface="Arial" charset="0"/>
              </a:rPr>
              <a:t>；</a:t>
            </a:r>
            <a:r>
              <a:rPr lang="en-US" altLang="zh-CN" smtClean="0">
                <a:latin typeface="Arial" charset="0"/>
              </a:rPr>
              <a:t>Moser &amp; Kalton, 1972</a:t>
            </a:r>
            <a:r>
              <a:rPr lang="zh-CN" altLang="en-US" smtClean="0">
                <a:latin typeface="Arial" charset="0"/>
              </a:rPr>
              <a:t>）一致认为人口统计学问项不应该放在问卷的开头。这些问项虽然容易回答，却会使被试对这份问卷生厌。或者因为提供这些信息所引发的疑虑可能会影响他们其后的应答（</a:t>
            </a:r>
            <a:r>
              <a:rPr lang="en-US" altLang="zh-CN" smtClean="0">
                <a:latin typeface="Arial" charset="0"/>
              </a:rPr>
              <a:t>Frey</a:t>
            </a:r>
            <a:r>
              <a:rPr lang="zh-CN" altLang="en-US" smtClean="0">
                <a:latin typeface="Arial" charset="0"/>
              </a:rPr>
              <a:t>，</a:t>
            </a:r>
            <a:r>
              <a:rPr lang="en-US" altLang="zh-CN" smtClean="0">
                <a:latin typeface="Arial" charset="0"/>
              </a:rPr>
              <a:t>1989</a:t>
            </a:r>
            <a:r>
              <a:rPr lang="zh-CN" altLang="en-US" smtClean="0">
                <a:latin typeface="Arial" charset="0"/>
              </a:rPr>
              <a:t>；</a:t>
            </a:r>
            <a:r>
              <a:rPr lang="en-US" altLang="zh-CN" smtClean="0">
                <a:latin typeface="Arial" charset="0"/>
              </a:rPr>
              <a:t>Miller</a:t>
            </a:r>
            <a:r>
              <a:rPr lang="zh-CN" altLang="en-US" smtClean="0">
                <a:latin typeface="Arial" charset="0"/>
              </a:rPr>
              <a:t>，</a:t>
            </a:r>
            <a:r>
              <a:rPr lang="en-US" altLang="zh-CN" smtClean="0">
                <a:latin typeface="Arial" charset="0"/>
              </a:rPr>
              <a:t>1991</a:t>
            </a:r>
            <a:r>
              <a:rPr lang="zh-CN" altLang="en-US" smtClean="0">
                <a:latin typeface="Arial" charset="0"/>
              </a:rPr>
              <a:t>）。</a:t>
            </a:r>
            <a:endParaRPr lang="en-US" altLang="zh-CN" smtClean="0">
              <a:latin typeface="Arial" charset="0"/>
            </a:endParaRPr>
          </a:p>
          <a:p>
            <a:pPr>
              <a:spcBef>
                <a:spcPct val="0"/>
              </a:spcBef>
            </a:pPr>
            <a:r>
              <a:rPr lang="en-US" altLang="zh-CN" smtClean="0">
                <a:latin typeface="Arial" charset="0"/>
              </a:rPr>
              <a:t>    Dillman</a:t>
            </a:r>
            <a:r>
              <a:rPr lang="zh-CN" altLang="en-US" smtClean="0">
                <a:latin typeface="Arial" charset="0"/>
              </a:rPr>
              <a:t>强调问卷的第一个问题很重要。一个好的第一个问题应该是有趣的、引人入胜的，从而激励莹大人继续做下去。第一个问题应该适合于完成问卷的每一个人，应该容易得只要几秒钟就完成了，并且还要有趣。当然，这些规则并非是死板的。如果你的研究要求某个问题第一个出现，那就应该优先考虑它。</a:t>
            </a:r>
          </a:p>
        </p:txBody>
      </p:sp>
      <p:sp>
        <p:nvSpPr>
          <p:cNvPr id="9933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C3BBE44B-D660-4D85-90F7-8E3F85053A12}" type="slidenum">
              <a:rPr lang="zh-CN" altLang="en-US">
                <a:solidFill>
                  <a:srgbClr val="000000"/>
                </a:solidFill>
                <a:latin typeface="Arial" charset="0"/>
              </a:rPr>
              <a:pPr fontAlgn="base">
                <a:spcBef>
                  <a:spcPct val="0"/>
                </a:spcBef>
                <a:spcAft>
                  <a:spcPct val="0"/>
                </a:spcAft>
              </a:pPr>
              <a:t>68</a:t>
            </a:fld>
            <a:endParaRPr lang="en-US" altLang="zh-CN">
              <a:solidFill>
                <a:srgbClr val="000000"/>
              </a:solidFill>
              <a:latin typeface="Arial"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幻灯片图像占位符 1"/>
          <p:cNvSpPr>
            <a:spLocks noGrp="1" noRot="1" noChangeAspect="1" noTextEdit="1"/>
          </p:cNvSpPr>
          <p:nvPr>
            <p:ph type="sldImg"/>
          </p:nvPr>
        </p:nvSpPr>
        <p:spPr bwMode="auto">
          <a:noFill/>
          <a:ln>
            <a:solidFill>
              <a:srgbClr val="000000"/>
            </a:solidFill>
            <a:miter lim="800000"/>
            <a:headEnd/>
            <a:tailEnd/>
          </a:ln>
        </p:spPr>
      </p:sp>
      <p:sp>
        <p:nvSpPr>
          <p:cNvPr id="102402"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zh-CN" altLang="en-US" smtClean="0">
                <a:latin typeface="Arial" charset="0"/>
              </a:rPr>
              <a:t>无结构式问卷设计也称开放式问卷设计，就是不为被试提供可供选择的答案，让被试用自己的理解和语言来回答问题。</a:t>
            </a:r>
            <a:endParaRPr lang="en-US" altLang="zh-CN" smtClean="0">
              <a:latin typeface="Arial" charset="0"/>
            </a:endParaRPr>
          </a:p>
          <a:p>
            <a:pPr>
              <a:spcBef>
                <a:spcPct val="0"/>
              </a:spcBef>
            </a:pPr>
            <a:r>
              <a:rPr lang="zh-CN" altLang="en-US" smtClean="0">
                <a:latin typeface="Arial" charset="0"/>
              </a:rPr>
              <a:t>结构式问卷设计也称封闭式问卷设计，研究者在给出问题的同时，还提供了若干个可供选择的答案，要求被试从中作出选择。结构式问卷设计的问题与答案一般可以采用以下几种方式：</a:t>
            </a:r>
            <a:endParaRPr lang="en-US" altLang="zh-CN" smtClean="0">
              <a:latin typeface="Arial" charset="0"/>
            </a:endParaRPr>
          </a:p>
          <a:p>
            <a:pPr>
              <a:spcBef>
                <a:spcPct val="0"/>
              </a:spcBef>
            </a:pPr>
            <a:r>
              <a:rPr lang="zh-CN" altLang="en-US" smtClean="0">
                <a:latin typeface="Arial" charset="0"/>
              </a:rPr>
              <a:t>（</a:t>
            </a:r>
            <a:r>
              <a:rPr lang="en-US" altLang="zh-CN" smtClean="0">
                <a:latin typeface="Arial" charset="0"/>
              </a:rPr>
              <a:t>1</a:t>
            </a:r>
            <a:r>
              <a:rPr lang="zh-CN" altLang="en-US" smtClean="0">
                <a:latin typeface="Arial" charset="0"/>
              </a:rPr>
              <a:t>）选择式：要求被试从二个或三个（多个）被择的答案中选择出最符合自己想法的一项，这些项目必须是相互排斥（只能选一个）并且详尽无遗（每个被试都能回答）。如： 你觉得你所在单位的领导在工作中采用了哪一种领导作风？  专制（）  民主（）  放任（）</a:t>
            </a:r>
            <a:endParaRPr lang="en-US" altLang="zh-CN" smtClean="0">
              <a:latin typeface="Arial" charset="0"/>
            </a:endParaRPr>
          </a:p>
          <a:p>
            <a:pPr>
              <a:spcBef>
                <a:spcPct val="0"/>
              </a:spcBef>
            </a:pPr>
            <a:r>
              <a:rPr lang="zh-CN" altLang="en-US" smtClean="0">
                <a:latin typeface="Arial" charset="0"/>
              </a:rPr>
              <a:t>（</a:t>
            </a:r>
            <a:r>
              <a:rPr lang="en-US" altLang="zh-CN" smtClean="0">
                <a:latin typeface="Arial" charset="0"/>
              </a:rPr>
              <a:t>2</a:t>
            </a:r>
            <a:r>
              <a:rPr lang="zh-CN" altLang="en-US" smtClean="0">
                <a:latin typeface="Arial" charset="0"/>
              </a:rPr>
              <a:t>）查核式（多项选择式）：让被试从一群答案中把符合自己想法的答案都选出来。</a:t>
            </a:r>
            <a:endParaRPr lang="en-US" altLang="zh-CN" smtClean="0">
              <a:latin typeface="Arial" charset="0"/>
            </a:endParaRPr>
          </a:p>
          <a:p>
            <a:pPr>
              <a:spcBef>
                <a:spcPct val="0"/>
              </a:spcBef>
            </a:pPr>
            <a:r>
              <a:rPr lang="zh-CN" altLang="en-US" smtClean="0">
                <a:latin typeface="Arial" charset="0"/>
              </a:rPr>
              <a:t>如：你通常喜欢收看的电视节目有：新闻（）  科技（） 娱乐（） 体育（）</a:t>
            </a:r>
            <a:endParaRPr lang="en-US" altLang="zh-CN" smtClean="0">
              <a:latin typeface="Arial" charset="0"/>
            </a:endParaRPr>
          </a:p>
          <a:p>
            <a:pPr>
              <a:spcBef>
                <a:spcPct val="0"/>
              </a:spcBef>
            </a:pPr>
            <a:endParaRPr lang="zh-CN" altLang="en-US" smtClean="0">
              <a:latin typeface="Arial" charset="0"/>
            </a:endParaRPr>
          </a:p>
        </p:txBody>
      </p:sp>
      <p:sp>
        <p:nvSpPr>
          <p:cNvPr id="102403"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EC8C88D3-2BE1-4E70-8D11-1BCC95C7559F}" type="slidenum">
              <a:rPr lang="zh-CN" altLang="en-US">
                <a:solidFill>
                  <a:srgbClr val="000000"/>
                </a:solidFill>
                <a:latin typeface="Arial" charset="0"/>
              </a:rPr>
              <a:pPr fontAlgn="base">
                <a:spcBef>
                  <a:spcPct val="0"/>
                </a:spcBef>
                <a:spcAft>
                  <a:spcPct val="0"/>
                </a:spcAft>
              </a:pPr>
              <a:t>70</a:t>
            </a:fld>
            <a:endParaRPr lang="en-US" altLang="zh-CN">
              <a:solidFill>
                <a:srgbClr val="000000"/>
              </a:solidFill>
              <a:latin typeface="Arial"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幻灯片图像占位符 1"/>
          <p:cNvSpPr>
            <a:spLocks noGrp="1" noRot="1" noChangeAspect="1" noTextEdit="1"/>
          </p:cNvSpPr>
          <p:nvPr>
            <p:ph type="sldImg"/>
          </p:nvPr>
        </p:nvSpPr>
        <p:spPr bwMode="auto">
          <a:noFill/>
          <a:ln>
            <a:solidFill>
              <a:srgbClr val="000000"/>
            </a:solidFill>
            <a:miter lim="800000"/>
            <a:headEnd/>
            <a:tailEnd/>
          </a:ln>
        </p:spPr>
      </p:sp>
      <p:sp>
        <p:nvSpPr>
          <p:cNvPr id="104450" name="备注占位符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zh-CN" altLang="en-US" smtClean="0">
                <a:solidFill>
                  <a:srgbClr val="000000"/>
                </a:solidFill>
                <a:latin typeface="Arial" charset="0"/>
              </a:rPr>
              <a:t>（</a:t>
            </a:r>
            <a:r>
              <a:rPr lang="en-US" altLang="zh-CN" smtClean="0">
                <a:solidFill>
                  <a:srgbClr val="000000"/>
                </a:solidFill>
                <a:latin typeface="Arial" charset="0"/>
              </a:rPr>
              <a:t>3</a:t>
            </a:r>
            <a:r>
              <a:rPr lang="zh-CN" altLang="en-US" smtClean="0">
                <a:solidFill>
                  <a:srgbClr val="000000"/>
                </a:solidFill>
                <a:latin typeface="Arial" charset="0"/>
              </a:rPr>
              <a:t>）是否式：指回答方式只有是或否两种选择。如：你对自己工作感到满意吗？  是（）  否（）</a:t>
            </a:r>
            <a:endParaRPr lang="en-US" altLang="zh-CN" smtClean="0">
              <a:solidFill>
                <a:srgbClr val="000000"/>
              </a:solidFill>
              <a:latin typeface="Arial" charset="0"/>
            </a:endParaRPr>
          </a:p>
          <a:p>
            <a:pPr>
              <a:spcBef>
                <a:spcPct val="0"/>
              </a:spcBef>
            </a:pPr>
            <a:r>
              <a:rPr lang="zh-CN" altLang="en-US" smtClean="0">
                <a:solidFill>
                  <a:srgbClr val="000000"/>
                </a:solidFill>
                <a:latin typeface="Arial" charset="0"/>
              </a:rPr>
              <a:t>（</a:t>
            </a:r>
            <a:r>
              <a:rPr lang="en-US" altLang="zh-CN" smtClean="0">
                <a:solidFill>
                  <a:srgbClr val="000000"/>
                </a:solidFill>
                <a:latin typeface="Arial" charset="0"/>
              </a:rPr>
              <a:t>4</a:t>
            </a:r>
            <a:r>
              <a:rPr lang="zh-CN" altLang="en-US" smtClean="0">
                <a:solidFill>
                  <a:srgbClr val="000000"/>
                </a:solidFill>
                <a:latin typeface="Arial" charset="0"/>
              </a:rPr>
              <a:t>）等级量表式</a:t>
            </a:r>
            <a:r>
              <a:rPr lang="zh-CN" altLang="en-US" smtClean="0">
                <a:solidFill>
                  <a:srgbClr val="000000"/>
                </a:solidFill>
                <a:latin typeface="Arial" charset="0"/>
                <a:sym typeface="Wingdings" pitchFamily="2" charset="2"/>
              </a:rPr>
              <a:t>（里克特量表式，或点式量表）：被择答案是按一定的标准列出若个个顶级，从中做出一个选择。等级的划分不能太少，也不能太多。太少缺乏区分度；太多令人无法回答。</a:t>
            </a: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如：很重要  重要  无所谓  不重要   很不重要； 非常符合  符合  不确定  不符合  非常不符合</a:t>
            </a: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a:t>
            </a:r>
            <a:r>
              <a:rPr lang="en-US" altLang="zh-CN" smtClean="0">
                <a:solidFill>
                  <a:srgbClr val="000000"/>
                </a:solidFill>
                <a:latin typeface="Arial" charset="0"/>
                <a:sym typeface="Wingdings" pitchFamily="2" charset="2"/>
              </a:rPr>
              <a:t>5</a:t>
            </a:r>
            <a:r>
              <a:rPr lang="zh-CN" altLang="en-US" smtClean="0">
                <a:solidFill>
                  <a:srgbClr val="000000"/>
                </a:solidFill>
                <a:latin typeface="Arial" charset="0"/>
                <a:sym typeface="Wingdings" pitchFamily="2" charset="2"/>
              </a:rPr>
              <a:t>）排列式：先把问题的答案列出，要求被试根据一定的标准排列出他们的顺序，通常以数字</a:t>
            </a:r>
            <a:r>
              <a:rPr lang="en-US" altLang="zh-CN" smtClean="0">
                <a:solidFill>
                  <a:srgbClr val="000000"/>
                </a:solidFill>
                <a:latin typeface="Arial" charset="0"/>
                <a:sym typeface="Wingdings" pitchFamily="2" charset="2"/>
              </a:rPr>
              <a:t>1</a:t>
            </a:r>
            <a:r>
              <a:rPr lang="zh-CN" altLang="en-US" smtClean="0">
                <a:solidFill>
                  <a:srgbClr val="000000"/>
                </a:solidFill>
                <a:latin typeface="Arial" charset="0"/>
                <a:sym typeface="Wingdings" pitchFamily="2" charset="2"/>
              </a:rPr>
              <a:t>、</a:t>
            </a:r>
            <a:r>
              <a:rPr lang="en-US" altLang="zh-CN" smtClean="0">
                <a:solidFill>
                  <a:srgbClr val="000000"/>
                </a:solidFill>
                <a:latin typeface="Arial" charset="0"/>
                <a:sym typeface="Wingdings" pitchFamily="2" charset="2"/>
              </a:rPr>
              <a:t>2</a:t>
            </a:r>
            <a:r>
              <a:rPr lang="zh-CN" altLang="en-US" smtClean="0">
                <a:solidFill>
                  <a:srgbClr val="000000"/>
                </a:solidFill>
                <a:latin typeface="Arial" charset="0"/>
                <a:sym typeface="Wingdings" pitchFamily="2" charset="2"/>
              </a:rPr>
              <a:t>、</a:t>
            </a:r>
            <a:r>
              <a:rPr lang="en-US" altLang="zh-CN" smtClean="0">
                <a:solidFill>
                  <a:srgbClr val="000000"/>
                </a:solidFill>
                <a:latin typeface="Arial" charset="0"/>
                <a:sym typeface="Wingdings" pitchFamily="2" charset="2"/>
              </a:rPr>
              <a:t>3····</a:t>
            </a:r>
            <a:r>
              <a:rPr lang="zh-CN" altLang="en-US" smtClean="0">
                <a:solidFill>
                  <a:srgbClr val="000000"/>
                </a:solidFill>
                <a:latin typeface="Arial" charset="0"/>
                <a:sym typeface="Wingdings" pitchFamily="2" charset="2"/>
              </a:rPr>
              <a:t>表示。</a:t>
            </a: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如：请将下列电视节目按照你的兴趣给以排列，最有兴趣的请填</a:t>
            </a:r>
            <a:r>
              <a:rPr lang="en-US" altLang="zh-CN" smtClean="0">
                <a:solidFill>
                  <a:srgbClr val="000000"/>
                </a:solidFill>
                <a:latin typeface="Arial" charset="0"/>
                <a:sym typeface="Wingdings" pitchFamily="2" charset="2"/>
              </a:rPr>
              <a:t>1</a:t>
            </a:r>
            <a:r>
              <a:rPr lang="zh-CN" altLang="en-US" smtClean="0">
                <a:solidFill>
                  <a:srgbClr val="000000"/>
                </a:solidFill>
                <a:latin typeface="Arial" charset="0"/>
                <a:sym typeface="Wingdings" pitchFamily="2" charset="2"/>
              </a:rPr>
              <a:t>，其次是</a:t>
            </a:r>
            <a:r>
              <a:rPr lang="en-US" altLang="zh-CN" smtClean="0">
                <a:solidFill>
                  <a:srgbClr val="000000"/>
                </a:solidFill>
                <a:latin typeface="Arial" charset="0"/>
                <a:sym typeface="Wingdings" pitchFamily="2" charset="2"/>
              </a:rPr>
              <a:t>2</a:t>
            </a:r>
            <a:r>
              <a:rPr lang="zh-CN" altLang="en-US" smtClean="0">
                <a:solidFill>
                  <a:srgbClr val="000000"/>
                </a:solidFill>
                <a:latin typeface="Arial" charset="0"/>
                <a:sym typeface="Wingdings" pitchFamily="2" charset="2"/>
              </a:rPr>
              <a:t>，以此类推。   电视剧（）  电影（）  娱乐节目（）  曲艺（）  体育（） </a:t>
            </a: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a:t>
            </a:r>
            <a:r>
              <a:rPr lang="en-US" altLang="zh-CN" smtClean="0">
                <a:solidFill>
                  <a:srgbClr val="000000"/>
                </a:solidFill>
                <a:latin typeface="Arial" charset="0"/>
                <a:sym typeface="Wingdings" pitchFamily="2" charset="2"/>
              </a:rPr>
              <a:t>6</a:t>
            </a:r>
            <a:r>
              <a:rPr lang="zh-CN" altLang="en-US" smtClean="0">
                <a:solidFill>
                  <a:srgbClr val="000000"/>
                </a:solidFill>
                <a:latin typeface="Arial" charset="0"/>
                <a:sym typeface="Wingdings" pitchFamily="2" charset="2"/>
              </a:rPr>
              <a:t>）等距量表式：一个问题后面给出等距排列的若干答案，让被试从中选择一个。答案一般是连续的而不是离散的。</a:t>
            </a: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如：年龄以</a:t>
            </a:r>
            <a:r>
              <a:rPr lang="en-US" altLang="zh-CN" smtClean="0">
                <a:solidFill>
                  <a:srgbClr val="000000"/>
                </a:solidFill>
                <a:latin typeface="Arial" charset="0"/>
                <a:sym typeface="Wingdings" pitchFamily="2" charset="2"/>
              </a:rPr>
              <a:t>5</a:t>
            </a:r>
            <a:r>
              <a:rPr lang="zh-CN" altLang="en-US" smtClean="0">
                <a:solidFill>
                  <a:srgbClr val="000000"/>
                </a:solidFill>
                <a:latin typeface="Arial" charset="0"/>
                <a:sym typeface="Wingdings" pitchFamily="2" charset="2"/>
              </a:rPr>
              <a:t>年或</a:t>
            </a:r>
            <a:r>
              <a:rPr lang="en-US" altLang="zh-CN" smtClean="0">
                <a:solidFill>
                  <a:srgbClr val="000000"/>
                </a:solidFill>
                <a:latin typeface="Arial" charset="0"/>
                <a:sym typeface="Wingdings" pitchFamily="2" charset="2"/>
              </a:rPr>
              <a:t>10</a:t>
            </a:r>
            <a:r>
              <a:rPr lang="zh-CN" altLang="en-US" smtClean="0">
                <a:solidFill>
                  <a:srgbClr val="000000"/>
                </a:solidFill>
                <a:latin typeface="Arial" charset="0"/>
                <a:sym typeface="Wingdings" pitchFamily="2" charset="2"/>
              </a:rPr>
              <a:t>年为一级，</a:t>
            </a:r>
            <a:r>
              <a:rPr lang="en-US" altLang="zh-CN" smtClean="0">
                <a:solidFill>
                  <a:srgbClr val="000000"/>
                </a:solidFill>
                <a:latin typeface="Arial" charset="0"/>
                <a:sym typeface="Wingdings" pitchFamily="2" charset="2"/>
              </a:rPr>
              <a:t>0-4</a:t>
            </a:r>
            <a:r>
              <a:rPr lang="zh-CN" altLang="en-US" smtClean="0">
                <a:solidFill>
                  <a:srgbClr val="000000"/>
                </a:solidFill>
                <a:latin typeface="Arial" charset="0"/>
                <a:sym typeface="Wingdings" pitchFamily="2" charset="2"/>
              </a:rPr>
              <a:t>岁   </a:t>
            </a:r>
            <a:r>
              <a:rPr lang="en-US" altLang="zh-CN" smtClean="0">
                <a:solidFill>
                  <a:srgbClr val="000000"/>
                </a:solidFill>
                <a:latin typeface="Arial" charset="0"/>
                <a:sym typeface="Wingdings" pitchFamily="2" charset="2"/>
              </a:rPr>
              <a:t>5-9</a:t>
            </a:r>
            <a:r>
              <a:rPr lang="zh-CN" altLang="en-US" smtClean="0">
                <a:solidFill>
                  <a:srgbClr val="000000"/>
                </a:solidFill>
                <a:latin typeface="Arial" charset="0"/>
                <a:sym typeface="Wingdings" pitchFamily="2" charset="2"/>
              </a:rPr>
              <a:t>岁  </a:t>
            </a:r>
            <a:r>
              <a:rPr lang="en-US" altLang="zh-CN" smtClean="0">
                <a:solidFill>
                  <a:srgbClr val="000000"/>
                </a:solidFill>
                <a:latin typeface="Arial" charset="0"/>
                <a:sym typeface="Wingdings" pitchFamily="2" charset="2"/>
              </a:rPr>
              <a:t>10-14</a:t>
            </a:r>
            <a:r>
              <a:rPr lang="zh-CN" altLang="en-US" smtClean="0">
                <a:solidFill>
                  <a:srgbClr val="000000"/>
                </a:solidFill>
                <a:latin typeface="Arial" charset="0"/>
                <a:sym typeface="Wingdings" pitchFamily="2" charset="2"/>
              </a:rPr>
              <a:t>岁等； 家庭经济收入，</a:t>
            </a:r>
            <a:r>
              <a:rPr lang="en-US" altLang="zh-CN" smtClean="0">
                <a:solidFill>
                  <a:srgbClr val="000000"/>
                </a:solidFill>
                <a:latin typeface="Arial" charset="0"/>
                <a:sym typeface="Wingdings" pitchFamily="2" charset="2"/>
              </a:rPr>
              <a:t>1000</a:t>
            </a:r>
            <a:r>
              <a:rPr lang="zh-CN" altLang="en-US" smtClean="0">
                <a:solidFill>
                  <a:srgbClr val="000000"/>
                </a:solidFill>
                <a:latin typeface="Arial" charset="0"/>
                <a:sym typeface="Wingdings" pitchFamily="2" charset="2"/>
              </a:rPr>
              <a:t>元及以下 </a:t>
            </a:r>
            <a:r>
              <a:rPr lang="en-US" altLang="zh-CN" smtClean="0">
                <a:solidFill>
                  <a:srgbClr val="000000"/>
                </a:solidFill>
                <a:latin typeface="Arial" charset="0"/>
                <a:sym typeface="Wingdings" pitchFamily="2" charset="2"/>
              </a:rPr>
              <a:t>1001-2000</a:t>
            </a:r>
            <a:r>
              <a:rPr lang="zh-CN" altLang="en-US" smtClean="0">
                <a:solidFill>
                  <a:srgbClr val="000000"/>
                </a:solidFill>
                <a:latin typeface="Arial" charset="0"/>
                <a:sym typeface="Wingdings" pitchFamily="2" charset="2"/>
              </a:rPr>
              <a:t>元   </a:t>
            </a:r>
            <a:r>
              <a:rPr lang="en-US" altLang="zh-CN" smtClean="0">
                <a:solidFill>
                  <a:srgbClr val="000000"/>
                </a:solidFill>
                <a:latin typeface="Arial" charset="0"/>
                <a:sym typeface="Wingdings" pitchFamily="2" charset="2"/>
              </a:rPr>
              <a:t>2001-3000</a:t>
            </a:r>
            <a:r>
              <a:rPr lang="zh-CN" altLang="en-US" smtClean="0">
                <a:solidFill>
                  <a:srgbClr val="000000"/>
                </a:solidFill>
                <a:latin typeface="Arial" charset="0"/>
                <a:sym typeface="Wingdings" pitchFamily="2" charset="2"/>
              </a:rPr>
              <a:t>元</a:t>
            </a: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a:t>
            </a:r>
            <a:r>
              <a:rPr lang="en-US" altLang="zh-CN" smtClean="0">
                <a:solidFill>
                  <a:srgbClr val="000000"/>
                </a:solidFill>
                <a:latin typeface="Arial" charset="0"/>
                <a:sym typeface="Wingdings" pitchFamily="2" charset="2"/>
              </a:rPr>
              <a:t>7</a:t>
            </a:r>
            <a:r>
              <a:rPr lang="zh-CN" altLang="en-US" smtClean="0">
                <a:solidFill>
                  <a:srgbClr val="000000"/>
                </a:solidFill>
                <a:latin typeface="Arial" charset="0"/>
                <a:sym typeface="Wingdings" pitchFamily="2" charset="2"/>
              </a:rPr>
              <a:t>）评定量表式：为一个问题提供一个分级的反应。最好用</a:t>
            </a:r>
            <a:r>
              <a:rPr lang="en-US" altLang="zh-CN" smtClean="0">
                <a:solidFill>
                  <a:srgbClr val="000000"/>
                </a:solidFill>
                <a:latin typeface="Arial" charset="0"/>
                <a:sym typeface="Wingdings" pitchFamily="2" charset="2"/>
              </a:rPr>
              <a:t>7</a:t>
            </a:r>
            <a:r>
              <a:rPr lang="zh-CN" altLang="en-US" smtClean="0">
                <a:solidFill>
                  <a:srgbClr val="000000"/>
                </a:solidFill>
                <a:latin typeface="Arial" charset="0"/>
                <a:sym typeface="Wingdings" pitchFamily="2" charset="2"/>
              </a:rPr>
              <a:t>到</a:t>
            </a:r>
            <a:r>
              <a:rPr lang="en-US" altLang="zh-CN" smtClean="0">
                <a:solidFill>
                  <a:srgbClr val="000000"/>
                </a:solidFill>
                <a:latin typeface="Arial" charset="0"/>
                <a:sym typeface="Wingdings" pitchFamily="2" charset="2"/>
              </a:rPr>
              <a:t>10</a:t>
            </a:r>
            <a:r>
              <a:rPr lang="zh-CN" altLang="en-US" smtClean="0">
                <a:solidFill>
                  <a:srgbClr val="000000"/>
                </a:solidFill>
                <a:latin typeface="Arial" charset="0"/>
                <a:sym typeface="Wingdings" pitchFamily="2" charset="2"/>
              </a:rPr>
              <a:t>点的量表，这样即使被试避免勾画极端值，那也有若干点供他选择。</a:t>
            </a: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如：</a:t>
            </a:r>
            <a:r>
              <a:rPr lang="en-US" altLang="zh-CN" smtClean="0">
                <a:solidFill>
                  <a:srgbClr val="000000"/>
                </a:solidFill>
                <a:latin typeface="Arial" charset="0"/>
                <a:sym typeface="Wingdings" pitchFamily="2" charset="2"/>
              </a:rPr>
              <a:t>-------------------------------------------------------</a:t>
            </a:r>
          </a:p>
          <a:p>
            <a:pPr>
              <a:spcBef>
                <a:spcPct val="0"/>
              </a:spcBef>
            </a:pPr>
            <a:r>
              <a:rPr lang="zh-CN" altLang="en-US" smtClean="0">
                <a:solidFill>
                  <a:srgbClr val="000000"/>
                </a:solidFill>
                <a:latin typeface="Arial" charset="0"/>
                <a:sym typeface="Wingdings" pitchFamily="2" charset="2"/>
              </a:rPr>
              <a:t>    </a:t>
            </a:r>
            <a:r>
              <a:rPr lang="en-US" altLang="zh-CN" smtClean="0">
                <a:solidFill>
                  <a:srgbClr val="000000"/>
                </a:solidFill>
                <a:latin typeface="Arial" charset="0"/>
                <a:sym typeface="Wingdings" pitchFamily="2" charset="2"/>
              </a:rPr>
              <a:t>1     2     3     4     5     6     7     8     9     10</a:t>
            </a:r>
          </a:p>
          <a:p>
            <a:pPr>
              <a:spcBef>
                <a:spcPct val="0"/>
              </a:spcBef>
            </a:pPr>
            <a:r>
              <a:rPr lang="zh-CN" altLang="en-US" smtClean="0">
                <a:solidFill>
                  <a:srgbClr val="000000"/>
                </a:solidFill>
                <a:latin typeface="Arial" charset="0"/>
                <a:sym typeface="Wingdings" pitchFamily="2" charset="2"/>
              </a:rPr>
              <a:t>非常赞成                                                非常不赞成</a:t>
            </a:r>
            <a:endParaRPr lang="en-US" altLang="zh-CN" smtClean="0">
              <a:solidFill>
                <a:srgbClr val="000000"/>
              </a:solidFill>
              <a:latin typeface="Arial" charset="0"/>
              <a:sym typeface="Wingdings" pitchFamily="2" charset="2"/>
            </a:endParaRPr>
          </a:p>
          <a:p>
            <a:pPr>
              <a:spcBef>
                <a:spcPct val="0"/>
              </a:spcBef>
            </a:pP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a:t>
            </a:r>
            <a:r>
              <a:rPr lang="en-US" altLang="zh-CN" smtClean="0">
                <a:solidFill>
                  <a:srgbClr val="000000"/>
                </a:solidFill>
                <a:latin typeface="Arial" charset="0"/>
                <a:sym typeface="Wingdings" pitchFamily="2" charset="2"/>
              </a:rPr>
              <a:t>8</a:t>
            </a:r>
            <a:r>
              <a:rPr lang="zh-CN" altLang="en-US" smtClean="0">
                <a:solidFill>
                  <a:srgbClr val="000000"/>
                </a:solidFill>
                <a:latin typeface="Arial" charset="0"/>
                <a:sym typeface="Wingdings" pitchFamily="2" charset="2"/>
              </a:rPr>
              <a:t>）对偶比较法：问卷中提出的项目，二个成一组，让被试按一定标准（如喜欢与讨厌或赞成与反对）进行比较，所有的各对项目都要进行比较。</a:t>
            </a: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如对学生学习目的的调查，每天是以什么样的心情在学校学习的？就下面列出的两种意见组合逐对进行比较，并在符合你心情的项目上画钩，不能肯定时，就什么也不写。</a:t>
            </a:r>
            <a:endParaRPr lang="en-US" altLang="zh-CN" smtClean="0">
              <a:solidFill>
                <a:srgbClr val="000000"/>
              </a:solidFill>
              <a:latin typeface="Arial" charset="0"/>
              <a:sym typeface="Wingdings" pitchFamily="2" charset="2"/>
            </a:endParaRPr>
          </a:p>
          <a:p>
            <a:pPr>
              <a:spcBef>
                <a:spcPct val="0"/>
              </a:spcBef>
            </a:pPr>
            <a:r>
              <a:rPr lang="en-US" altLang="zh-CN" smtClean="0">
                <a:solidFill>
                  <a:srgbClr val="000000"/>
                </a:solidFill>
                <a:latin typeface="Arial" charset="0"/>
                <a:sym typeface="Wingdings" pitchFamily="2" charset="2"/>
              </a:rPr>
              <a:t>   </a:t>
            </a:r>
            <a:r>
              <a:rPr lang="zh-CN" altLang="en-US" smtClean="0">
                <a:solidFill>
                  <a:srgbClr val="000000"/>
                </a:solidFill>
                <a:latin typeface="Arial" charset="0"/>
                <a:sym typeface="Wingdings" pitchFamily="2" charset="2"/>
              </a:rPr>
              <a:t>为了找到好的工作</a:t>
            </a:r>
            <a:r>
              <a:rPr lang="en-US" altLang="zh-CN" smtClean="0">
                <a:solidFill>
                  <a:srgbClr val="000000"/>
                </a:solidFill>
                <a:latin typeface="Arial" charset="0"/>
                <a:sym typeface="Wingdings" pitchFamily="2" charset="2"/>
              </a:rPr>
              <a:t>----------</a:t>
            </a:r>
            <a:r>
              <a:rPr lang="zh-CN" altLang="en-US" smtClean="0">
                <a:solidFill>
                  <a:srgbClr val="000000"/>
                </a:solidFill>
                <a:latin typeface="Arial" charset="0"/>
                <a:sym typeface="Wingdings" pitchFamily="2" charset="2"/>
              </a:rPr>
              <a:t>没有明确的目的，只是无所谓地学习</a:t>
            </a: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   为了考上好大学</a:t>
            </a:r>
            <a:r>
              <a:rPr lang="en-US" altLang="zh-CN" smtClean="0">
                <a:solidFill>
                  <a:srgbClr val="000000"/>
                </a:solidFill>
                <a:latin typeface="Arial" charset="0"/>
                <a:sym typeface="Wingdings" pitchFamily="2" charset="2"/>
              </a:rPr>
              <a:t>-----------</a:t>
            </a:r>
            <a:r>
              <a:rPr lang="zh-CN" altLang="en-US" smtClean="0">
                <a:solidFill>
                  <a:srgbClr val="000000"/>
                </a:solidFill>
                <a:latin typeface="Arial" charset="0"/>
                <a:sym typeface="Wingdings" pitchFamily="2" charset="2"/>
              </a:rPr>
              <a:t>为了到好地方去工作</a:t>
            </a: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a:t>
            </a:r>
            <a:r>
              <a:rPr lang="en-US" altLang="zh-CN" smtClean="0">
                <a:solidFill>
                  <a:srgbClr val="000000"/>
                </a:solidFill>
                <a:latin typeface="Arial" charset="0"/>
                <a:sym typeface="Wingdings" pitchFamily="2" charset="2"/>
              </a:rPr>
              <a:t>9</a:t>
            </a:r>
            <a:r>
              <a:rPr lang="zh-CN" altLang="en-US" smtClean="0">
                <a:solidFill>
                  <a:srgbClr val="000000"/>
                </a:solidFill>
                <a:latin typeface="Arial" charset="0"/>
                <a:sym typeface="Wingdings" pitchFamily="2" charset="2"/>
              </a:rPr>
              <a:t>）语义差别量表：用一系列描述所研究事物的互为反义的形容词来测试被试的态度。</a:t>
            </a:r>
            <a:endParaRPr lang="en-US" altLang="zh-CN" smtClean="0">
              <a:solidFill>
                <a:srgbClr val="000000"/>
              </a:solidFill>
              <a:latin typeface="Arial" charset="0"/>
              <a:sym typeface="Wingdings" pitchFamily="2" charset="2"/>
            </a:endParaRPr>
          </a:p>
          <a:p>
            <a:pPr>
              <a:spcBef>
                <a:spcPct val="0"/>
              </a:spcBef>
            </a:pPr>
            <a:r>
              <a:rPr lang="zh-CN" altLang="en-US" smtClean="0">
                <a:solidFill>
                  <a:srgbClr val="000000"/>
                </a:solidFill>
                <a:latin typeface="Arial" charset="0"/>
                <a:sym typeface="Wingdings" pitchFamily="2" charset="2"/>
              </a:rPr>
              <a:t>如 你对比萨饼的看法如何，请在下面每条虚线上的适当位置做个记号。</a:t>
            </a:r>
            <a:endParaRPr lang="en-US" altLang="zh-CN" smtClean="0">
              <a:solidFill>
                <a:srgbClr val="000000"/>
              </a:solidFill>
              <a:latin typeface="Arial" charset="0"/>
              <a:sym typeface="Wingdings" pitchFamily="2" charset="2"/>
            </a:endParaRPr>
          </a:p>
          <a:p>
            <a:pPr>
              <a:spcBef>
                <a:spcPct val="0"/>
              </a:spcBef>
            </a:pPr>
            <a:r>
              <a:rPr lang="en-US" altLang="zh-CN" smtClean="0">
                <a:solidFill>
                  <a:srgbClr val="000000"/>
                </a:solidFill>
                <a:latin typeface="Arial" charset="0"/>
                <a:sym typeface="Wingdings" pitchFamily="2" charset="2"/>
              </a:rPr>
              <a:t>                     1    2   3   4   5   6   7</a:t>
            </a:r>
          </a:p>
          <a:p>
            <a:pPr>
              <a:spcBef>
                <a:spcPct val="0"/>
              </a:spcBef>
            </a:pPr>
            <a:r>
              <a:rPr lang="en-US" altLang="zh-CN" smtClean="0">
                <a:solidFill>
                  <a:srgbClr val="000000"/>
                </a:solidFill>
                <a:latin typeface="Arial" charset="0"/>
                <a:sym typeface="Wingdings" pitchFamily="2" charset="2"/>
              </a:rPr>
              <a:t>             </a:t>
            </a:r>
            <a:r>
              <a:rPr lang="zh-CN" altLang="en-US" smtClean="0">
                <a:solidFill>
                  <a:srgbClr val="000000"/>
                </a:solidFill>
                <a:latin typeface="Arial" charset="0"/>
                <a:sym typeface="Wingdings" pitchFamily="2" charset="2"/>
              </a:rPr>
              <a:t>热的   </a:t>
            </a:r>
            <a:r>
              <a:rPr lang="en-US" altLang="zh-CN" smtClean="0">
                <a:solidFill>
                  <a:srgbClr val="000000"/>
                </a:solidFill>
                <a:latin typeface="Arial" charset="0"/>
                <a:sym typeface="Wingdings" pitchFamily="2" charset="2"/>
              </a:rPr>
              <a:t>--   --  --  --  --  --  --   </a:t>
            </a:r>
            <a:r>
              <a:rPr lang="zh-CN" altLang="en-US" smtClean="0">
                <a:solidFill>
                  <a:srgbClr val="000000"/>
                </a:solidFill>
                <a:latin typeface="Arial" charset="0"/>
                <a:sym typeface="Wingdings" pitchFamily="2" charset="2"/>
              </a:rPr>
              <a:t>凉的</a:t>
            </a:r>
            <a:endParaRPr lang="en-US" altLang="zh-CN" smtClean="0">
              <a:solidFill>
                <a:srgbClr val="000000"/>
              </a:solidFill>
              <a:latin typeface="Arial" charset="0"/>
              <a:sym typeface="Wingdings" pitchFamily="2" charset="2"/>
            </a:endParaRPr>
          </a:p>
          <a:p>
            <a:pPr>
              <a:spcBef>
                <a:spcPct val="0"/>
              </a:spcBef>
            </a:pPr>
            <a:r>
              <a:rPr lang="en-US" altLang="zh-CN" smtClean="0">
                <a:solidFill>
                  <a:srgbClr val="000000"/>
                </a:solidFill>
                <a:latin typeface="Arial" charset="0"/>
                <a:sym typeface="Wingdings" pitchFamily="2" charset="2"/>
              </a:rPr>
              <a:t>           </a:t>
            </a:r>
            <a:r>
              <a:rPr lang="zh-CN" altLang="en-US" smtClean="0">
                <a:solidFill>
                  <a:srgbClr val="000000"/>
                </a:solidFill>
                <a:latin typeface="Arial" charset="0"/>
                <a:sym typeface="Wingdings" pitchFamily="2" charset="2"/>
              </a:rPr>
              <a:t>味淡的   </a:t>
            </a:r>
            <a:r>
              <a:rPr lang="en-US" altLang="zh-CN" smtClean="0">
                <a:solidFill>
                  <a:srgbClr val="000000"/>
                </a:solidFill>
                <a:latin typeface="Arial" charset="0"/>
                <a:sym typeface="Wingdings" pitchFamily="2" charset="2"/>
              </a:rPr>
              <a:t>--   --  --  --  --  --  --   </a:t>
            </a:r>
            <a:r>
              <a:rPr lang="zh-CN" altLang="en-US" smtClean="0">
                <a:solidFill>
                  <a:srgbClr val="000000"/>
                </a:solidFill>
                <a:latin typeface="Arial" charset="0"/>
                <a:sym typeface="Wingdings" pitchFamily="2" charset="2"/>
              </a:rPr>
              <a:t>味重的</a:t>
            </a:r>
            <a:endParaRPr lang="en-US" altLang="zh-CN" smtClean="0">
              <a:solidFill>
                <a:srgbClr val="000000"/>
              </a:solidFill>
              <a:latin typeface="Arial" charset="0"/>
              <a:sym typeface="Wingdings" pitchFamily="2" charset="2"/>
            </a:endParaRPr>
          </a:p>
          <a:p>
            <a:pPr>
              <a:spcBef>
                <a:spcPct val="0"/>
              </a:spcBef>
            </a:pPr>
            <a:r>
              <a:rPr lang="en-US" altLang="zh-CN" smtClean="0">
                <a:solidFill>
                  <a:srgbClr val="000000"/>
                </a:solidFill>
                <a:latin typeface="Arial" charset="0"/>
                <a:sym typeface="Wingdings" pitchFamily="2" charset="2"/>
              </a:rPr>
              <a:t>             </a:t>
            </a:r>
            <a:r>
              <a:rPr lang="zh-CN" altLang="en-US" smtClean="0">
                <a:solidFill>
                  <a:srgbClr val="000000"/>
                </a:solidFill>
                <a:latin typeface="Arial" charset="0"/>
                <a:sym typeface="Wingdings" pitchFamily="2" charset="2"/>
              </a:rPr>
              <a:t>贵的   </a:t>
            </a:r>
            <a:r>
              <a:rPr lang="en-US" altLang="zh-CN" smtClean="0">
                <a:solidFill>
                  <a:srgbClr val="000000"/>
                </a:solidFill>
                <a:latin typeface="Arial" charset="0"/>
                <a:sym typeface="Wingdings" pitchFamily="2" charset="2"/>
              </a:rPr>
              <a:t>--   --  --  --  --  --  --   </a:t>
            </a:r>
            <a:r>
              <a:rPr lang="zh-CN" altLang="en-US" smtClean="0">
                <a:solidFill>
                  <a:srgbClr val="000000"/>
                </a:solidFill>
                <a:latin typeface="Arial" charset="0"/>
                <a:sym typeface="Wingdings" pitchFamily="2" charset="2"/>
              </a:rPr>
              <a:t>不贵的</a:t>
            </a:r>
            <a:endParaRPr lang="en-US" altLang="zh-CN" smtClean="0">
              <a:solidFill>
                <a:srgbClr val="000000"/>
              </a:solidFill>
              <a:latin typeface="Arial" charset="0"/>
              <a:sym typeface="Wingdings" pitchFamily="2" charset="2"/>
            </a:endParaRPr>
          </a:p>
          <a:p>
            <a:pPr>
              <a:spcBef>
                <a:spcPct val="0"/>
              </a:spcBef>
            </a:pPr>
            <a:endParaRPr lang="zh-CN" altLang="en-US" smtClean="0">
              <a:latin typeface="Arial" charset="0"/>
            </a:endParaRPr>
          </a:p>
        </p:txBody>
      </p:sp>
      <p:sp>
        <p:nvSpPr>
          <p:cNvPr id="104451"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5898C4F1-3429-4FB7-AB09-000A0F0D57AF}" type="slidenum">
              <a:rPr lang="zh-CN" altLang="en-US">
                <a:solidFill>
                  <a:srgbClr val="000000"/>
                </a:solidFill>
                <a:latin typeface="Arial" charset="0"/>
              </a:rPr>
              <a:pPr fontAlgn="base">
                <a:spcBef>
                  <a:spcPct val="0"/>
                </a:spcBef>
                <a:spcAft>
                  <a:spcPct val="0"/>
                </a:spcAft>
              </a:pPr>
              <a:t>71</a:t>
            </a:fld>
            <a:endParaRPr lang="en-US" altLang="zh-CN">
              <a:solidFill>
                <a:srgbClr val="000000"/>
              </a:solidFill>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lvl1pPr>
              <a:defRPr/>
            </a:lvl1pPr>
          </a:lstStyle>
          <a:p>
            <a:pPr>
              <a:defRPr/>
            </a:pPr>
            <a:fld id="{76F163A6-5A42-4346-9CA8-132E6BE42D07}" type="datetimeFigureOut">
              <a:rPr lang="zh-CN" altLang="en-US"/>
              <a:pPr>
                <a:defRPr/>
              </a:pPr>
              <a:t>2014-10-27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C9424BA2-D74B-454E-8DAD-3D7B13DA7520}" type="slidenum">
              <a:rPr lang="zh-CN" altLang="en-US"/>
              <a:pPr>
                <a:defRPr/>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6570589D-0FD1-4E2D-8896-C7014E539055}" type="datetimeFigureOut">
              <a:rPr lang="zh-CN" altLang="en-US"/>
              <a:pPr>
                <a:defRPr/>
              </a:pPr>
              <a:t>2014-10-27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79583927-2FE4-4133-9C37-B7C3A5485022}" type="slidenum">
              <a:rPr lang="zh-CN" altLang="en-US"/>
              <a:pPr>
                <a:defRPr/>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934E613B-19D4-4F31-A391-5A5719B35FFB}" type="datetimeFigureOut">
              <a:rPr lang="zh-CN" altLang="en-US"/>
              <a:pPr>
                <a:defRPr/>
              </a:pPr>
              <a:t>2014-10-27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2A52124-8CD3-421F-BC93-FC2BBE23027F}" type="slidenum">
              <a:rPr lang="zh-CN" altLang="en-US"/>
              <a:pPr>
                <a:defRPr/>
              </a:pPr>
              <a:t>‹#›</a:t>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5"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40E06902-2C46-4745-9D5B-2D1D1DEF92E8}" type="slidenum">
              <a:rPr lang="en-US" altLang="zh-CN"/>
              <a:pPr>
                <a:defRPr/>
              </a:pPr>
              <a:t>‹#›</a:t>
            </a:fld>
            <a:endParaRPr lang="en-US" altLang="zh-C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5"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85037266-DB56-4804-911F-0FA0DABE36C1}" type="slidenum">
              <a:rPr lang="en-US" altLang="zh-CN"/>
              <a:pPr>
                <a:defRPr/>
              </a:pPr>
              <a:t>‹#›</a:t>
            </a:fld>
            <a:endParaRPr lang="en-US" altLang="zh-C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5"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AB1BCEC8-9D65-4896-A563-3AD89694120E}" type="slidenum">
              <a:rPr lang="en-US" altLang="zh-CN"/>
              <a:pPr>
                <a:defRPr/>
              </a:pPr>
              <a:t>‹#›</a:t>
            </a:fld>
            <a:endParaRPr lang="en-US" altLang="zh-C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6"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D7E16E52-3FDF-4FC9-902C-32B8CDDD2432}" type="slidenum">
              <a:rPr lang="en-US" altLang="zh-CN"/>
              <a:pPr>
                <a:defRPr/>
              </a:pPr>
              <a:t>‹#›</a:t>
            </a:fld>
            <a:endParaRPr lang="en-US" altLang="zh-C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8"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9"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805E3B1A-BC39-47CD-AFB8-7EC1ED42B7EC}" type="slidenum">
              <a:rPr lang="en-US" altLang="zh-CN"/>
              <a:pPr>
                <a:defRPr/>
              </a:pPr>
              <a:t>‹#›</a:t>
            </a:fld>
            <a:endParaRPr lang="en-US" altLang="zh-CN"/>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4"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5"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DC69BDCC-1B57-474F-93FB-F73ABBEE44B8}" type="slidenum">
              <a:rPr lang="en-US" altLang="zh-CN"/>
              <a:pPr>
                <a:defRPr/>
              </a:pPr>
              <a:t>‹#›</a:t>
            </a:fld>
            <a:endParaRPr lang="en-US" altLang="zh-CN"/>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3"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4"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D5D4620E-12C0-47F4-B080-8EAABFE38A05}" type="slidenum">
              <a:rPr lang="en-US" altLang="zh-CN"/>
              <a:pPr>
                <a:defRPr/>
              </a:pPr>
              <a:t>‹#›</a:t>
            </a:fld>
            <a:endParaRPr lang="en-US" altLang="zh-CN"/>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6"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3F5FCC0D-B452-472D-93DD-5C91232ACA02}"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a:defRPr/>
            </a:pPr>
            <a:fld id="{D616A059-4ABE-4BD0-B511-B762996F7CED}" type="datetimeFigureOut">
              <a:rPr lang="zh-CN" altLang="en-US"/>
              <a:pPr>
                <a:defRPr/>
              </a:pPr>
              <a:t>2014-10-27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1039D201-65C0-4959-8F4B-C0B253DA3AA4}" type="slidenum">
              <a:rPr lang="zh-CN" altLang="en-US"/>
              <a:pPr>
                <a:defRPr/>
              </a:pPr>
              <a:t>‹#›</a:t>
            </a:fld>
            <a:endParaRPr lang="zh-CN"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6"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51585D06-87CC-4161-BE48-CAE2BA1ED17A}" type="slidenum">
              <a:rPr lang="en-US" altLang="zh-CN"/>
              <a:pPr>
                <a:defRPr/>
              </a:pPr>
              <a:t>‹#›</a:t>
            </a:fld>
            <a:endParaRPr lang="en-US" altLang="zh-CN"/>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5"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135402F5-3622-497F-8FFF-BFCDA5889CCD}" type="slidenum">
              <a:rPr lang="en-US" altLang="zh-CN"/>
              <a:pPr>
                <a:defRPr/>
              </a:pPr>
              <a:t>‹#›</a:t>
            </a:fld>
            <a:endParaRPr lang="en-US" altLang="zh-CN"/>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5"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3043FD19-3242-4521-9DE5-8F8099E219B7}" type="slidenum">
              <a:rPr lang="en-US" altLang="zh-CN"/>
              <a:pPr>
                <a:defRPr/>
              </a:pPr>
              <a:t>‹#›</a:t>
            </a:fld>
            <a:endParaRPr lang="en-US" altLang="zh-CN"/>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600200"/>
            <a:ext cx="403860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ltLang="zh-CN"/>
          </a:p>
        </p:txBody>
      </p:sp>
      <p:sp>
        <p:nvSpPr>
          <p:cNvPr id="6"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ltLang="zh-CN"/>
          </a:p>
        </p:txBody>
      </p:sp>
      <p:sp>
        <p:nvSpPr>
          <p:cNvPr id="7" name="Rectangle 6"/>
          <p:cNvSpPr>
            <a:spLocks noGrp="1" noChangeArrowheads="1"/>
          </p:cNvSpPr>
          <p:nvPr>
            <p:ph type="sldNum" sz="quarter" idx="12"/>
          </p:nvPr>
        </p:nvSpPr>
        <p:spPr/>
        <p:txBody>
          <a:bodyPr/>
          <a:lstStyle>
            <a:lvl1pPr fontAlgn="auto">
              <a:spcBef>
                <a:spcPts val="0"/>
              </a:spcBef>
              <a:spcAft>
                <a:spcPts val="0"/>
              </a:spcAft>
              <a:defRPr/>
            </a:lvl1pPr>
          </a:lstStyle>
          <a:p>
            <a:pPr>
              <a:defRPr/>
            </a:pPr>
            <a:fld id="{FE63FAD7-7E7B-45FD-ACC8-F513B98950E5}" type="slidenum">
              <a:rPr lang="en-US" altLang="zh-CN"/>
              <a:pPr>
                <a:defRPr/>
              </a:pPr>
              <a:t>‹#›</a:t>
            </a:fld>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lvl1pPr>
              <a:defRPr/>
            </a:lvl1pPr>
          </a:lstStyle>
          <a:p>
            <a:pPr>
              <a:defRPr/>
            </a:pPr>
            <a:fld id="{61A14881-7C2A-481D-8171-3C357BD67DCB}" type="datetimeFigureOut">
              <a:rPr lang="zh-CN" altLang="en-US"/>
              <a:pPr>
                <a:defRPr/>
              </a:pPr>
              <a:t>2014-10-27</a:t>
            </a:fld>
            <a:endParaRPr lang="zh-CN" altLang="en-US"/>
          </a:p>
        </p:txBody>
      </p:sp>
      <p:sp>
        <p:nvSpPr>
          <p:cNvPr id="5" name="页脚占位符 4"/>
          <p:cNvSpPr>
            <a:spLocks noGrp="1"/>
          </p:cNvSpPr>
          <p:nvPr>
            <p:ph type="ftr" sz="quarter" idx="11"/>
          </p:nvPr>
        </p:nvSpPr>
        <p:spPr/>
        <p:txBody>
          <a:bodyPr/>
          <a:lstStyle>
            <a:lvl1pPr>
              <a:defRPr/>
            </a:lvl1pPr>
          </a:lstStyle>
          <a:p>
            <a:pPr>
              <a:defRPr/>
            </a:pPr>
            <a:endParaRPr lang="zh-CN" altLang="en-US"/>
          </a:p>
        </p:txBody>
      </p:sp>
      <p:sp>
        <p:nvSpPr>
          <p:cNvPr id="6" name="灯片编号占位符 5"/>
          <p:cNvSpPr>
            <a:spLocks noGrp="1"/>
          </p:cNvSpPr>
          <p:nvPr>
            <p:ph type="sldNum" sz="quarter" idx="12"/>
          </p:nvPr>
        </p:nvSpPr>
        <p:spPr/>
        <p:txBody>
          <a:bodyPr/>
          <a:lstStyle>
            <a:lvl1pPr>
              <a:defRPr/>
            </a:lvl1pPr>
          </a:lstStyle>
          <a:p>
            <a:pPr>
              <a:defRPr/>
            </a:pPr>
            <a:fld id="{95020C7B-3629-4523-97A3-88487CBACF23}" type="slidenum">
              <a:rPr lang="zh-CN" altLang="en-US"/>
              <a:pPr>
                <a:defRPr/>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3"/>
          <p:cNvSpPr>
            <a:spLocks noGrp="1"/>
          </p:cNvSpPr>
          <p:nvPr>
            <p:ph type="dt" sz="half" idx="10"/>
          </p:nvPr>
        </p:nvSpPr>
        <p:spPr/>
        <p:txBody>
          <a:bodyPr/>
          <a:lstStyle>
            <a:lvl1pPr>
              <a:defRPr/>
            </a:lvl1pPr>
          </a:lstStyle>
          <a:p>
            <a:pPr>
              <a:defRPr/>
            </a:pPr>
            <a:fld id="{3A6909D2-8F87-49F3-B2AA-DCD44A10A3DD}" type="datetimeFigureOut">
              <a:rPr lang="zh-CN" altLang="en-US"/>
              <a:pPr>
                <a:defRPr/>
              </a:pPr>
              <a:t>2014-10-27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2C064715-B5B7-4274-BCE1-152180ACCAFD}" type="slidenum">
              <a:rPr lang="zh-CN" altLang="en-US"/>
              <a:pPr>
                <a:defRPr/>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3"/>
          <p:cNvSpPr>
            <a:spLocks noGrp="1"/>
          </p:cNvSpPr>
          <p:nvPr>
            <p:ph type="dt" sz="half" idx="10"/>
          </p:nvPr>
        </p:nvSpPr>
        <p:spPr/>
        <p:txBody>
          <a:bodyPr/>
          <a:lstStyle>
            <a:lvl1pPr>
              <a:defRPr/>
            </a:lvl1pPr>
          </a:lstStyle>
          <a:p>
            <a:pPr>
              <a:defRPr/>
            </a:pPr>
            <a:fld id="{BB055C59-2FFB-400E-9DE2-4FE2676C19A1}" type="datetimeFigureOut">
              <a:rPr lang="zh-CN" altLang="en-US"/>
              <a:pPr>
                <a:defRPr/>
              </a:pPr>
              <a:t>2014-10-27</a:t>
            </a:fld>
            <a:endParaRPr lang="zh-CN" altLang="en-US"/>
          </a:p>
        </p:txBody>
      </p:sp>
      <p:sp>
        <p:nvSpPr>
          <p:cNvPr id="8" name="页脚占位符 4"/>
          <p:cNvSpPr>
            <a:spLocks noGrp="1"/>
          </p:cNvSpPr>
          <p:nvPr>
            <p:ph type="ftr" sz="quarter" idx="11"/>
          </p:nvPr>
        </p:nvSpPr>
        <p:spPr/>
        <p:txBody>
          <a:bodyPr/>
          <a:lstStyle>
            <a:lvl1pPr>
              <a:defRPr/>
            </a:lvl1pPr>
          </a:lstStyle>
          <a:p>
            <a:pPr>
              <a:defRPr/>
            </a:pPr>
            <a:endParaRPr lang="zh-CN" altLang="en-US"/>
          </a:p>
        </p:txBody>
      </p:sp>
      <p:sp>
        <p:nvSpPr>
          <p:cNvPr id="9" name="灯片编号占位符 5"/>
          <p:cNvSpPr>
            <a:spLocks noGrp="1"/>
          </p:cNvSpPr>
          <p:nvPr>
            <p:ph type="sldNum" sz="quarter" idx="12"/>
          </p:nvPr>
        </p:nvSpPr>
        <p:spPr/>
        <p:txBody>
          <a:bodyPr/>
          <a:lstStyle>
            <a:lvl1pPr>
              <a:defRPr/>
            </a:lvl1pPr>
          </a:lstStyle>
          <a:p>
            <a:pPr>
              <a:defRPr/>
            </a:pPr>
            <a:fld id="{D5A912D8-D96F-4ECA-85E2-D5307CBB7090}" type="slidenum">
              <a:rPr lang="zh-CN" altLang="en-US"/>
              <a:pPr>
                <a:defRPr/>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3"/>
          <p:cNvSpPr>
            <a:spLocks noGrp="1"/>
          </p:cNvSpPr>
          <p:nvPr>
            <p:ph type="dt" sz="half" idx="10"/>
          </p:nvPr>
        </p:nvSpPr>
        <p:spPr/>
        <p:txBody>
          <a:bodyPr/>
          <a:lstStyle>
            <a:lvl1pPr>
              <a:defRPr/>
            </a:lvl1pPr>
          </a:lstStyle>
          <a:p>
            <a:pPr>
              <a:defRPr/>
            </a:pPr>
            <a:fld id="{481D8D54-DA22-4415-B743-46A8B5370A5E}" type="datetimeFigureOut">
              <a:rPr lang="zh-CN" altLang="en-US"/>
              <a:pPr>
                <a:defRPr/>
              </a:pPr>
              <a:t>2014-10-27</a:t>
            </a:fld>
            <a:endParaRPr lang="zh-CN" altLang="en-US"/>
          </a:p>
        </p:txBody>
      </p:sp>
      <p:sp>
        <p:nvSpPr>
          <p:cNvPr id="4" name="页脚占位符 4"/>
          <p:cNvSpPr>
            <a:spLocks noGrp="1"/>
          </p:cNvSpPr>
          <p:nvPr>
            <p:ph type="ftr" sz="quarter" idx="11"/>
          </p:nvPr>
        </p:nvSpPr>
        <p:spPr/>
        <p:txBody>
          <a:bodyPr/>
          <a:lstStyle>
            <a:lvl1pPr>
              <a:defRPr/>
            </a:lvl1pPr>
          </a:lstStyle>
          <a:p>
            <a:pPr>
              <a:defRPr/>
            </a:pPr>
            <a:endParaRPr lang="zh-CN" altLang="en-US"/>
          </a:p>
        </p:txBody>
      </p:sp>
      <p:sp>
        <p:nvSpPr>
          <p:cNvPr id="5" name="灯片编号占位符 5"/>
          <p:cNvSpPr>
            <a:spLocks noGrp="1"/>
          </p:cNvSpPr>
          <p:nvPr>
            <p:ph type="sldNum" sz="quarter" idx="12"/>
          </p:nvPr>
        </p:nvSpPr>
        <p:spPr/>
        <p:txBody>
          <a:bodyPr/>
          <a:lstStyle>
            <a:lvl1pPr>
              <a:defRPr/>
            </a:lvl1pPr>
          </a:lstStyle>
          <a:p>
            <a:pPr>
              <a:defRPr/>
            </a:pPr>
            <a:fld id="{8F628D22-0F8B-4709-AEF9-DFA9C83CE0DD}" type="slidenum">
              <a:rPr lang="zh-CN" altLang="en-US"/>
              <a:pPr>
                <a:defRPr/>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3"/>
          <p:cNvSpPr>
            <a:spLocks noGrp="1"/>
          </p:cNvSpPr>
          <p:nvPr>
            <p:ph type="dt" sz="half" idx="10"/>
          </p:nvPr>
        </p:nvSpPr>
        <p:spPr/>
        <p:txBody>
          <a:bodyPr/>
          <a:lstStyle>
            <a:lvl1pPr>
              <a:defRPr/>
            </a:lvl1pPr>
          </a:lstStyle>
          <a:p>
            <a:pPr>
              <a:defRPr/>
            </a:pPr>
            <a:fld id="{73E18C01-0763-4B32-8FCF-2B0479175D74}" type="datetimeFigureOut">
              <a:rPr lang="zh-CN" altLang="en-US"/>
              <a:pPr>
                <a:defRPr/>
              </a:pPr>
              <a:t>2014-10-27</a:t>
            </a:fld>
            <a:endParaRPr lang="zh-CN" altLang="en-US"/>
          </a:p>
        </p:txBody>
      </p:sp>
      <p:sp>
        <p:nvSpPr>
          <p:cNvPr id="3" name="页脚占位符 4"/>
          <p:cNvSpPr>
            <a:spLocks noGrp="1"/>
          </p:cNvSpPr>
          <p:nvPr>
            <p:ph type="ftr" sz="quarter" idx="11"/>
          </p:nvPr>
        </p:nvSpPr>
        <p:spPr/>
        <p:txBody>
          <a:bodyPr/>
          <a:lstStyle>
            <a:lvl1pPr>
              <a:defRPr/>
            </a:lvl1pPr>
          </a:lstStyle>
          <a:p>
            <a:pPr>
              <a:defRPr/>
            </a:pPr>
            <a:endParaRPr lang="zh-CN" altLang="en-US"/>
          </a:p>
        </p:txBody>
      </p:sp>
      <p:sp>
        <p:nvSpPr>
          <p:cNvPr id="4" name="灯片编号占位符 5"/>
          <p:cNvSpPr>
            <a:spLocks noGrp="1"/>
          </p:cNvSpPr>
          <p:nvPr>
            <p:ph type="sldNum" sz="quarter" idx="12"/>
          </p:nvPr>
        </p:nvSpPr>
        <p:spPr/>
        <p:txBody>
          <a:bodyPr/>
          <a:lstStyle>
            <a:lvl1pPr>
              <a:defRPr/>
            </a:lvl1pPr>
          </a:lstStyle>
          <a:p>
            <a:pPr>
              <a:defRPr/>
            </a:pPr>
            <a:fld id="{B1792AAB-7549-499A-A944-089330A2ED84}" type="slidenum">
              <a:rPr lang="zh-CN" altLang="en-US"/>
              <a:pPr>
                <a:defRPr/>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B7BD21D9-5B86-46D4-90D6-24E46CAC3B49}" type="datetimeFigureOut">
              <a:rPr lang="zh-CN" altLang="en-US"/>
              <a:pPr>
                <a:defRPr/>
              </a:pPr>
              <a:t>2014-10-27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57FB76CB-FBED-4916-8F62-BE6FF077B428}" type="slidenum">
              <a:rPr lang="zh-CN" altLang="en-US"/>
              <a:pPr>
                <a:defRPr/>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3"/>
          <p:cNvSpPr>
            <a:spLocks noGrp="1"/>
          </p:cNvSpPr>
          <p:nvPr>
            <p:ph type="dt" sz="half" idx="10"/>
          </p:nvPr>
        </p:nvSpPr>
        <p:spPr/>
        <p:txBody>
          <a:bodyPr/>
          <a:lstStyle>
            <a:lvl1pPr>
              <a:defRPr/>
            </a:lvl1pPr>
          </a:lstStyle>
          <a:p>
            <a:pPr>
              <a:defRPr/>
            </a:pPr>
            <a:fld id="{F5DF6FB7-7FFF-4402-9F88-8BA27DC5AD7C}" type="datetimeFigureOut">
              <a:rPr lang="zh-CN" altLang="en-US"/>
              <a:pPr>
                <a:defRPr/>
              </a:pPr>
              <a:t>2014-10-27</a:t>
            </a:fld>
            <a:endParaRPr lang="zh-CN" altLang="en-US"/>
          </a:p>
        </p:txBody>
      </p:sp>
      <p:sp>
        <p:nvSpPr>
          <p:cNvPr id="6" name="页脚占位符 4"/>
          <p:cNvSpPr>
            <a:spLocks noGrp="1"/>
          </p:cNvSpPr>
          <p:nvPr>
            <p:ph type="ftr" sz="quarter" idx="11"/>
          </p:nvPr>
        </p:nvSpPr>
        <p:spPr/>
        <p:txBody>
          <a:bodyPr/>
          <a:lstStyle>
            <a:lvl1pPr>
              <a:defRPr/>
            </a:lvl1pPr>
          </a:lstStyle>
          <a:p>
            <a:pPr>
              <a:defRPr/>
            </a:pPr>
            <a:endParaRPr lang="zh-CN" altLang="en-US"/>
          </a:p>
        </p:txBody>
      </p:sp>
      <p:sp>
        <p:nvSpPr>
          <p:cNvPr id="7" name="灯片编号占位符 5"/>
          <p:cNvSpPr>
            <a:spLocks noGrp="1"/>
          </p:cNvSpPr>
          <p:nvPr>
            <p:ph type="sldNum" sz="quarter" idx="12"/>
          </p:nvPr>
        </p:nvSpPr>
        <p:spPr/>
        <p:txBody>
          <a:bodyPr/>
          <a:lstStyle>
            <a:lvl1pPr>
              <a:defRPr/>
            </a:lvl1pPr>
          </a:lstStyle>
          <a:p>
            <a:pPr>
              <a:defRPr/>
            </a:pPr>
            <a:fld id="{9ECB6758-9C30-4113-B691-E25A53BEE083}" type="slidenum">
              <a:rPr lang="zh-CN" altLang="en-US"/>
              <a:pPr>
                <a:defRPr/>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标题占位符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7" name="文本占位符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ea typeface="+mn-ea"/>
              </a:defRPr>
            </a:lvl1pPr>
          </a:lstStyle>
          <a:p>
            <a:pPr>
              <a:defRPr/>
            </a:pPr>
            <a:fld id="{2A30349C-88B8-44E7-B2C9-0EE4315A1BD3}" type="datetimeFigureOut">
              <a:rPr lang="zh-CN" altLang="en-US"/>
              <a:pPr>
                <a:defRPr/>
              </a:pPr>
              <a:t>2014-10-27</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ea typeface="+mn-ea"/>
              </a:defRPr>
            </a:lvl1pPr>
          </a:lstStyle>
          <a:p>
            <a:pPr>
              <a:defRPr/>
            </a:pPr>
            <a:fld id="{F2DBF4F0-A6FA-4C1A-B3C2-AAB75DE3CD79}"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683" r:id="rId1"/>
    <p:sldLayoutId id="2147483682" r:id="rId2"/>
    <p:sldLayoutId id="2147483681" r:id="rId3"/>
    <p:sldLayoutId id="2147483680" r:id="rId4"/>
    <p:sldLayoutId id="2147483679" r:id="rId5"/>
    <p:sldLayoutId id="2147483678" r:id="rId6"/>
    <p:sldLayoutId id="2147483677" r:id="rId7"/>
    <p:sldLayoutId id="2147483676" r:id="rId8"/>
    <p:sldLayoutId id="2147483675" r:id="rId9"/>
    <p:sldLayoutId id="2147483674" r:id="rId10"/>
    <p:sldLayoutId id="2147483673"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ea typeface="宋体" charset="-122"/>
        </a:defRPr>
      </a:lvl2pPr>
      <a:lvl3pPr algn="ctr" rtl="0" fontAlgn="base">
        <a:spcBef>
          <a:spcPct val="0"/>
        </a:spcBef>
        <a:spcAft>
          <a:spcPct val="0"/>
        </a:spcAft>
        <a:defRPr sz="4400">
          <a:solidFill>
            <a:schemeClr val="tx1"/>
          </a:solidFill>
          <a:latin typeface="Calibri" pitchFamily="34" charset="0"/>
          <a:ea typeface="宋体" charset="-122"/>
        </a:defRPr>
      </a:lvl3pPr>
      <a:lvl4pPr algn="ctr" rtl="0" fontAlgn="base">
        <a:spcBef>
          <a:spcPct val="0"/>
        </a:spcBef>
        <a:spcAft>
          <a:spcPct val="0"/>
        </a:spcAft>
        <a:defRPr sz="4400">
          <a:solidFill>
            <a:schemeClr val="tx1"/>
          </a:solidFill>
          <a:latin typeface="Calibri" pitchFamily="34" charset="0"/>
          <a:ea typeface="宋体" charset="-122"/>
        </a:defRPr>
      </a:lvl4pPr>
      <a:lvl5pPr algn="ctr" rtl="0" fontAlgn="base">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33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83972"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latin typeface="Arial" charset="0"/>
                <a:ea typeface="宋体" pitchFamily="2" charset="-122"/>
              </a:defRPr>
            </a:lvl1pPr>
          </a:lstStyle>
          <a:p>
            <a:pPr>
              <a:defRPr/>
            </a:pPr>
            <a:endParaRPr lang="en-US" altLang="zh-CN"/>
          </a:p>
        </p:txBody>
      </p:sp>
      <p:sp>
        <p:nvSpPr>
          <p:cNvPr id="83973"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latin typeface="Arial" charset="0"/>
                <a:ea typeface="宋体" pitchFamily="2" charset="-122"/>
              </a:defRPr>
            </a:lvl1pPr>
          </a:lstStyle>
          <a:p>
            <a:pPr>
              <a:defRPr/>
            </a:pPr>
            <a:endParaRPr lang="en-US" altLang="zh-CN"/>
          </a:p>
        </p:txBody>
      </p:sp>
      <p:sp>
        <p:nvSpPr>
          <p:cNvPr id="83974"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latin typeface="Arial" pitchFamily="34" charset="0"/>
                <a:ea typeface="宋体" pitchFamily="2" charset="-122"/>
              </a:defRPr>
            </a:lvl1pPr>
          </a:lstStyle>
          <a:p>
            <a:pPr>
              <a:defRPr/>
            </a:pPr>
            <a:fld id="{793E06DD-5318-409E-8C60-BE83784F7F73}"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宋体" pitchFamily="2" charset="-122"/>
        </a:defRPr>
      </a:lvl2pPr>
      <a:lvl3pPr algn="ctr" rtl="0" eaLnBrk="0" fontAlgn="base" hangingPunct="0">
        <a:spcBef>
          <a:spcPct val="0"/>
        </a:spcBef>
        <a:spcAft>
          <a:spcPct val="0"/>
        </a:spcAft>
        <a:defRPr sz="4400">
          <a:solidFill>
            <a:schemeClr val="tx2"/>
          </a:solidFill>
          <a:latin typeface="Arial" charset="0"/>
          <a:ea typeface="宋体" pitchFamily="2" charset="-122"/>
        </a:defRPr>
      </a:lvl3pPr>
      <a:lvl4pPr algn="ctr" rtl="0" eaLnBrk="0" fontAlgn="base" hangingPunct="0">
        <a:spcBef>
          <a:spcPct val="0"/>
        </a:spcBef>
        <a:spcAft>
          <a:spcPct val="0"/>
        </a:spcAft>
        <a:defRPr sz="4400">
          <a:solidFill>
            <a:schemeClr val="tx2"/>
          </a:solidFill>
          <a:latin typeface="Arial" charset="0"/>
          <a:ea typeface="宋体" pitchFamily="2" charset="-122"/>
        </a:defRPr>
      </a:lvl4pPr>
      <a:lvl5pPr algn="ctr" rtl="0" eaLnBrk="0" fontAlgn="base" hangingPunct="0">
        <a:spcBef>
          <a:spcPct val="0"/>
        </a:spcBef>
        <a:spcAft>
          <a:spcPct val="0"/>
        </a:spcAft>
        <a:defRPr sz="4400">
          <a:solidFill>
            <a:schemeClr val="tx2"/>
          </a:solidFill>
          <a:latin typeface="Arial" charset="0"/>
          <a:ea typeface="宋体" pitchFamily="2" charset="-122"/>
        </a:defRPr>
      </a:lvl5pPr>
      <a:lvl6pPr marL="457200" algn="ctr" rtl="0" fontAlgn="base">
        <a:spcBef>
          <a:spcPct val="0"/>
        </a:spcBef>
        <a:spcAft>
          <a:spcPct val="0"/>
        </a:spcAft>
        <a:defRPr sz="4400">
          <a:solidFill>
            <a:schemeClr val="tx2"/>
          </a:solidFill>
          <a:latin typeface="Arial" charset="0"/>
          <a:ea typeface="宋体" pitchFamily="2" charset="-122"/>
        </a:defRPr>
      </a:lvl6pPr>
      <a:lvl7pPr marL="914400" algn="ctr" rtl="0" fontAlgn="base">
        <a:spcBef>
          <a:spcPct val="0"/>
        </a:spcBef>
        <a:spcAft>
          <a:spcPct val="0"/>
        </a:spcAft>
        <a:defRPr sz="4400">
          <a:solidFill>
            <a:schemeClr val="tx2"/>
          </a:solidFill>
          <a:latin typeface="Arial" charset="0"/>
          <a:ea typeface="宋体" pitchFamily="2" charset="-122"/>
        </a:defRPr>
      </a:lvl7pPr>
      <a:lvl8pPr marL="1371600" algn="ctr" rtl="0" fontAlgn="base">
        <a:spcBef>
          <a:spcPct val="0"/>
        </a:spcBef>
        <a:spcAft>
          <a:spcPct val="0"/>
        </a:spcAft>
        <a:defRPr sz="4400">
          <a:solidFill>
            <a:schemeClr val="tx2"/>
          </a:solidFill>
          <a:latin typeface="Arial" charset="0"/>
          <a:ea typeface="宋体" pitchFamily="2" charset="-122"/>
        </a:defRPr>
      </a:lvl8pPr>
      <a:lvl9pPr marL="1828800" algn="ctr" rtl="0" fontAlgn="base">
        <a:spcBef>
          <a:spcPct val="0"/>
        </a:spcBef>
        <a:spcAft>
          <a:spcPct val="0"/>
        </a:spcAft>
        <a:defRPr sz="4400">
          <a:solidFill>
            <a:schemeClr val="tx2"/>
          </a:solidFill>
          <a:latin typeface="Arial" charset="0"/>
          <a:ea typeface="宋体" pitchFamily="2" charset="-122"/>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8.xml"/><Relationship Id="rId1" Type="http://schemas.openxmlformats.org/officeDocument/2006/relationships/vmlDrawing" Target="../drawings/vmlDrawing1.vml"/><Relationship Id="rId6" Type="http://schemas.openxmlformats.org/officeDocument/2006/relationships/oleObject" Target="../embeddings/oleObject4.bin"/><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16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8.xml"/><Relationship Id="rId1" Type="http://schemas.openxmlformats.org/officeDocument/2006/relationships/vmlDrawing" Target="../drawings/vmlDrawing2.vml"/><Relationship Id="rId5" Type="http://schemas.openxmlformats.org/officeDocument/2006/relationships/oleObject" Target="../embeddings/oleObject7.bin"/><Relationship Id="rId4" Type="http://schemas.openxmlformats.org/officeDocument/2006/relationships/oleObject" Target="../embeddings/oleObject6.bin"/></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18.xml"/><Relationship Id="rId1" Type="http://schemas.openxmlformats.org/officeDocument/2006/relationships/vmlDrawing" Target="../drawings/vmlDrawing3.v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标题 1"/>
          <p:cNvSpPr>
            <a:spLocks noGrp="1"/>
          </p:cNvSpPr>
          <p:nvPr>
            <p:ph type="ctrTitle"/>
          </p:nvPr>
        </p:nvSpPr>
        <p:spPr/>
        <p:txBody>
          <a:bodyPr/>
          <a:lstStyle/>
          <a:p>
            <a:r>
              <a:rPr lang="zh-CN" altLang="en-US" b="1" smtClean="0">
                <a:solidFill>
                  <a:srgbClr val="002060"/>
                </a:solidFill>
              </a:rPr>
              <a:t>第三部分 研究方法篇</a:t>
            </a:r>
          </a:p>
        </p:txBody>
      </p:sp>
      <p:sp>
        <p:nvSpPr>
          <p:cNvPr id="28674" name="副标题 2"/>
          <p:cNvSpPr>
            <a:spLocks noGrp="1"/>
          </p:cNvSpPr>
          <p:nvPr>
            <p:ph type="subTitle" idx="1"/>
          </p:nvPr>
        </p:nvSpPr>
        <p:spPr/>
        <p:txBody>
          <a:bodyPr/>
          <a:lstStyle/>
          <a:p>
            <a:endParaRPr lang="zh-CN" altLang="en-US" b="1" smtClean="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标题 1"/>
          <p:cNvSpPr>
            <a:spLocks noGrp="1"/>
          </p:cNvSpPr>
          <p:nvPr>
            <p:ph type="title"/>
          </p:nvPr>
        </p:nvSpPr>
        <p:spPr>
          <a:xfrm>
            <a:off x="539750" y="981075"/>
            <a:ext cx="8229600" cy="1143000"/>
          </a:xfrm>
        </p:spPr>
        <p:txBody>
          <a:bodyPr/>
          <a:lstStyle/>
          <a:p>
            <a:r>
              <a:rPr lang="zh-CN" altLang="en-US" b="1" smtClean="0">
                <a:solidFill>
                  <a:srgbClr val="002060"/>
                </a:solidFill>
              </a:rPr>
              <a:t>研究设计的标准</a:t>
            </a:r>
            <a:endParaRPr lang="zh-CN" altLang="en-US" smtClean="0"/>
          </a:p>
        </p:txBody>
      </p:sp>
      <p:sp>
        <p:nvSpPr>
          <p:cNvPr id="36866" name="内容占位符 2"/>
          <p:cNvSpPr>
            <a:spLocks noGrp="1"/>
          </p:cNvSpPr>
          <p:nvPr>
            <p:ph idx="1"/>
          </p:nvPr>
        </p:nvSpPr>
        <p:spPr>
          <a:xfrm>
            <a:off x="468313" y="2060575"/>
            <a:ext cx="8229600" cy="4525963"/>
          </a:xfrm>
        </p:spPr>
        <p:txBody>
          <a:bodyPr/>
          <a:lstStyle/>
          <a:p>
            <a:pPr marL="0" lvl="1" indent="0">
              <a:lnSpc>
                <a:spcPct val="110000"/>
              </a:lnSpc>
              <a:buFontTx/>
              <a:buNone/>
            </a:pPr>
            <a:r>
              <a:rPr lang="zh-CN" altLang="en-US" sz="2600" b="1" smtClean="0">
                <a:solidFill>
                  <a:srgbClr val="002060"/>
                </a:solidFill>
              </a:rPr>
              <a:t>（</a:t>
            </a:r>
            <a:r>
              <a:rPr lang="en-US" altLang="zh-CN" sz="2600" b="1" smtClean="0">
                <a:solidFill>
                  <a:srgbClr val="002060"/>
                </a:solidFill>
              </a:rPr>
              <a:t>1</a:t>
            </a:r>
            <a:r>
              <a:rPr lang="zh-CN" altLang="en-US" sz="2600" b="1" smtClean="0">
                <a:solidFill>
                  <a:srgbClr val="002060"/>
                </a:solidFill>
              </a:rPr>
              <a:t>）</a:t>
            </a:r>
            <a:r>
              <a:rPr lang="en-US" altLang="zh-CN" sz="2600" b="1" smtClean="0">
                <a:solidFill>
                  <a:srgbClr val="002060"/>
                </a:solidFill>
              </a:rPr>
              <a:t> </a:t>
            </a:r>
            <a:r>
              <a:rPr lang="zh-CN" altLang="en-US" sz="2600" b="1" smtClean="0">
                <a:solidFill>
                  <a:srgbClr val="002060"/>
                </a:solidFill>
              </a:rPr>
              <a:t>构思效度：理论构思的合理性及其转换成抽象与操作定义的恰当性程度，它涉及建立可观测指标的理论设想及其操作化等问题。</a:t>
            </a:r>
          </a:p>
          <a:p>
            <a:r>
              <a:rPr lang="zh-CN" altLang="en-US" b="1" smtClean="0">
                <a:solidFill>
                  <a:srgbClr val="002060"/>
                </a:solidFill>
              </a:rPr>
              <a:t>影响构思效度的因素：</a:t>
            </a:r>
            <a:endParaRPr lang="en-US" altLang="zh-CN" b="1" smtClean="0">
              <a:solidFill>
                <a:srgbClr val="002060"/>
              </a:solidFill>
            </a:endParaRPr>
          </a:p>
          <a:p>
            <a:pPr>
              <a:buFont typeface="Wingdings" pitchFamily="2" charset="2"/>
              <a:buChar char="Ø"/>
            </a:pPr>
            <a:r>
              <a:rPr lang="zh-CN" altLang="en-US" sz="2400" b="1" smtClean="0">
                <a:solidFill>
                  <a:srgbClr val="002060"/>
                </a:solidFill>
              </a:rPr>
              <a:t>对构思缺乏明确的说明，概念解释模糊，逻辑关系不清，层次不明；</a:t>
            </a:r>
            <a:endParaRPr lang="en-US" altLang="zh-CN" sz="2400" b="1" smtClean="0">
              <a:solidFill>
                <a:srgbClr val="002060"/>
              </a:solidFill>
            </a:endParaRPr>
          </a:p>
          <a:p>
            <a:pPr>
              <a:buFont typeface="Wingdings" pitchFamily="2" charset="2"/>
              <a:buChar char="Ø"/>
            </a:pPr>
            <a:r>
              <a:rPr lang="zh-CN" altLang="en-US" sz="2400" b="1" smtClean="0">
                <a:solidFill>
                  <a:srgbClr val="002060"/>
                </a:solidFill>
              </a:rPr>
              <a:t>单一方法和操作引起的偏差；</a:t>
            </a:r>
            <a:endParaRPr lang="en-US" altLang="zh-CN" sz="2400" b="1" smtClean="0">
              <a:solidFill>
                <a:srgbClr val="002060"/>
              </a:solidFill>
            </a:endParaRPr>
          </a:p>
          <a:p>
            <a:pPr>
              <a:buFont typeface="Wingdings" pitchFamily="2" charset="2"/>
              <a:buChar char="Ø"/>
            </a:pPr>
            <a:r>
              <a:rPr lang="zh-CN" altLang="en-US" sz="2400" b="1" smtClean="0">
                <a:solidFill>
                  <a:srgbClr val="002060"/>
                </a:solidFill>
              </a:rPr>
              <a:t>构思水平之间的混淆；</a:t>
            </a:r>
            <a:endParaRPr lang="en-US" altLang="zh-CN" sz="2400" b="1" smtClean="0">
              <a:solidFill>
                <a:srgbClr val="002060"/>
              </a:solidFill>
            </a:endParaRPr>
          </a:p>
          <a:p>
            <a:pPr>
              <a:buFont typeface="Wingdings" pitchFamily="2" charset="2"/>
              <a:buChar char="Ø"/>
            </a:pPr>
            <a:r>
              <a:rPr lang="zh-CN" altLang="en-US" sz="2400" b="1" smtClean="0">
                <a:solidFill>
                  <a:srgbClr val="002060"/>
                </a:solidFill>
              </a:rPr>
              <a:t>研究过程中主试的期望、被试因猜测而发生的心理与行为的改变、不同实验处理之间的交互作用等。</a:t>
            </a:r>
          </a:p>
          <a:p>
            <a:endParaRPr lang="zh-CN" altLang="en-US" smtClean="0">
              <a:solidFill>
                <a:srgbClr val="002060"/>
              </a:solidFill>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34146"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C60D324D-FAAC-4591-94DC-5AE6CEFDEBF3}" type="slidenum">
              <a:rPr lang="zh-CN" altLang="en-US" smtClean="0">
                <a:latin typeface="Arial" charset="0"/>
                <a:ea typeface="宋体" charset="-122"/>
              </a:rPr>
              <a:pPr algn="ctr" fontAlgn="base">
                <a:spcBef>
                  <a:spcPct val="0"/>
                </a:spcBef>
                <a:spcAft>
                  <a:spcPct val="0"/>
                </a:spcAft>
              </a:pPr>
              <a:t>100</a:t>
            </a:fld>
            <a:endParaRPr lang="en-US" altLang="zh-CN" smtClean="0">
              <a:latin typeface="Arial" charset="0"/>
              <a:ea typeface="宋体" charset="-122"/>
            </a:endParaRPr>
          </a:p>
        </p:txBody>
      </p:sp>
      <p:sp>
        <p:nvSpPr>
          <p:cNvPr id="134147" name="Rectangle 2"/>
          <p:cNvSpPr>
            <a:spLocks noGrp="1" noChangeArrowheads="1"/>
          </p:cNvSpPr>
          <p:nvPr>
            <p:ph type="title"/>
          </p:nvPr>
        </p:nvSpPr>
        <p:spPr/>
        <p:txBody>
          <a:bodyPr/>
          <a:lstStyle/>
          <a:p>
            <a:endParaRPr lang="zh-CN" altLang="en-US" smtClean="0"/>
          </a:p>
        </p:txBody>
      </p:sp>
      <p:sp>
        <p:nvSpPr>
          <p:cNvPr id="134148" name="Rectangle 3"/>
          <p:cNvSpPr>
            <a:spLocks noGrp="1" noChangeArrowheads="1"/>
          </p:cNvSpPr>
          <p:nvPr>
            <p:ph type="body" idx="1"/>
          </p:nvPr>
        </p:nvSpPr>
        <p:spPr>
          <a:xfrm>
            <a:off x="1763713" y="1916113"/>
            <a:ext cx="5472112" cy="3168650"/>
          </a:xfrm>
        </p:spPr>
        <p:txBody>
          <a:bodyPr/>
          <a:lstStyle/>
          <a:p>
            <a:pPr>
              <a:lnSpc>
                <a:spcPct val="125000"/>
              </a:lnSpc>
            </a:pPr>
            <a:r>
              <a:rPr lang="zh-CN" altLang="en-US" b="1" smtClean="0">
                <a:solidFill>
                  <a:srgbClr val="002060"/>
                </a:solidFill>
              </a:rPr>
              <a:t>实验设计的三个要素：</a:t>
            </a:r>
          </a:p>
          <a:p>
            <a:pPr lvl="1">
              <a:lnSpc>
                <a:spcPct val="125000"/>
              </a:lnSpc>
            </a:pPr>
            <a:r>
              <a:rPr lang="zh-CN" altLang="en-US" b="1" smtClean="0">
                <a:solidFill>
                  <a:srgbClr val="002060"/>
                </a:solidFill>
              </a:rPr>
              <a:t>有效地控制无关变量；</a:t>
            </a:r>
          </a:p>
          <a:p>
            <a:pPr lvl="1">
              <a:lnSpc>
                <a:spcPct val="125000"/>
              </a:lnSpc>
            </a:pPr>
            <a:r>
              <a:rPr lang="zh-CN" altLang="en-US" b="1" smtClean="0">
                <a:solidFill>
                  <a:srgbClr val="002060"/>
                </a:solidFill>
              </a:rPr>
              <a:t>成功地操纵自变量；</a:t>
            </a:r>
          </a:p>
          <a:p>
            <a:pPr lvl="1">
              <a:lnSpc>
                <a:spcPct val="125000"/>
              </a:lnSpc>
            </a:pPr>
            <a:r>
              <a:rPr lang="zh-CN" altLang="en-US" b="1" smtClean="0">
                <a:solidFill>
                  <a:srgbClr val="002060"/>
                </a:solidFill>
              </a:rPr>
              <a:t>科学精确地观察因变量。</a:t>
            </a: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35170"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ABB3DB1F-AC5F-465D-938D-565591D3FE57}" type="slidenum">
              <a:rPr lang="zh-CN" altLang="en-US" smtClean="0">
                <a:latin typeface="Arial" charset="0"/>
                <a:ea typeface="宋体" charset="-122"/>
              </a:rPr>
              <a:pPr algn="ctr" fontAlgn="base">
                <a:spcBef>
                  <a:spcPct val="0"/>
                </a:spcBef>
                <a:spcAft>
                  <a:spcPct val="0"/>
                </a:spcAft>
              </a:pPr>
              <a:t>101</a:t>
            </a:fld>
            <a:endParaRPr lang="en-US" altLang="zh-CN" smtClean="0">
              <a:latin typeface="Arial" charset="0"/>
              <a:ea typeface="宋体" charset="-122"/>
            </a:endParaRPr>
          </a:p>
        </p:txBody>
      </p:sp>
      <p:sp>
        <p:nvSpPr>
          <p:cNvPr id="993282" name="Rectangle 2"/>
          <p:cNvSpPr>
            <a:spLocks noGrp="1" noChangeArrowheads="1"/>
          </p:cNvSpPr>
          <p:nvPr>
            <p:ph type="body" idx="1"/>
          </p:nvPr>
        </p:nvSpPr>
        <p:spPr>
          <a:xfrm>
            <a:off x="179388" y="1697038"/>
            <a:ext cx="8640762" cy="2449512"/>
          </a:xfrm>
        </p:spPr>
        <p:txBody>
          <a:bodyPr>
            <a:normAutofit lnSpcReduction="10000"/>
          </a:bodyPr>
          <a:lstStyle/>
          <a:p>
            <a:pPr>
              <a:defRPr/>
            </a:pPr>
            <a:r>
              <a:rPr lang="zh-CN" altLang="en-US" b="1" dirty="0">
                <a:solidFill>
                  <a:srgbClr val="002060"/>
                </a:solidFill>
              </a:rPr>
              <a:t>变量的类型与控制：</a:t>
            </a:r>
          </a:p>
          <a:p>
            <a:pPr lvl="1">
              <a:defRPr/>
            </a:pPr>
            <a:r>
              <a:rPr lang="zh-CN" altLang="en-US" b="1" dirty="0">
                <a:solidFill>
                  <a:srgbClr val="002060"/>
                </a:solidFill>
              </a:rPr>
              <a:t>刺激变量（</a:t>
            </a:r>
            <a:r>
              <a:rPr lang="en-US" altLang="zh-CN" b="1" dirty="0">
                <a:solidFill>
                  <a:srgbClr val="002060"/>
                </a:solidFill>
                <a:latin typeface="Times New Roman" pitchFamily="18" charset="0"/>
              </a:rPr>
              <a:t>stimulus</a:t>
            </a:r>
            <a:r>
              <a:rPr lang="zh-CN" altLang="en-US" b="1" dirty="0">
                <a:solidFill>
                  <a:srgbClr val="002060"/>
                </a:solidFill>
              </a:rPr>
              <a:t>），即自变量，“操纵”；</a:t>
            </a:r>
          </a:p>
          <a:p>
            <a:pPr lvl="1">
              <a:defRPr/>
            </a:pPr>
            <a:r>
              <a:rPr lang="zh-CN" altLang="en-US" b="1" dirty="0">
                <a:solidFill>
                  <a:srgbClr val="002060"/>
                </a:solidFill>
              </a:rPr>
              <a:t>机体变量，先行变量、无关变量，“控制”；</a:t>
            </a:r>
          </a:p>
          <a:p>
            <a:pPr lvl="1">
              <a:defRPr/>
            </a:pPr>
            <a:r>
              <a:rPr lang="zh-CN" altLang="en-US" b="1" dirty="0">
                <a:solidFill>
                  <a:srgbClr val="002060"/>
                </a:solidFill>
              </a:rPr>
              <a:t>反应变量（</a:t>
            </a:r>
            <a:r>
              <a:rPr lang="en-US" altLang="zh-CN" b="1" dirty="0">
                <a:solidFill>
                  <a:srgbClr val="002060"/>
                </a:solidFill>
                <a:latin typeface="Times New Roman" pitchFamily="18" charset="0"/>
              </a:rPr>
              <a:t>response</a:t>
            </a:r>
            <a:r>
              <a:rPr lang="zh-CN" altLang="en-US" b="1" dirty="0">
                <a:solidFill>
                  <a:srgbClr val="002060"/>
                </a:solidFill>
              </a:rPr>
              <a:t>），即因变量，“准确记录”</a:t>
            </a:r>
            <a:r>
              <a:rPr lang="en-US" altLang="zh-CN" b="1" dirty="0">
                <a:solidFill>
                  <a:srgbClr val="002060"/>
                </a:solidFill>
              </a:rPr>
              <a:t>.</a:t>
            </a:r>
            <a:endParaRPr lang="zh-CN" altLang="en-US" b="1" dirty="0">
              <a:solidFill>
                <a:srgbClr val="002060"/>
              </a:solidFill>
              <a:latin typeface="Verdana" pitchFamily="34" charset="0"/>
            </a:endParaRPr>
          </a:p>
        </p:txBody>
      </p:sp>
      <p:sp>
        <p:nvSpPr>
          <p:cNvPr id="135172" name="Rectangle 3"/>
          <p:cNvSpPr>
            <a:spLocks noGrp="1" noChangeArrowheads="1"/>
          </p:cNvSpPr>
          <p:nvPr>
            <p:ph type="title"/>
          </p:nvPr>
        </p:nvSpPr>
        <p:spPr>
          <a:xfrm>
            <a:off x="755650" y="981075"/>
            <a:ext cx="7696200" cy="563563"/>
          </a:xfrm>
        </p:spPr>
        <p:txBody>
          <a:bodyPr/>
          <a:lstStyle/>
          <a:p>
            <a:r>
              <a:rPr lang="zh-CN" altLang="en-US" b="1" smtClean="0">
                <a:solidFill>
                  <a:srgbClr val="002060"/>
                </a:solidFill>
              </a:rPr>
              <a:t>第二节 实验的控制</a:t>
            </a:r>
          </a:p>
        </p:txBody>
      </p:sp>
      <p:sp>
        <p:nvSpPr>
          <p:cNvPr id="135173" name="AutoShape 4"/>
          <p:cNvSpPr>
            <a:spLocks noChangeArrowheads="1"/>
          </p:cNvSpPr>
          <p:nvPr/>
        </p:nvSpPr>
        <p:spPr bwMode="auto">
          <a:xfrm>
            <a:off x="2339975" y="4149725"/>
            <a:ext cx="1800225" cy="1800225"/>
          </a:xfrm>
          <a:prstGeom prst="star32">
            <a:avLst>
              <a:gd name="adj" fmla="val 37500"/>
            </a:avLst>
          </a:prstGeom>
          <a:solidFill>
            <a:schemeClr val="accent1"/>
          </a:solidFill>
          <a:ln w="9525">
            <a:solidFill>
              <a:schemeClr val="tx1"/>
            </a:solidFill>
            <a:miter lim="800000"/>
            <a:headEnd/>
            <a:tailEnd/>
          </a:ln>
        </p:spPr>
        <p:txBody>
          <a:bodyPr wrap="none" anchor="ctr"/>
          <a:lstStyle/>
          <a:p>
            <a:pPr algn="ctr" eaLnBrk="0" hangingPunct="0"/>
            <a:r>
              <a:rPr lang="zh-CN" altLang="en-US">
                <a:solidFill>
                  <a:srgbClr val="FFFFFF"/>
                </a:solidFill>
              </a:rPr>
              <a:t>自变量</a:t>
            </a:r>
          </a:p>
        </p:txBody>
      </p:sp>
      <p:sp>
        <p:nvSpPr>
          <p:cNvPr id="135174" name="AutoShape 5"/>
          <p:cNvSpPr>
            <a:spLocks noChangeArrowheads="1"/>
          </p:cNvSpPr>
          <p:nvPr/>
        </p:nvSpPr>
        <p:spPr bwMode="auto">
          <a:xfrm>
            <a:off x="4067175" y="4365625"/>
            <a:ext cx="1366838" cy="1512888"/>
          </a:xfrm>
          <a:prstGeom prst="star32">
            <a:avLst>
              <a:gd name="adj" fmla="val 37500"/>
            </a:avLst>
          </a:prstGeom>
          <a:solidFill>
            <a:schemeClr val="accent1"/>
          </a:solidFill>
          <a:ln w="9525">
            <a:solidFill>
              <a:schemeClr val="tx1"/>
            </a:solidFill>
            <a:miter lim="800000"/>
            <a:headEnd/>
            <a:tailEnd/>
          </a:ln>
        </p:spPr>
        <p:txBody>
          <a:bodyPr wrap="none" anchor="ctr"/>
          <a:lstStyle/>
          <a:p>
            <a:pPr algn="ctr" eaLnBrk="0" hangingPunct="0"/>
            <a:r>
              <a:rPr lang="zh-CN" altLang="en-US" sz="2400" b="1">
                <a:solidFill>
                  <a:srgbClr val="FFFFFF"/>
                </a:solidFill>
              </a:rPr>
              <a:t>因变量</a:t>
            </a:r>
          </a:p>
        </p:txBody>
      </p:sp>
      <p:sp>
        <p:nvSpPr>
          <p:cNvPr id="135175" name="AutoShape 6"/>
          <p:cNvSpPr>
            <a:spLocks noChangeArrowheads="1"/>
          </p:cNvSpPr>
          <p:nvPr/>
        </p:nvSpPr>
        <p:spPr bwMode="auto">
          <a:xfrm>
            <a:off x="2700338" y="3933825"/>
            <a:ext cx="1296987" cy="215900"/>
          </a:xfrm>
          <a:prstGeom prst="curvedDownArrow">
            <a:avLst>
              <a:gd name="adj1" fmla="val 120147"/>
              <a:gd name="adj2" fmla="val 240294"/>
              <a:gd name="adj3" fmla="val 33333"/>
            </a:avLst>
          </a:prstGeom>
          <a:solidFill>
            <a:schemeClr val="accent1"/>
          </a:solidFill>
          <a:ln w="9525">
            <a:solidFill>
              <a:schemeClr val="tx1"/>
            </a:solidFill>
            <a:miter lim="800000"/>
            <a:headEnd/>
            <a:tailEnd/>
          </a:ln>
        </p:spPr>
        <p:txBody>
          <a:bodyPr wrap="none" anchor="ctr"/>
          <a:lstStyle/>
          <a:p>
            <a:pPr eaLnBrk="0" hangingPunct="0"/>
            <a:endParaRPr lang="zh-CN" altLang="en-US">
              <a:solidFill>
                <a:srgbClr val="000000"/>
              </a:solidFill>
            </a:endParaRP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36194"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4BFDF1C0-AB85-4F24-8AC9-8EBEECA9D742}" type="slidenum">
              <a:rPr lang="zh-CN" altLang="en-US" smtClean="0">
                <a:latin typeface="Arial" charset="0"/>
                <a:ea typeface="宋体" charset="-122"/>
              </a:rPr>
              <a:pPr algn="ctr" fontAlgn="base">
                <a:spcBef>
                  <a:spcPct val="0"/>
                </a:spcBef>
                <a:spcAft>
                  <a:spcPct val="0"/>
                </a:spcAft>
              </a:pPr>
              <a:t>102</a:t>
            </a:fld>
            <a:endParaRPr lang="en-US" altLang="zh-CN" smtClean="0">
              <a:latin typeface="Arial" charset="0"/>
              <a:ea typeface="宋体" charset="-122"/>
            </a:endParaRPr>
          </a:p>
        </p:txBody>
      </p:sp>
      <p:sp>
        <p:nvSpPr>
          <p:cNvPr id="136195" name="Rectangle 2"/>
          <p:cNvSpPr>
            <a:spLocks noGrp="1" noChangeArrowheads="1"/>
          </p:cNvSpPr>
          <p:nvPr>
            <p:ph type="title"/>
          </p:nvPr>
        </p:nvSpPr>
        <p:spPr/>
        <p:txBody>
          <a:bodyPr/>
          <a:lstStyle/>
          <a:p>
            <a:endParaRPr lang="zh-CN" altLang="en-US" smtClean="0"/>
          </a:p>
        </p:txBody>
      </p:sp>
      <p:sp>
        <p:nvSpPr>
          <p:cNvPr id="136196" name="Rectangle 3"/>
          <p:cNvSpPr>
            <a:spLocks noGrp="1" noChangeArrowheads="1"/>
          </p:cNvSpPr>
          <p:nvPr>
            <p:ph type="body" idx="1"/>
          </p:nvPr>
        </p:nvSpPr>
        <p:spPr>
          <a:xfrm>
            <a:off x="0" y="1196975"/>
            <a:ext cx="8964613" cy="4968875"/>
          </a:xfrm>
        </p:spPr>
        <p:txBody>
          <a:bodyPr/>
          <a:lstStyle/>
          <a:p>
            <a:r>
              <a:rPr lang="zh-CN" altLang="en-US" b="1" smtClean="0">
                <a:solidFill>
                  <a:srgbClr val="002060"/>
                </a:solidFill>
              </a:rPr>
              <a:t>变量的“混淆”与“污染”</a:t>
            </a:r>
          </a:p>
          <a:p>
            <a:pPr lvl="1"/>
            <a:r>
              <a:rPr lang="zh-CN" altLang="en-US" b="1" smtClean="0">
                <a:solidFill>
                  <a:srgbClr val="002060"/>
                </a:solidFill>
              </a:rPr>
              <a:t>顺序效应：由于实验处理按某种固定顺序进行，而对实验结果产生了影响；</a:t>
            </a:r>
          </a:p>
          <a:p>
            <a:pPr lvl="1">
              <a:buFont typeface="Wingdings" pitchFamily="2" charset="2"/>
              <a:buNone/>
            </a:pPr>
            <a:r>
              <a:rPr lang="zh-CN" altLang="en-US" b="1" smtClean="0">
                <a:solidFill>
                  <a:srgbClr val="002060"/>
                </a:solidFill>
              </a:rPr>
              <a:t>   “练习”、“熟练”、“疲劳”、“焦虑”</a:t>
            </a:r>
            <a:r>
              <a:rPr lang="en-US" altLang="zh-CN" b="1" smtClean="0">
                <a:solidFill>
                  <a:srgbClr val="002060"/>
                </a:solidFill>
              </a:rPr>
              <a:t>……</a:t>
            </a:r>
          </a:p>
          <a:p>
            <a:pPr lvl="1"/>
            <a:r>
              <a:rPr lang="zh-CN" altLang="en-US" b="1" smtClean="0">
                <a:solidFill>
                  <a:srgbClr val="002060"/>
                </a:solidFill>
              </a:rPr>
              <a:t>实验者效应：也称期望效应；</a:t>
            </a:r>
          </a:p>
          <a:p>
            <a:pPr lvl="1">
              <a:buFont typeface="Wingdings" pitchFamily="2" charset="2"/>
              <a:buNone/>
            </a:pPr>
            <a:r>
              <a:rPr lang="zh-CN" altLang="en-US" b="1" smtClean="0">
                <a:solidFill>
                  <a:srgbClr val="002060"/>
                </a:solidFill>
              </a:rPr>
              <a:t>   罗森塔尔实验</a:t>
            </a:r>
          </a:p>
          <a:p>
            <a:pPr lvl="1"/>
            <a:r>
              <a:rPr lang="zh-CN" altLang="en-US" b="1" smtClean="0">
                <a:solidFill>
                  <a:srgbClr val="002060"/>
                </a:solidFill>
              </a:rPr>
              <a:t>霍桑效应：一种被试效应</a:t>
            </a:r>
            <a:r>
              <a:rPr lang="en-US" altLang="zh-CN" b="1" smtClean="0">
                <a:solidFill>
                  <a:srgbClr val="002060"/>
                </a:solidFill>
              </a:rPr>
              <a:t>…</a:t>
            </a:r>
            <a:r>
              <a:rPr lang="zh-CN" altLang="en-US" b="1" smtClean="0">
                <a:solidFill>
                  <a:srgbClr val="002060"/>
                </a:solidFill>
              </a:rPr>
              <a:t>可通过“双盲”方式控制；</a:t>
            </a:r>
          </a:p>
          <a:p>
            <a:pPr lvl="1"/>
            <a:r>
              <a:rPr lang="zh-CN" altLang="en-US" b="1" smtClean="0">
                <a:solidFill>
                  <a:srgbClr val="002060"/>
                </a:solidFill>
              </a:rPr>
              <a:t>安慰剂效应：也称被试效应</a:t>
            </a:r>
            <a:r>
              <a:rPr lang="en-US" altLang="zh-CN" b="1" smtClean="0">
                <a:solidFill>
                  <a:srgbClr val="002060"/>
                </a:solidFill>
              </a:rPr>
              <a:t>…</a:t>
            </a:r>
            <a:r>
              <a:rPr lang="zh-CN" altLang="en-US" b="1" smtClean="0">
                <a:solidFill>
                  <a:srgbClr val="002060"/>
                </a:solidFill>
              </a:rPr>
              <a:t>可通过设置安慰剂控制组来控制该效应。</a:t>
            </a:r>
            <a:endParaRPr lang="zh-CN" altLang="en-US" b="1" smtClean="0">
              <a:solidFill>
                <a:srgbClr val="002060"/>
              </a:solidFill>
              <a:latin typeface="Verdana" pitchFamily="34" charset="0"/>
            </a:endParaRPr>
          </a:p>
        </p:txBody>
      </p:sp>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37218"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B07DADDC-125B-49B2-B2B4-9BEC816AF103}" type="slidenum">
              <a:rPr lang="zh-CN" altLang="en-US" smtClean="0">
                <a:latin typeface="Arial" charset="0"/>
                <a:ea typeface="宋体" charset="-122"/>
              </a:rPr>
              <a:pPr algn="ctr" fontAlgn="base">
                <a:spcBef>
                  <a:spcPct val="0"/>
                </a:spcBef>
                <a:spcAft>
                  <a:spcPct val="0"/>
                </a:spcAft>
              </a:pPr>
              <a:t>103</a:t>
            </a:fld>
            <a:endParaRPr lang="en-US" altLang="zh-CN" smtClean="0">
              <a:latin typeface="Arial" charset="0"/>
              <a:ea typeface="宋体" charset="-122"/>
            </a:endParaRPr>
          </a:p>
        </p:txBody>
      </p:sp>
      <p:sp>
        <p:nvSpPr>
          <p:cNvPr id="137219" name="Rectangle 2"/>
          <p:cNvSpPr>
            <a:spLocks noGrp="1" noChangeArrowheads="1"/>
          </p:cNvSpPr>
          <p:nvPr>
            <p:ph type="title"/>
          </p:nvPr>
        </p:nvSpPr>
        <p:spPr/>
        <p:txBody>
          <a:bodyPr/>
          <a:lstStyle/>
          <a:p>
            <a:endParaRPr lang="zh-CN" altLang="en-US" smtClean="0"/>
          </a:p>
        </p:txBody>
      </p:sp>
      <p:sp>
        <p:nvSpPr>
          <p:cNvPr id="137220" name="Rectangle 3"/>
          <p:cNvSpPr>
            <a:spLocks noGrp="1" noChangeArrowheads="1"/>
          </p:cNvSpPr>
          <p:nvPr>
            <p:ph type="body" idx="1"/>
          </p:nvPr>
        </p:nvSpPr>
        <p:spPr>
          <a:xfrm>
            <a:off x="0" y="1196975"/>
            <a:ext cx="9144000" cy="5040313"/>
          </a:xfrm>
        </p:spPr>
        <p:txBody>
          <a:bodyPr/>
          <a:lstStyle/>
          <a:p>
            <a:r>
              <a:rPr lang="zh-CN" altLang="en-US" b="1" smtClean="0">
                <a:solidFill>
                  <a:srgbClr val="002060"/>
                </a:solidFill>
              </a:rPr>
              <a:t>实验控制的方法：</a:t>
            </a:r>
          </a:p>
          <a:p>
            <a:pPr lvl="1"/>
            <a:r>
              <a:rPr lang="zh-CN" altLang="en-US" b="1" smtClean="0">
                <a:solidFill>
                  <a:srgbClr val="002060"/>
                </a:solidFill>
              </a:rPr>
              <a:t>消除法：排除或隔离无关变量对实验效果的影响</a:t>
            </a:r>
            <a:r>
              <a:rPr lang="en-US" altLang="zh-CN" b="1" smtClean="0">
                <a:solidFill>
                  <a:srgbClr val="002060"/>
                </a:solidFill>
              </a:rPr>
              <a:t>.</a:t>
            </a:r>
          </a:p>
          <a:p>
            <a:pPr lvl="1"/>
            <a:r>
              <a:rPr lang="zh-CN" altLang="en-US" b="1" smtClean="0">
                <a:solidFill>
                  <a:srgbClr val="002060"/>
                </a:solidFill>
              </a:rPr>
              <a:t>恒定法：实验期间，尽量使得所有的实验条件、实验处理、实验者及被试都保持恒定</a:t>
            </a:r>
            <a:r>
              <a:rPr lang="en-US" altLang="zh-CN" b="1" smtClean="0">
                <a:solidFill>
                  <a:srgbClr val="002060"/>
                </a:solidFill>
              </a:rPr>
              <a:t>.</a:t>
            </a:r>
          </a:p>
          <a:p>
            <a:pPr lvl="1"/>
            <a:r>
              <a:rPr lang="zh-CN" altLang="en-US" b="1" smtClean="0">
                <a:solidFill>
                  <a:srgbClr val="002060"/>
                </a:solidFill>
              </a:rPr>
              <a:t>平衡法：设置使得无关变量对所有的实验组和对照组的影响都均等</a:t>
            </a:r>
            <a:r>
              <a:rPr lang="en-US" altLang="zh-CN" b="1" smtClean="0">
                <a:solidFill>
                  <a:srgbClr val="002060"/>
                </a:solidFill>
              </a:rPr>
              <a:t>.</a:t>
            </a:r>
          </a:p>
          <a:p>
            <a:pPr lvl="1"/>
            <a:r>
              <a:rPr lang="zh-CN" altLang="en-US" b="1" smtClean="0">
                <a:solidFill>
                  <a:srgbClr val="002060"/>
                </a:solidFill>
              </a:rPr>
              <a:t>统计控制</a:t>
            </a:r>
          </a:p>
          <a:p>
            <a:pPr lvl="1">
              <a:buFont typeface="Wingdings" pitchFamily="2" charset="2"/>
              <a:buNone/>
            </a:pPr>
            <a:r>
              <a:rPr lang="zh-CN" altLang="en-US" b="1" smtClean="0">
                <a:solidFill>
                  <a:srgbClr val="002060"/>
                </a:solidFill>
              </a:rPr>
              <a:t>   一种事后补救，统计隔离无关变量的影响</a:t>
            </a:r>
            <a:r>
              <a:rPr lang="en-US" altLang="zh-CN" b="1" smtClean="0">
                <a:solidFill>
                  <a:srgbClr val="002060"/>
                </a:solidFill>
              </a:rPr>
              <a:t>.</a:t>
            </a:r>
          </a:p>
          <a:p>
            <a:pPr lvl="1">
              <a:buFont typeface="Wingdings" pitchFamily="2" charset="2"/>
              <a:buNone/>
            </a:pPr>
            <a:r>
              <a:rPr lang="zh-CN" altLang="en-US" b="1" smtClean="0">
                <a:solidFill>
                  <a:srgbClr val="002060"/>
                </a:solidFill>
              </a:rPr>
              <a:t>   </a:t>
            </a:r>
            <a:r>
              <a:rPr lang="en-US" altLang="zh-CN" b="1" smtClean="0">
                <a:solidFill>
                  <a:srgbClr val="002060"/>
                </a:solidFill>
              </a:rPr>
              <a:t>e.g.</a:t>
            </a:r>
            <a:r>
              <a:rPr lang="zh-CN" altLang="en-US" b="1" smtClean="0">
                <a:solidFill>
                  <a:srgbClr val="002060"/>
                </a:solidFill>
              </a:rPr>
              <a:t>协方差分析（</a:t>
            </a:r>
            <a:r>
              <a:rPr lang="en-US" altLang="zh-CN" b="1" smtClean="0">
                <a:solidFill>
                  <a:srgbClr val="002060"/>
                </a:solidFill>
                <a:latin typeface="Times New Roman" pitchFamily="18" charset="0"/>
              </a:rPr>
              <a:t>ANCOVA</a:t>
            </a:r>
            <a:r>
              <a:rPr lang="zh-CN" altLang="en-US" b="1" smtClean="0">
                <a:solidFill>
                  <a:srgbClr val="002060"/>
                </a:solidFill>
              </a:rPr>
              <a:t>）</a:t>
            </a:r>
          </a:p>
          <a:p>
            <a:pPr lvl="1"/>
            <a:r>
              <a:rPr lang="zh-CN" altLang="en-US" b="1" smtClean="0">
                <a:solidFill>
                  <a:srgbClr val="002060"/>
                </a:solidFill>
              </a:rPr>
              <a:t>确定无关变量的方法：查文献、逻辑推理、请教专家</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2"/>
          <p:cNvSpPr>
            <a:spLocks noGrp="1" noChangeArrowheads="1"/>
          </p:cNvSpPr>
          <p:nvPr>
            <p:ph type="title"/>
          </p:nvPr>
        </p:nvSpPr>
        <p:spPr>
          <a:xfrm>
            <a:off x="611188" y="1052513"/>
            <a:ext cx="8229600" cy="1143000"/>
          </a:xfrm>
        </p:spPr>
        <p:txBody>
          <a:bodyPr/>
          <a:lstStyle/>
          <a:p>
            <a:r>
              <a:rPr lang="zh-CN" altLang="en-US" b="1" smtClean="0">
                <a:solidFill>
                  <a:srgbClr val="002060"/>
                </a:solidFill>
                <a:latin typeface="黑体" pitchFamily="2" charset="-122"/>
                <a:ea typeface="黑体" pitchFamily="2" charset="-122"/>
              </a:rPr>
              <a:t>第三节 实验设计</a:t>
            </a:r>
          </a:p>
        </p:txBody>
      </p:sp>
      <p:sp>
        <p:nvSpPr>
          <p:cNvPr id="138242" name="Rectangle 3"/>
          <p:cNvSpPr>
            <a:spLocks noGrp="1" noChangeArrowheads="1"/>
          </p:cNvSpPr>
          <p:nvPr>
            <p:ph type="body" idx="1"/>
          </p:nvPr>
        </p:nvSpPr>
        <p:spPr>
          <a:xfrm>
            <a:off x="1182688" y="2017713"/>
            <a:ext cx="7772400" cy="4840287"/>
          </a:xfrm>
        </p:spPr>
        <p:txBody>
          <a:bodyPr/>
          <a:lstStyle/>
          <a:p>
            <a:pPr>
              <a:lnSpc>
                <a:spcPct val="120000"/>
              </a:lnSpc>
              <a:buFont typeface="Wingdings" pitchFamily="2" charset="2"/>
              <a:buNone/>
            </a:pPr>
            <a:r>
              <a:rPr lang="zh-CN" altLang="en-US" b="1" smtClean="0">
                <a:solidFill>
                  <a:srgbClr val="000066"/>
                </a:solidFill>
                <a:latin typeface="宋体" charset="-122"/>
              </a:rPr>
              <a:t>实验设计的分类：</a:t>
            </a:r>
          </a:p>
          <a:p>
            <a:pPr>
              <a:lnSpc>
                <a:spcPct val="120000"/>
              </a:lnSpc>
              <a:buFont typeface="Wingdings" pitchFamily="2" charset="2"/>
              <a:buNone/>
            </a:pPr>
            <a:r>
              <a:rPr lang="en-US" altLang="zh-CN" sz="2200" b="1" smtClean="0">
                <a:solidFill>
                  <a:srgbClr val="000066"/>
                </a:solidFill>
                <a:latin typeface="宋体" charset="-122"/>
              </a:rPr>
              <a:t>1 </a:t>
            </a:r>
            <a:r>
              <a:rPr lang="zh-CN" altLang="en-US" sz="2200" b="1" smtClean="0">
                <a:solidFill>
                  <a:srgbClr val="000066"/>
                </a:solidFill>
                <a:latin typeface="宋体" charset="-122"/>
              </a:rPr>
              <a:t>完全随机、随机区组</a:t>
            </a:r>
          </a:p>
          <a:p>
            <a:pPr>
              <a:lnSpc>
                <a:spcPct val="120000"/>
              </a:lnSpc>
              <a:buFont typeface="Wingdings" pitchFamily="2" charset="2"/>
              <a:buNone/>
            </a:pPr>
            <a:r>
              <a:rPr lang="zh-CN" altLang="en-US" sz="2200" b="1" smtClean="0">
                <a:solidFill>
                  <a:srgbClr val="000066"/>
                </a:solidFill>
                <a:latin typeface="宋体" charset="-122"/>
              </a:rPr>
              <a:t>（</a:t>
            </a:r>
            <a:r>
              <a:rPr lang="en-US" altLang="zh-CN" sz="2200" b="1" smtClean="0">
                <a:solidFill>
                  <a:srgbClr val="000066"/>
                </a:solidFill>
                <a:latin typeface="宋体" charset="-122"/>
              </a:rPr>
              <a:t>1</a:t>
            </a:r>
            <a:r>
              <a:rPr lang="zh-CN" altLang="en-US" sz="2200" b="1" smtClean="0">
                <a:solidFill>
                  <a:srgbClr val="000066"/>
                </a:solidFill>
                <a:latin typeface="宋体" charset="-122"/>
              </a:rPr>
              <a:t>）完全随机设计：使用随机化方法，通过随机分配被试给</a:t>
            </a:r>
          </a:p>
          <a:p>
            <a:pPr>
              <a:lnSpc>
                <a:spcPct val="120000"/>
              </a:lnSpc>
              <a:buFont typeface="Wingdings" pitchFamily="2" charset="2"/>
              <a:buNone/>
            </a:pPr>
            <a:r>
              <a:rPr lang="zh-CN" altLang="en-US" sz="2200" b="1" smtClean="0">
                <a:solidFill>
                  <a:srgbClr val="000066"/>
                </a:solidFill>
                <a:latin typeface="宋体" charset="-122"/>
              </a:rPr>
              <a:t>各个实验处理，以期实验各个处理的被试之间在统计上无差</a:t>
            </a:r>
          </a:p>
          <a:p>
            <a:pPr>
              <a:lnSpc>
                <a:spcPct val="120000"/>
              </a:lnSpc>
              <a:buFont typeface="Wingdings" pitchFamily="2" charset="2"/>
              <a:buNone/>
            </a:pPr>
            <a:r>
              <a:rPr lang="zh-CN" altLang="en-US" sz="2200" b="1" smtClean="0">
                <a:solidFill>
                  <a:srgbClr val="000066"/>
                </a:solidFill>
                <a:latin typeface="宋体" charset="-122"/>
              </a:rPr>
              <a:t>异。</a:t>
            </a:r>
          </a:p>
          <a:p>
            <a:pPr>
              <a:lnSpc>
                <a:spcPct val="120000"/>
              </a:lnSpc>
              <a:buFont typeface="Wingdings" pitchFamily="2" charset="2"/>
              <a:buNone/>
            </a:pPr>
            <a:r>
              <a:rPr lang="zh-CN" altLang="en-US" sz="2200" b="1" smtClean="0">
                <a:solidFill>
                  <a:srgbClr val="000066"/>
                </a:solidFill>
                <a:latin typeface="宋体" charset="-122"/>
              </a:rPr>
              <a:t>（</a:t>
            </a:r>
            <a:r>
              <a:rPr lang="en-US" altLang="zh-CN" sz="2200" b="1" smtClean="0">
                <a:solidFill>
                  <a:srgbClr val="000066"/>
                </a:solidFill>
                <a:latin typeface="宋体" charset="-122"/>
              </a:rPr>
              <a:t>2</a:t>
            </a:r>
            <a:r>
              <a:rPr lang="zh-CN" altLang="en-US" sz="2200" b="1" smtClean="0">
                <a:solidFill>
                  <a:srgbClr val="000066"/>
                </a:solidFill>
                <a:latin typeface="宋体" charset="-122"/>
              </a:rPr>
              <a:t>）随机区组设计：即通过区组技术控制无关变异。</a:t>
            </a:r>
          </a:p>
          <a:p>
            <a:pPr>
              <a:lnSpc>
                <a:spcPct val="120000"/>
              </a:lnSpc>
              <a:buFont typeface="Wingdings" pitchFamily="2" charset="2"/>
              <a:buNone/>
            </a:pPr>
            <a:r>
              <a:rPr lang="en-US" altLang="zh-CN" sz="2200" b="1" smtClean="0">
                <a:solidFill>
                  <a:srgbClr val="000066"/>
                </a:solidFill>
                <a:latin typeface="宋体" charset="-122"/>
              </a:rPr>
              <a:t>2 </a:t>
            </a:r>
            <a:r>
              <a:rPr lang="zh-CN" altLang="en-US" sz="2200" b="1" smtClean="0">
                <a:solidFill>
                  <a:srgbClr val="000066"/>
                </a:solidFill>
                <a:latin typeface="宋体" charset="-122"/>
              </a:rPr>
              <a:t>被试间、被试内容和混合实验设计</a:t>
            </a:r>
          </a:p>
          <a:p>
            <a:pPr>
              <a:lnSpc>
                <a:spcPct val="120000"/>
              </a:lnSpc>
              <a:buFont typeface="Wingdings" pitchFamily="2" charset="2"/>
              <a:buNone/>
            </a:pPr>
            <a:r>
              <a:rPr lang="zh-CN" altLang="en-US" sz="2200" b="1" smtClean="0">
                <a:solidFill>
                  <a:srgbClr val="000066"/>
                </a:solidFill>
                <a:latin typeface="宋体" charset="-122"/>
              </a:rPr>
              <a:t>                                                                                                                                                                                                                                                                                                                                                                                                                                                                                                                                                                                                                                                                                                                                                                                                                                                                                                                                                                                                                                                                                                                                                                                                                                                                                                                            </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2"/>
          <p:cNvSpPr>
            <a:spLocks noGrp="1" noChangeArrowheads="1"/>
          </p:cNvSpPr>
          <p:nvPr>
            <p:ph type="title"/>
          </p:nvPr>
        </p:nvSpPr>
        <p:spPr>
          <a:xfrm>
            <a:off x="611188" y="620713"/>
            <a:ext cx="8229600" cy="1143000"/>
          </a:xfrm>
        </p:spPr>
        <p:txBody>
          <a:bodyPr/>
          <a:lstStyle/>
          <a:p>
            <a:r>
              <a:rPr lang="zh-CN" altLang="en-US" b="1" smtClean="0">
                <a:solidFill>
                  <a:srgbClr val="002060"/>
                </a:solidFill>
                <a:latin typeface="黑体" pitchFamily="2" charset="-122"/>
                <a:ea typeface="黑体" pitchFamily="2" charset="-122"/>
              </a:rPr>
              <a:t>实验设计</a:t>
            </a:r>
          </a:p>
        </p:txBody>
      </p:sp>
      <p:sp>
        <p:nvSpPr>
          <p:cNvPr id="31747" name="Rectangle 3"/>
          <p:cNvSpPr>
            <a:spLocks noGrp="1" noChangeArrowheads="1"/>
          </p:cNvSpPr>
          <p:nvPr>
            <p:ph type="body" idx="1"/>
          </p:nvPr>
        </p:nvSpPr>
        <p:spPr>
          <a:xfrm>
            <a:off x="457200" y="1600200"/>
            <a:ext cx="8229600" cy="5141913"/>
          </a:xfrm>
        </p:spPr>
        <p:txBody>
          <a:bodyPr>
            <a:normAutofit fontScale="92500" lnSpcReduction="20000"/>
          </a:bodyPr>
          <a:lstStyle/>
          <a:p>
            <a:pPr>
              <a:lnSpc>
                <a:spcPct val="150000"/>
              </a:lnSpc>
              <a:buFont typeface="Wingdings" pitchFamily="2" charset="2"/>
              <a:buNone/>
              <a:defRPr/>
            </a:pPr>
            <a:r>
              <a:rPr lang="zh-CN" altLang="en-US" sz="2200" b="1" dirty="0">
                <a:solidFill>
                  <a:srgbClr val="000066"/>
                </a:solidFill>
                <a:latin typeface="宋体" charset="-122"/>
              </a:rPr>
              <a:t>（</a:t>
            </a:r>
            <a:r>
              <a:rPr lang="en-US" altLang="zh-CN" sz="2200" b="1" dirty="0">
                <a:solidFill>
                  <a:srgbClr val="000066"/>
                </a:solidFill>
                <a:latin typeface="宋体" charset="-122"/>
              </a:rPr>
              <a:t>1</a:t>
            </a:r>
            <a:r>
              <a:rPr lang="zh-CN" altLang="en-US" sz="2200" b="1" dirty="0">
                <a:solidFill>
                  <a:srgbClr val="000066"/>
                </a:solidFill>
                <a:latin typeface="宋体" charset="-122"/>
              </a:rPr>
              <a:t>）被试间设计（非重复测量实验设计）：指实验中每个被试只接受一种自变量水平或自变量水平的结合，完全随机、随机区组和拉丁方设计都属于被试间设计。</a:t>
            </a:r>
            <a:endParaRPr lang="en-US" altLang="zh-CN" sz="2200" b="1" dirty="0" smtClean="0">
              <a:solidFill>
                <a:srgbClr val="000066"/>
              </a:solidFill>
              <a:latin typeface="宋体" charset="-122"/>
            </a:endParaRPr>
          </a:p>
          <a:p>
            <a:pPr>
              <a:lnSpc>
                <a:spcPct val="150000"/>
              </a:lnSpc>
              <a:buFont typeface="Wingdings" pitchFamily="2" charset="2"/>
              <a:buNone/>
              <a:defRPr/>
            </a:pPr>
            <a:r>
              <a:rPr lang="zh-CN" altLang="en-US" sz="2200" b="1" dirty="0" smtClean="0">
                <a:solidFill>
                  <a:srgbClr val="000066"/>
                </a:solidFill>
                <a:latin typeface="宋体" charset="-122"/>
              </a:rPr>
              <a:t>（</a:t>
            </a:r>
            <a:r>
              <a:rPr lang="en-US" altLang="zh-CN" sz="2200" b="1" dirty="0">
                <a:solidFill>
                  <a:srgbClr val="000066"/>
                </a:solidFill>
                <a:latin typeface="宋体" charset="-122"/>
              </a:rPr>
              <a:t>2</a:t>
            </a:r>
            <a:r>
              <a:rPr lang="zh-CN" altLang="en-US" sz="2200" b="1" dirty="0">
                <a:solidFill>
                  <a:srgbClr val="000066"/>
                </a:solidFill>
                <a:latin typeface="宋体" charset="-122"/>
              </a:rPr>
              <a:t>）被试内设计：由一个被试接受所有的自变量水平、或自</a:t>
            </a:r>
          </a:p>
          <a:p>
            <a:pPr>
              <a:lnSpc>
                <a:spcPct val="150000"/>
              </a:lnSpc>
              <a:buFont typeface="Wingdings" pitchFamily="2" charset="2"/>
              <a:buNone/>
              <a:defRPr/>
            </a:pPr>
            <a:r>
              <a:rPr lang="zh-CN" altLang="en-US" sz="2200" b="1" dirty="0">
                <a:solidFill>
                  <a:srgbClr val="000066"/>
                </a:solidFill>
                <a:latin typeface="宋体" charset="-122"/>
              </a:rPr>
              <a:t>变量水平的结合。</a:t>
            </a:r>
          </a:p>
          <a:p>
            <a:pPr>
              <a:lnSpc>
                <a:spcPct val="150000"/>
              </a:lnSpc>
              <a:buFont typeface="Wingdings" pitchFamily="2" charset="2"/>
              <a:buNone/>
              <a:defRPr/>
            </a:pPr>
            <a:r>
              <a:rPr lang="zh-CN" altLang="en-US" sz="2200" b="1" dirty="0">
                <a:solidFill>
                  <a:srgbClr val="000066"/>
                </a:solidFill>
                <a:latin typeface="宋体" charset="-122"/>
              </a:rPr>
              <a:t>（</a:t>
            </a:r>
            <a:r>
              <a:rPr lang="en-US" altLang="zh-CN" sz="2200" b="1" dirty="0">
                <a:solidFill>
                  <a:srgbClr val="000066"/>
                </a:solidFill>
                <a:latin typeface="宋体" charset="-122"/>
              </a:rPr>
              <a:t>3</a:t>
            </a:r>
            <a:r>
              <a:rPr lang="zh-CN" altLang="en-US" sz="2200" b="1" dirty="0">
                <a:solidFill>
                  <a:srgbClr val="000066"/>
                </a:solidFill>
                <a:latin typeface="宋体" charset="-122"/>
              </a:rPr>
              <a:t>）混合设计：是指在一个实验设计中既有被试内自变量，又有被试间自变量</a:t>
            </a:r>
            <a:r>
              <a:rPr lang="zh-CN" altLang="en-US" sz="2200" b="1" dirty="0" smtClean="0">
                <a:solidFill>
                  <a:srgbClr val="000066"/>
                </a:solidFill>
                <a:latin typeface="宋体" charset="-122"/>
              </a:rPr>
              <a:t>。</a:t>
            </a:r>
            <a:endParaRPr lang="en-US" altLang="zh-CN" sz="2200" b="1" dirty="0" smtClean="0">
              <a:solidFill>
                <a:srgbClr val="000066"/>
              </a:solidFill>
              <a:latin typeface="宋体" charset="-122"/>
            </a:endParaRPr>
          </a:p>
          <a:p>
            <a:pPr>
              <a:lnSpc>
                <a:spcPct val="120000"/>
              </a:lnSpc>
              <a:defRPr/>
            </a:pPr>
            <a:r>
              <a:rPr lang="zh-CN" altLang="en-US" sz="2400" b="1" dirty="0">
                <a:solidFill>
                  <a:srgbClr val="002060"/>
                </a:solidFill>
              </a:rPr>
              <a:t>实验效果受个别差异的影响，且被试的个体差异又较大时，采用重复测量设计，即被</a:t>
            </a:r>
            <a:r>
              <a:rPr lang="zh-CN" altLang="en-US" sz="2400" b="1" dirty="0" smtClean="0">
                <a:solidFill>
                  <a:srgbClr val="002060"/>
                </a:solidFill>
              </a:rPr>
              <a:t>试内</a:t>
            </a:r>
            <a:r>
              <a:rPr lang="zh-CN" altLang="en-US" sz="2400" b="1" dirty="0">
                <a:solidFill>
                  <a:srgbClr val="002060"/>
                </a:solidFill>
              </a:rPr>
              <a:t>设计；</a:t>
            </a:r>
          </a:p>
          <a:p>
            <a:pPr>
              <a:lnSpc>
                <a:spcPct val="120000"/>
              </a:lnSpc>
              <a:defRPr/>
            </a:pPr>
            <a:r>
              <a:rPr lang="zh-CN" altLang="en-US" sz="2400" b="1" dirty="0" smtClean="0">
                <a:solidFill>
                  <a:srgbClr val="002060"/>
                </a:solidFill>
              </a:rPr>
              <a:t>当</a:t>
            </a:r>
            <a:r>
              <a:rPr lang="zh-CN" altLang="en-US" sz="2400" b="1" dirty="0">
                <a:solidFill>
                  <a:srgbClr val="002060"/>
                </a:solidFill>
              </a:rPr>
              <a:t>不同的实验</a:t>
            </a:r>
            <a:r>
              <a:rPr lang="zh-CN" altLang="en-US" sz="2400" b="1" u="sng" dirty="0">
                <a:solidFill>
                  <a:srgbClr val="002060"/>
                </a:solidFill>
              </a:rPr>
              <a:t>处理</a:t>
            </a:r>
            <a:r>
              <a:rPr lang="zh-CN" altLang="en-US" sz="2400" b="1" dirty="0">
                <a:solidFill>
                  <a:srgbClr val="002060"/>
                </a:solidFill>
              </a:rPr>
              <a:t>可能造成“污染”时，则应选用不重复测量的被</a:t>
            </a:r>
            <a:r>
              <a:rPr lang="zh-CN" altLang="en-US" sz="2400" b="1" dirty="0" smtClean="0">
                <a:solidFill>
                  <a:srgbClr val="002060"/>
                </a:solidFill>
              </a:rPr>
              <a:t>试间</a:t>
            </a:r>
            <a:r>
              <a:rPr lang="zh-CN" altLang="en-US" sz="2400" b="1" dirty="0">
                <a:solidFill>
                  <a:srgbClr val="002060"/>
                </a:solidFill>
              </a:rPr>
              <a:t>设计；</a:t>
            </a:r>
          </a:p>
          <a:p>
            <a:pPr>
              <a:lnSpc>
                <a:spcPct val="120000"/>
              </a:lnSpc>
              <a:defRPr/>
            </a:pPr>
            <a:r>
              <a:rPr lang="zh-CN" altLang="en-US" sz="2400" b="1" dirty="0">
                <a:solidFill>
                  <a:srgbClr val="002060"/>
                </a:solidFill>
              </a:rPr>
              <a:t>实际应用中可以结合适用。</a:t>
            </a:r>
          </a:p>
          <a:p>
            <a:pPr>
              <a:lnSpc>
                <a:spcPct val="150000"/>
              </a:lnSpc>
              <a:buFont typeface="Wingdings" pitchFamily="2" charset="2"/>
              <a:buNone/>
              <a:defRPr/>
            </a:pPr>
            <a:endParaRPr lang="zh-CN" altLang="en-US" sz="2200" b="1" dirty="0">
              <a:solidFill>
                <a:srgbClr val="000066"/>
              </a:solidFill>
              <a:latin typeface="宋体" charset="-122"/>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2"/>
          <p:cNvSpPr>
            <a:spLocks noGrp="1" noChangeArrowheads="1"/>
          </p:cNvSpPr>
          <p:nvPr>
            <p:ph type="title"/>
          </p:nvPr>
        </p:nvSpPr>
        <p:spPr>
          <a:xfrm>
            <a:off x="755650" y="981075"/>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40290" name="Rectangle 3"/>
          <p:cNvSpPr>
            <a:spLocks noGrp="1" noChangeArrowheads="1"/>
          </p:cNvSpPr>
          <p:nvPr>
            <p:ph type="body" idx="1"/>
          </p:nvPr>
        </p:nvSpPr>
        <p:spPr>
          <a:xfrm>
            <a:off x="1182688" y="2017713"/>
            <a:ext cx="7772400" cy="5145087"/>
          </a:xfrm>
        </p:spPr>
        <p:txBody>
          <a:bodyPr/>
          <a:lstStyle/>
          <a:p>
            <a:pPr>
              <a:lnSpc>
                <a:spcPct val="120000"/>
              </a:lnSpc>
              <a:buFont typeface="Wingdings" pitchFamily="2" charset="2"/>
              <a:buNone/>
            </a:pPr>
            <a:r>
              <a:rPr lang="en-US" altLang="zh-CN" smtClean="0"/>
              <a:t>        </a:t>
            </a:r>
            <a:r>
              <a:rPr lang="zh-CN" altLang="en-US" sz="2700" b="1" smtClean="0">
                <a:solidFill>
                  <a:srgbClr val="000066"/>
                </a:solidFill>
                <a:latin typeface="宋体" charset="-122"/>
              </a:rPr>
              <a:t>真实验设计：根据随机化的原则把被试分配到不同的实验条件中去，所形成的这些组具有同质性或是等组，即这些组在相同的条件下完成相同的任务，他们的成绩在统计上应该是相等的。如果这些组的成绩有所差异，则可以推论这些差异是由于不同的实验条件所造成的。</a:t>
            </a:r>
          </a:p>
          <a:p>
            <a:pPr>
              <a:lnSpc>
                <a:spcPct val="120000"/>
              </a:lnSpc>
              <a:buFont typeface="Wingdings" pitchFamily="2" charset="2"/>
              <a:buNone/>
            </a:pPr>
            <a:r>
              <a:rPr lang="zh-CN" altLang="en-US" sz="2700" b="1" smtClean="0">
                <a:solidFill>
                  <a:srgbClr val="000066"/>
                </a:solidFill>
                <a:latin typeface="宋体" charset="-122"/>
              </a:rPr>
              <a:t>  </a:t>
            </a:r>
            <a:r>
              <a:rPr lang="en-US" altLang="zh-CN" sz="2700" b="1" smtClean="0">
                <a:solidFill>
                  <a:srgbClr val="000066"/>
                </a:solidFill>
                <a:latin typeface="宋体" charset="-122"/>
              </a:rPr>
              <a:t>R    O    X    O</a:t>
            </a:r>
          </a:p>
          <a:p>
            <a:pPr>
              <a:lnSpc>
                <a:spcPct val="120000"/>
              </a:lnSpc>
              <a:buFont typeface="Wingdings" pitchFamily="2" charset="2"/>
              <a:buNone/>
            </a:pPr>
            <a:r>
              <a:rPr lang="en-US" altLang="zh-CN" sz="2700" b="1" smtClean="0">
                <a:solidFill>
                  <a:srgbClr val="000066"/>
                </a:solidFill>
                <a:latin typeface="宋体" charset="-122"/>
              </a:rPr>
              <a:t>  R    O         O</a:t>
            </a:r>
            <a:endParaRPr lang="en-US" altLang="zh-CN" smtClean="0"/>
          </a:p>
        </p:txBody>
      </p:sp>
    </p:spTree>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Rectangle 4"/>
          <p:cNvSpPr>
            <a:spLocks noGrp="1" noChangeArrowheads="1"/>
          </p:cNvSpPr>
          <p:nvPr>
            <p:ph type="title"/>
          </p:nvPr>
        </p:nvSpPr>
        <p:spPr>
          <a:xfrm>
            <a:off x="539750" y="692150"/>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41314" name="Rectangle 5"/>
          <p:cNvSpPr>
            <a:spLocks noGrp="1" noChangeArrowheads="1"/>
          </p:cNvSpPr>
          <p:nvPr>
            <p:ph type="body" idx="1"/>
          </p:nvPr>
        </p:nvSpPr>
        <p:spPr>
          <a:xfrm>
            <a:off x="1182688" y="2017713"/>
            <a:ext cx="7772400" cy="5373687"/>
          </a:xfrm>
        </p:spPr>
        <p:txBody>
          <a:bodyPr/>
          <a:lstStyle/>
          <a:p>
            <a:pPr>
              <a:lnSpc>
                <a:spcPct val="120000"/>
              </a:lnSpc>
              <a:buFont typeface="Wingdings" pitchFamily="2" charset="2"/>
              <a:buNone/>
            </a:pPr>
            <a:r>
              <a:rPr lang="zh-CN" altLang="en-US" b="1" smtClean="0">
                <a:solidFill>
                  <a:srgbClr val="000066"/>
                </a:solidFill>
              </a:rPr>
              <a:t>单因素完全随机设计</a:t>
            </a:r>
          </a:p>
          <a:p>
            <a:pPr>
              <a:lnSpc>
                <a:spcPct val="120000"/>
              </a:lnSpc>
              <a:buFont typeface="Wingdings" pitchFamily="2" charset="2"/>
              <a:buNone/>
            </a:pPr>
            <a:r>
              <a:rPr lang="zh-CN" altLang="en-US" sz="2400" b="1" smtClean="0">
                <a:solidFill>
                  <a:srgbClr val="000066"/>
                </a:solidFill>
              </a:rPr>
              <a:t>      </a:t>
            </a:r>
            <a:r>
              <a:rPr lang="zh-CN" altLang="en-US" sz="2200" b="1" smtClean="0">
                <a:solidFill>
                  <a:srgbClr val="000066"/>
                </a:solidFill>
                <a:latin typeface="宋体" charset="-122"/>
              </a:rPr>
              <a:t>单因素完全随机设计是指研究者在实验中只操纵一个自变</a:t>
            </a:r>
          </a:p>
          <a:p>
            <a:pPr>
              <a:lnSpc>
                <a:spcPct val="120000"/>
              </a:lnSpc>
              <a:buFont typeface="Wingdings" pitchFamily="2" charset="2"/>
              <a:buNone/>
            </a:pPr>
            <a:r>
              <a:rPr lang="zh-CN" altLang="en-US" sz="2200" b="1" smtClean="0">
                <a:solidFill>
                  <a:srgbClr val="000066"/>
                </a:solidFill>
                <a:latin typeface="宋体" charset="-122"/>
              </a:rPr>
              <a:t>量，自变量有两个或多于两个水平（</a:t>
            </a:r>
            <a:r>
              <a:rPr lang="en-US" altLang="zh-CN" sz="2200" b="1" smtClean="0">
                <a:solidFill>
                  <a:srgbClr val="000066"/>
                </a:solidFill>
                <a:latin typeface="宋体" charset="-122"/>
              </a:rPr>
              <a:t>P</a:t>
            </a:r>
            <a:r>
              <a:rPr lang="en-US" altLang="zh-CN" sz="2200" b="1" smtClean="0"/>
              <a:t>≥2</a:t>
            </a:r>
            <a:r>
              <a:rPr lang="zh-CN" altLang="en-US" sz="2200" b="1" smtClean="0">
                <a:solidFill>
                  <a:srgbClr val="000066"/>
                </a:solidFill>
                <a:latin typeface="宋体" charset="-122"/>
              </a:rPr>
              <a:t>），并采用随机化</a:t>
            </a:r>
          </a:p>
          <a:p>
            <a:pPr>
              <a:lnSpc>
                <a:spcPct val="120000"/>
              </a:lnSpc>
              <a:buFont typeface="Wingdings" pitchFamily="2" charset="2"/>
              <a:buNone/>
            </a:pPr>
            <a:r>
              <a:rPr lang="zh-CN" altLang="en-US" sz="2200" b="1" smtClean="0">
                <a:solidFill>
                  <a:srgbClr val="000066"/>
                </a:solidFill>
                <a:latin typeface="宋体" charset="-122"/>
              </a:rPr>
              <a:t>的原则把被试分配到自变量的不同水平上，每个被试只接受一</a:t>
            </a:r>
          </a:p>
          <a:p>
            <a:pPr>
              <a:lnSpc>
                <a:spcPct val="120000"/>
              </a:lnSpc>
              <a:buFont typeface="Wingdings" pitchFamily="2" charset="2"/>
              <a:buNone/>
            </a:pPr>
            <a:r>
              <a:rPr lang="zh-CN" altLang="en-US" sz="2200" b="1" smtClean="0">
                <a:solidFill>
                  <a:srgbClr val="000066"/>
                </a:solidFill>
                <a:latin typeface="宋体" charset="-122"/>
              </a:rPr>
              <a:t>个水平的处理。</a:t>
            </a:r>
          </a:p>
          <a:p>
            <a:pPr>
              <a:lnSpc>
                <a:spcPct val="120000"/>
              </a:lnSpc>
              <a:buFont typeface="Wingdings" pitchFamily="2" charset="2"/>
              <a:buNone/>
            </a:pPr>
            <a:r>
              <a:rPr lang="zh-CN" altLang="en-US" sz="2200" b="1" smtClean="0">
                <a:solidFill>
                  <a:srgbClr val="000066"/>
                </a:solidFill>
                <a:latin typeface="宋体" charset="-122"/>
              </a:rPr>
              <a:t>    </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ChangeArrowheads="1"/>
          </p:cNvSpPr>
          <p:nvPr>
            <p:ph type="title"/>
          </p:nvPr>
        </p:nvSpPr>
        <p:spPr>
          <a:xfrm>
            <a:off x="539750" y="836613"/>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42338" name="Rectangle 3"/>
          <p:cNvSpPr>
            <a:spLocks noGrp="1" noChangeArrowheads="1"/>
          </p:cNvSpPr>
          <p:nvPr>
            <p:ph type="body" idx="1"/>
          </p:nvPr>
        </p:nvSpPr>
        <p:spPr>
          <a:xfrm>
            <a:off x="1182688" y="2017713"/>
            <a:ext cx="7772400" cy="5068887"/>
          </a:xfrm>
        </p:spPr>
        <p:txBody>
          <a:bodyPr/>
          <a:lstStyle/>
          <a:p>
            <a:pPr>
              <a:lnSpc>
                <a:spcPct val="120000"/>
              </a:lnSpc>
              <a:buFont typeface="Wingdings" pitchFamily="2" charset="2"/>
              <a:buNone/>
            </a:pPr>
            <a:r>
              <a:rPr lang="en-US" altLang="zh-CN" sz="2800" b="1" smtClean="0">
                <a:solidFill>
                  <a:srgbClr val="000066"/>
                </a:solidFill>
                <a:latin typeface="宋体" charset="-122"/>
              </a:rPr>
              <a:t>1 </a:t>
            </a:r>
            <a:r>
              <a:rPr lang="zh-CN" altLang="en-US" sz="2800" b="1" smtClean="0">
                <a:solidFill>
                  <a:srgbClr val="000066"/>
                </a:solidFill>
                <a:latin typeface="宋体" charset="-122"/>
              </a:rPr>
              <a:t>实验组控制组后测设计</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1.1 </a:t>
            </a:r>
            <a:r>
              <a:rPr lang="zh-CN" altLang="en-US" sz="2200" b="1" smtClean="0">
                <a:solidFill>
                  <a:srgbClr val="000066"/>
                </a:solidFill>
                <a:latin typeface="宋体" charset="-122"/>
              </a:rPr>
              <a:t>实验组控制组后测设计模式</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R</a:t>
            </a:r>
            <a:r>
              <a:rPr lang="en-US" altLang="zh-CN" sz="2200" b="1" baseline="-25000" smtClean="0">
                <a:solidFill>
                  <a:srgbClr val="000066"/>
                </a:solidFill>
                <a:latin typeface="宋体" charset="-122"/>
              </a:rPr>
              <a:t>1        </a:t>
            </a:r>
            <a:r>
              <a:rPr lang="en-US" altLang="zh-CN" sz="2200" b="1" smtClean="0">
                <a:solidFill>
                  <a:srgbClr val="000066"/>
                </a:solidFill>
                <a:latin typeface="宋体" charset="-122"/>
              </a:rPr>
              <a:t>X      O</a:t>
            </a:r>
            <a:r>
              <a:rPr lang="en-US" altLang="zh-CN" sz="2200" b="1" baseline="-25000" smtClean="0">
                <a:solidFill>
                  <a:srgbClr val="000066"/>
                </a:solidFill>
                <a:latin typeface="宋体" charset="-122"/>
              </a:rPr>
              <a:t>1 </a:t>
            </a:r>
          </a:p>
          <a:p>
            <a:pPr>
              <a:lnSpc>
                <a:spcPct val="120000"/>
              </a:lnSpc>
              <a:buFont typeface="Wingdings" pitchFamily="2" charset="2"/>
              <a:buNone/>
            </a:pPr>
            <a:r>
              <a:rPr lang="en-US" altLang="zh-CN" sz="2200" b="1" baseline="-25000" smtClean="0">
                <a:solidFill>
                  <a:srgbClr val="000066"/>
                </a:solidFill>
                <a:latin typeface="宋体" charset="-122"/>
              </a:rPr>
              <a:t>            </a:t>
            </a:r>
            <a:r>
              <a:rPr lang="en-US" altLang="zh-CN" sz="2200" b="1" smtClean="0">
                <a:solidFill>
                  <a:srgbClr val="000066"/>
                </a:solidFill>
                <a:latin typeface="宋体" charset="-122"/>
              </a:rPr>
              <a:t>R</a:t>
            </a:r>
            <a:r>
              <a:rPr lang="en-US" altLang="zh-CN" sz="2200" b="1" baseline="-25000" smtClean="0">
                <a:solidFill>
                  <a:srgbClr val="000066"/>
                </a:solidFill>
                <a:latin typeface="宋体" charset="-122"/>
              </a:rPr>
              <a:t>2        —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2</a:t>
            </a:r>
          </a:p>
          <a:p>
            <a:pPr>
              <a:buFont typeface="Wingdings" pitchFamily="2" charset="2"/>
              <a:buNone/>
            </a:pPr>
            <a:r>
              <a:rPr lang="en-US" altLang="zh-CN" smtClean="0"/>
              <a:t>       </a:t>
            </a:r>
            <a:r>
              <a:rPr lang="zh-CN" altLang="en-US" sz="2200" b="1" smtClean="0">
                <a:solidFill>
                  <a:srgbClr val="000066"/>
                </a:solidFill>
              </a:rPr>
              <a:t>首先采用随机分配的方法将被试分成同质的两组，两个组的理论上完全相同，然后随机选择其中的一组作为实验组接受实验处理，另一组作为控制组不接受实验处理。在实验处理后，两组接受相同的后测，并对所获得的观测结果的差异进行比较，以推论实验处理的效果。</a:t>
            </a:r>
          </a:p>
          <a:p>
            <a:pPr>
              <a:buFont typeface="Wingdings" pitchFamily="2" charset="2"/>
              <a:buNone/>
            </a:pPr>
            <a:r>
              <a:rPr lang="zh-CN" altLang="en-US" sz="2200" b="1" smtClean="0">
                <a:solidFill>
                  <a:srgbClr val="000066"/>
                </a:solidFill>
              </a:rPr>
              <a:t>           统计方法：独立样本</a:t>
            </a:r>
            <a:r>
              <a:rPr lang="en-US" altLang="zh-CN" sz="2200" b="1" smtClean="0">
                <a:solidFill>
                  <a:srgbClr val="000066"/>
                </a:solidFill>
              </a:rPr>
              <a:t>t</a:t>
            </a:r>
            <a:r>
              <a:rPr lang="zh-CN" altLang="en-US" sz="2200" b="1" smtClean="0">
                <a:solidFill>
                  <a:srgbClr val="000066"/>
                </a:solidFill>
              </a:rPr>
              <a:t>检验</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Rectangle 2"/>
          <p:cNvSpPr>
            <a:spLocks noGrp="1" noChangeArrowheads="1"/>
          </p:cNvSpPr>
          <p:nvPr>
            <p:ph type="title"/>
          </p:nvPr>
        </p:nvSpPr>
        <p:spPr>
          <a:xfrm>
            <a:off x="468313" y="692150"/>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43362" name="Rectangle 3"/>
          <p:cNvSpPr>
            <a:spLocks noGrp="1" noChangeArrowheads="1"/>
          </p:cNvSpPr>
          <p:nvPr>
            <p:ph type="body" idx="1"/>
          </p:nvPr>
        </p:nvSpPr>
        <p:spPr>
          <a:xfrm>
            <a:off x="1143000" y="1828800"/>
            <a:ext cx="7772400" cy="5526088"/>
          </a:xfrm>
        </p:spPr>
        <p:txBody>
          <a:bodyPr/>
          <a:lstStyle/>
          <a:p>
            <a:pPr>
              <a:buFont typeface="Wingdings" pitchFamily="2" charset="2"/>
              <a:buNone/>
            </a:pPr>
            <a:r>
              <a:rPr lang="en-US" altLang="zh-CN" sz="2200" b="1" smtClean="0">
                <a:solidFill>
                  <a:srgbClr val="000066"/>
                </a:solidFill>
                <a:latin typeface="宋体" charset="-122"/>
              </a:rPr>
              <a:t>   1.2 </a:t>
            </a:r>
            <a:r>
              <a:rPr lang="zh-CN" altLang="en-US" sz="2200" b="1" smtClean="0">
                <a:solidFill>
                  <a:srgbClr val="000066"/>
                </a:solidFill>
                <a:latin typeface="宋体" charset="-122"/>
              </a:rPr>
              <a:t>实验组控制组多组后测设计模式</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R</a:t>
            </a:r>
            <a:r>
              <a:rPr lang="en-US" altLang="zh-CN" sz="2200" b="1" baseline="-25000" smtClean="0">
                <a:solidFill>
                  <a:srgbClr val="000066"/>
                </a:solidFill>
                <a:latin typeface="宋体" charset="-122"/>
              </a:rPr>
              <a:t>1        </a:t>
            </a:r>
            <a:r>
              <a:rPr lang="en-US" altLang="zh-CN" sz="2200" b="1" smtClean="0">
                <a:solidFill>
                  <a:srgbClr val="000066"/>
                </a:solidFill>
                <a:latin typeface="宋体" charset="-122"/>
              </a:rPr>
              <a:t>X</a:t>
            </a:r>
            <a:r>
              <a:rPr lang="en-US" altLang="zh-CN" sz="2200" b="1" baseline="-25000" smtClean="0">
                <a:solidFill>
                  <a:srgbClr val="000066"/>
                </a:solidFill>
                <a:latin typeface="宋体" charset="-122"/>
              </a:rPr>
              <a:t>1</a:t>
            </a: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1 </a:t>
            </a:r>
          </a:p>
          <a:p>
            <a:pPr>
              <a:lnSpc>
                <a:spcPct val="120000"/>
              </a:lnSpc>
              <a:buFont typeface="Wingdings" pitchFamily="2" charset="2"/>
              <a:buNone/>
            </a:pPr>
            <a:r>
              <a:rPr lang="en-US" altLang="zh-CN" sz="2200" b="1" baseline="-25000" smtClean="0">
                <a:solidFill>
                  <a:srgbClr val="000066"/>
                </a:solidFill>
                <a:latin typeface="宋体" charset="-122"/>
              </a:rPr>
              <a:t>            </a:t>
            </a:r>
            <a:r>
              <a:rPr lang="en-US" altLang="zh-CN" sz="2200" b="1" smtClean="0">
                <a:solidFill>
                  <a:srgbClr val="000066"/>
                </a:solidFill>
                <a:latin typeface="宋体" charset="-122"/>
              </a:rPr>
              <a:t>R</a:t>
            </a:r>
            <a:r>
              <a:rPr lang="en-US" altLang="zh-CN" sz="2200" b="1" baseline="-25000" smtClean="0">
                <a:solidFill>
                  <a:srgbClr val="000066"/>
                </a:solidFill>
                <a:latin typeface="宋体" charset="-122"/>
              </a:rPr>
              <a:t>2        </a:t>
            </a:r>
            <a:r>
              <a:rPr lang="en-US" altLang="zh-CN" sz="2200" b="1" smtClean="0">
                <a:solidFill>
                  <a:srgbClr val="000066"/>
                </a:solidFill>
                <a:latin typeface="宋体" charset="-122"/>
              </a:rPr>
              <a:t>X</a:t>
            </a:r>
            <a:r>
              <a:rPr lang="en-US" altLang="zh-CN" sz="2200" b="1" baseline="-25000" smtClean="0">
                <a:solidFill>
                  <a:srgbClr val="000066"/>
                </a:solidFill>
                <a:latin typeface="宋体" charset="-122"/>
              </a:rPr>
              <a:t>2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2</a:t>
            </a:r>
            <a:r>
              <a:rPr lang="en-US" altLang="zh-CN" sz="2200" b="1" smtClean="0">
                <a:solidFill>
                  <a:srgbClr val="000066"/>
                </a:solidFill>
                <a:latin typeface="宋体" charset="-122"/>
              </a:rPr>
              <a:t> </a:t>
            </a:r>
          </a:p>
          <a:p>
            <a:pPr>
              <a:lnSpc>
                <a:spcPct val="120000"/>
              </a:lnSpc>
              <a:buFont typeface="Wingdings" pitchFamily="2" charset="2"/>
              <a:buNone/>
            </a:pPr>
            <a:r>
              <a:rPr lang="en-US" altLang="zh-CN" sz="2200" b="1" smtClean="0">
                <a:solidFill>
                  <a:srgbClr val="000066"/>
                </a:solidFill>
                <a:latin typeface="宋体" charset="-122"/>
              </a:rPr>
              <a:t>        </a:t>
            </a:r>
            <a:r>
              <a:rPr lang="en-US" altLang="zh-CN" b="1" smtClean="0"/>
              <a:t>…     …      …</a:t>
            </a:r>
            <a:endParaRPr lang="en-US" altLang="zh-CN" sz="2200" b="1" smtClean="0">
              <a:solidFill>
                <a:srgbClr val="000066"/>
              </a:solidFill>
              <a:latin typeface="宋体" charset="-122"/>
            </a:endParaRPr>
          </a:p>
          <a:p>
            <a:pPr>
              <a:lnSpc>
                <a:spcPct val="120000"/>
              </a:lnSpc>
              <a:buFont typeface="Wingdings" pitchFamily="2" charset="2"/>
              <a:buNone/>
            </a:pPr>
            <a:r>
              <a:rPr lang="en-US" altLang="zh-CN" sz="2200" b="1" smtClean="0">
                <a:solidFill>
                  <a:srgbClr val="000066"/>
                </a:solidFill>
                <a:latin typeface="宋体" charset="-122"/>
              </a:rPr>
              <a:t>        R</a:t>
            </a:r>
            <a:r>
              <a:rPr lang="en-US" altLang="zh-CN" sz="2200" b="1" baseline="-25000" smtClean="0">
                <a:solidFill>
                  <a:srgbClr val="000066"/>
                </a:solidFill>
                <a:latin typeface="宋体" charset="-122"/>
              </a:rPr>
              <a:t>n        </a:t>
            </a:r>
            <a:r>
              <a:rPr lang="en-US" altLang="zh-CN" sz="2200" b="1" smtClean="0">
                <a:solidFill>
                  <a:srgbClr val="000066"/>
                </a:solidFill>
                <a:latin typeface="宋体" charset="-122"/>
              </a:rPr>
              <a:t>X</a:t>
            </a:r>
            <a:r>
              <a:rPr lang="en-US" altLang="zh-CN" sz="2200" b="1" baseline="-25000" smtClean="0">
                <a:solidFill>
                  <a:srgbClr val="000066"/>
                </a:solidFill>
                <a:latin typeface="宋体" charset="-122"/>
              </a:rPr>
              <a:t>n</a:t>
            </a: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n </a:t>
            </a:r>
          </a:p>
          <a:p>
            <a:pPr>
              <a:lnSpc>
                <a:spcPct val="120000"/>
              </a:lnSpc>
              <a:buFont typeface="Wingdings" pitchFamily="2" charset="2"/>
              <a:buNone/>
            </a:pPr>
            <a:r>
              <a:rPr lang="en-US" altLang="zh-CN" sz="2200" b="1" baseline="-25000" smtClean="0">
                <a:solidFill>
                  <a:srgbClr val="000066"/>
                </a:solidFill>
                <a:latin typeface="宋体" charset="-122"/>
              </a:rPr>
              <a:t>            </a:t>
            </a:r>
            <a:r>
              <a:rPr lang="en-US" altLang="zh-CN" sz="2200" b="1" smtClean="0">
                <a:solidFill>
                  <a:srgbClr val="000066"/>
                </a:solidFill>
                <a:latin typeface="宋体" charset="-122"/>
              </a:rPr>
              <a:t>R</a:t>
            </a:r>
            <a:r>
              <a:rPr lang="en-US" altLang="zh-CN" sz="2200" b="1" baseline="-25000" smtClean="0">
                <a:solidFill>
                  <a:srgbClr val="000066"/>
                </a:solidFill>
                <a:latin typeface="宋体" charset="-122"/>
              </a:rPr>
              <a:t>n+1      —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n+1</a:t>
            </a:r>
          </a:p>
          <a:p>
            <a:pPr>
              <a:lnSpc>
                <a:spcPct val="120000"/>
              </a:lnSpc>
              <a:buFont typeface="Wingdings" pitchFamily="2" charset="2"/>
              <a:buNone/>
            </a:pPr>
            <a:r>
              <a:rPr lang="en-US" altLang="zh-CN" sz="2200" b="1" smtClean="0">
                <a:solidFill>
                  <a:srgbClr val="000066"/>
                </a:solidFill>
                <a:latin typeface="宋体" charset="-122"/>
              </a:rPr>
              <a:t>    </a:t>
            </a:r>
            <a:r>
              <a:rPr lang="zh-CN" altLang="en-US" sz="2200" b="1" smtClean="0">
                <a:solidFill>
                  <a:srgbClr val="000066"/>
                </a:solidFill>
                <a:latin typeface="宋体" charset="-122"/>
              </a:rPr>
              <a:t>自变量有多个水平，随机选取并分配被试组成等组，其中可以有一个组是不接受实验处理的控制组，其他各组分别接受不同的实验处理；也可以所有的组都接受不同的实验处理，对各组可能出现的结果差异进行比较。</a:t>
            </a:r>
          </a:p>
          <a:p>
            <a:pPr>
              <a:lnSpc>
                <a:spcPct val="120000"/>
              </a:lnSpc>
              <a:buFont typeface="Wingdings" pitchFamily="2" charset="2"/>
              <a:buNone/>
            </a:pPr>
            <a:r>
              <a:rPr lang="zh-CN" altLang="en-US" sz="2200" b="1" smtClean="0">
                <a:solidFill>
                  <a:srgbClr val="000066"/>
                </a:solidFill>
                <a:latin typeface="宋体" charset="-122"/>
              </a:rPr>
              <a:t>    统计方法：单因素方差分析</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37890"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CB338318-A550-400F-B6A7-6B4062FDF8CD}" type="slidenum">
              <a:rPr lang="zh-CN" altLang="en-US" smtClean="0">
                <a:latin typeface="Arial" charset="0"/>
                <a:ea typeface="宋体" charset="-122"/>
              </a:rPr>
              <a:pPr algn="ctr" fontAlgn="base">
                <a:spcBef>
                  <a:spcPct val="0"/>
                </a:spcBef>
                <a:spcAft>
                  <a:spcPct val="0"/>
                </a:spcAft>
              </a:pPr>
              <a:t>11</a:t>
            </a:fld>
            <a:endParaRPr lang="en-US" altLang="zh-CN" smtClean="0">
              <a:latin typeface="Arial" charset="0"/>
              <a:ea typeface="宋体" charset="-122"/>
            </a:endParaRPr>
          </a:p>
        </p:txBody>
      </p:sp>
      <p:sp>
        <p:nvSpPr>
          <p:cNvPr id="37891" name="Rectangle 2"/>
          <p:cNvSpPr>
            <a:spLocks noGrp="1" noChangeArrowheads="1"/>
          </p:cNvSpPr>
          <p:nvPr>
            <p:ph type="title"/>
          </p:nvPr>
        </p:nvSpPr>
        <p:spPr>
          <a:xfrm>
            <a:off x="468313" y="981075"/>
            <a:ext cx="8229600" cy="1143000"/>
          </a:xfrm>
        </p:spPr>
        <p:txBody>
          <a:bodyPr/>
          <a:lstStyle/>
          <a:p>
            <a:r>
              <a:rPr lang="zh-CN" altLang="en-US" b="1" smtClean="0">
                <a:solidFill>
                  <a:srgbClr val="002060"/>
                </a:solidFill>
              </a:rPr>
              <a:t>研究设计的标准</a:t>
            </a:r>
            <a:endParaRPr lang="zh-CN" altLang="en-US" smtClean="0"/>
          </a:p>
        </p:txBody>
      </p:sp>
      <p:sp>
        <p:nvSpPr>
          <p:cNvPr id="758787" name="Rectangle 3"/>
          <p:cNvSpPr>
            <a:spLocks noGrp="1" noChangeArrowheads="1"/>
          </p:cNvSpPr>
          <p:nvPr>
            <p:ph type="body" idx="1"/>
          </p:nvPr>
        </p:nvSpPr>
        <p:spPr>
          <a:xfrm>
            <a:off x="26988" y="2349500"/>
            <a:ext cx="8820150" cy="4213225"/>
          </a:xfrm>
        </p:spPr>
        <p:txBody>
          <a:bodyPr>
            <a:normAutofit/>
          </a:bodyPr>
          <a:lstStyle/>
          <a:p>
            <a:pPr lvl="1">
              <a:lnSpc>
                <a:spcPct val="135000"/>
              </a:lnSpc>
              <a:defRPr/>
            </a:pPr>
            <a:r>
              <a:rPr lang="zh-CN" altLang="en-US" b="1" dirty="0">
                <a:solidFill>
                  <a:srgbClr val="002060"/>
                </a:solidFill>
              </a:rPr>
              <a:t>提高构思效度的方法：</a:t>
            </a:r>
          </a:p>
          <a:p>
            <a:pPr lvl="1">
              <a:lnSpc>
                <a:spcPct val="135000"/>
              </a:lnSpc>
              <a:buFont typeface="Wingdings" panose="05000000000000000000" pitchFamily="2" charset="2"/>
              <a:buChar char="Ø"/>
              <a:defRPr/>
            </a:pPr>
            <a:r>
              <a:rPr lang="en-US" altLang="zh-CN" b="1" dirty="0">
                <a:solidFill>
                  <a:srgbClr val="002060"/>
                </a:solidFill>
              </a:rPr>
              <a:t>   </a:t>
            </a:r>
            <a:r>
              <a:rPr lang="zh-CN" altLang="en-US" b="1" dirty="0" smtClean="0">
                <a:solidFill>
                  <a:srgbClr val="002060"/>
                </a:solidFill>
              </a:rPr>
              <a:t>研究</a:t>
            </a:r>
            <a:r>
              <a:rPr lang="zh-CN" altLang="en-US" b="1" dirty="0">
                <a:solidFill>
                  <a:srgbClr val="002060"/>
                </a:solidFill>
              </a:rPr>
              <a:t>构思必须结构严谨、符合逻辑、层次分明；</a:t>
            </a:r>
          </a:p>
          <a:p>
            <a:pPr lvl="1">
              <a:lnSpc>
                <a:spcPct val="135000"/>
              </a:lnSpc>
              <a:buFont typeface="Wingdings" panose="05000000000000000000" pitchFamily="2" charset="2"/>
              <a:buChar char="Ø"/>
              <a:defRPr/>
            </a:pPr>
            <a:r>
              <a:rPr lang="en-US" altLang="zh-CN" b="1" dirty="0">
                <a:solidFill>
                  <a:srgbClr val="002060"/>
                </a:solidFill>
              </a:rPr>
              <a:t>   </a:t>
            </a:r>
            <a:r>
              <a:rPr lang="zh-CN" altLang="en-US" b="1" dirty="0" smtClean="0">
                <a:solidFill>
                  <a:srgbClr val="002060"/>
                </a:solidFill>
              </a:rPr>
              <a:t>对</a:t>
            </a:r>
            <a:r>
              <a:rPr lang="zh-CN" altLang="en-US" b="1" dirty="0">
                <a:solidFill>
                  <a:srgbClr val="002060"/>
                </a:solidFill>
              </a:rPr>
              <a:t>研究的变量做明确、严格的说明；</a:t>
            </a:r>
          </a:p>
          <a:p>
            <a:pPr lvl="1">
              <a:lnSpc>
                <a:spcPct val="135000"/>
              </a:lnSpc>
              <a:buFont typeface="Wingdings" panose="05000000000000000000" pitchFamily="2" charset="2"/>
              <a:buChar char="Ø"/>
              <a:defRPr/>
            </a:pPr>
            <a:r>
              <a:rPr lang="en-US" altLang="zh-CN" b="1" dirty="0">
                <a:solidFill>
                  <a:srgbClr val="002060"/>
                </a:solidFill>
              </a:rPr>
              <a:t>   </a:t>
            </a:r>
            <a:r>
              <a:rPr lang="zh-CN" altLang="en-US" b="1" dirty="0" smtClean="0">
                <a:solidFill>
                  <a:srgbClr val="002060"/>
                </a:solidFill>
              </a:rPr>
              <a:t>给</a:t>
            </a:r>
            <a:r>
              <a:rPr lang="zh-CN" altLang="en-US" b="1" dirty="0">
                <a:solidFill>
                  <a:srgbClr val="002060"/>
                </a:solidFill>
              </a:rPr>
              <a:t>变量下明确的操作定义，并制定相应的客观的   </a:t>
            </a:r>
          </a:p>
          <a:p>
            <a:pPr marL="457200" lvl="1" indent="0">
              <a:lnSpc>
                <a:spcPct val="135000"/>
              </a:lnSpc>
              <a:buFontTx/>
              <a:buNone/>
              <a:defRPr/>
            </a:pPr>
            <a:r>
              <a:rPr lang="zh-CN" altLang="en-US" b="1" dirty="0" smtClean="0">
                <a:solidFill>
                  <a:srgbClr val="002060"/>
                </a:solidFill>
              </a:rPr>
              <a:t> </a:t>
            </a:r>
            <a:r>
              <a:rPr lang="zh-CN" altLang="en-US" b="1" dirty="0">
                <a:solidFill>
                  <a:srgbClr val="002060"/>
                </a:solidFill>
              </a:rPr>
              <a:t>测量指标；</a:t>
            </a:r>
          </a:p>
          <a:p>
            <a:pPr lvl="1">
              <a:lnSpc>
                <a:spcPct val="135000"/>
              </a:lnSpc>
              <a:buFont typeface="Wingdings" panose="05000000000000000000" pitchFamily="2" charset="2"/>
              <a:buChar char="Ø"/>
              <a:defRPr/>
            </a:pPr>
            <a:r>
              <a:rPr lang="en-US" altLang="zh-CN" b="1" dirty="0">
                <a:solidFill>
                  <a:srgbClr val="002060"/>
                </a:solidFill>
              </a:rPr>
              <a:t>   </a:t>
            </a:r>
            <a:r>
              <a:rPr lang="zh-CN" altLang="en-US" b="1" dirty="0" smtClean="0">
                <a:solidFill>
                  <a:srgbClr val="002060"/>
                </a:solidFill>
              </a:rPr>
              <a:t>控制</a:t>
            </a:r>
            <a:r>
              <a:rPr lang="zh-CN" altLang="en-US" b="1" dirty="0">
                <a:solidFill>
                  <a:srgbClr val="002060"/>
                </a:solidFill>
              </a:rPr>
              <a:t>无关变量的干扰。</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58787">
                                            <p:txEl>
                                              <p:pRg st="1" end="1"/>
                                            </p:txEl>
                                          </p:spTgt>
                                        </p:tgtEl>
                                        <p:attrNameLst>
                                          <p:attrName>style.visibility</p:attrName>
                                        </p:attrNameLst>
                                      </p:cBhvr>
                                      <p:to>
                                        <p:strVal val="visible"/>
                                      </p:to>
                                    </p:set>
                                    <p:animEffect transition="in" filter="checkerboard(across)">
                                      <p:cBhvr>
                                        <p:cTn id="7" dur="500"/>
                                        <p:tgtEl>
                                          <p:spTgt spid="75878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758787">
                                            <p:txEl>
                                              <p:pRg st="2" end="2"/>
                                            </p:txEl>
                                          </p:spTgt>
                                        </p:tgtEl>
                                        <p:attrNameLst>
                                          <p:attrName>style.visibility</p:attrName>
                                        </p:attrNameLst>
                                      </p:cBhvr>
                                      <p:to>
                                        <p:strVal val="visible"/>
                                      </p:to>
                                    </p:set>
                                    <p:animEffect transition="in" filter="checkerboard(across)">
                                      <p:cBhvr>
                                        <p:cTn id="12" dur="500"/>
                                        <p:tgtEl>
                                          <p:spTgt spid="758787">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758787">
                                            <p:txEl>
                                              <p:pRg st="3" end="3"/>
                                            </p:txEl>
                                          </p:spTgt>
                                        </p:tgtEl>
                                        <p:attrNameLst>
                                          <p:attrName>style.visibility</p:attrName>
                                        </p:attrNameLst>
                                      </p:cBhvr>
                                      <p:to>
                                        <p:strVal val="visible"/>
                                      </p:to>
                                    </p:set>
                                    <p:animEffect transition="in" filter="checkerboard(across)">
                                      <p:cBhvr>
                                        <p:cTn id="17" dur="500"/>
                                        <p:tgtEl>
                                          <p:spTgt spid="758787">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758787">
                                            <p:txEl>
                                              <p:pRg st="4" end="4"/>
                                            </p:txEl>
                                          </p:spTgt>
                                        </p:tgtEl>
                                        <p:attrNameLst>
                                          <p:attrName>style.visibility</p:attrName>
                                        </p:attrNameLst>
                                      </p:cBhvr>
                                      <p:to>
                                        <p:strVal val="visible"/>
                                      </p:to>
                                    </p:set>
                                    <p:animEffect transition="in" filter="checkerboard(across)">
                                      <p:cBhvr>
                                        <p:cTn id="22" dur="500"/>
                                        <p:tgtEl>
                                          <p:spTgt spid="758787">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758787">
                                            <p:txEl>
                                              <p:pRg st="5" end="5"/>
                                            </p:txEl>
                                          </p:spTgt>
                                        </p:tgtEl>
                                        <p:attrNameLst>
                                          <p:attrName>style.visibility</p:attrName>
                                        </p:attrNameLst>
                                      </p:cBhvr>
                                      <p:to>
                                        <p:strVal val="visible"/>
                                      </p:to>
                                    </p:set>
                                    <p:animEffect transition="in" filter="checkerboard(across)">
                                      <p:cBhvr>
                                        <p:cTn id="27" dur="500"/>
                                        <p:tgtEl>
                                          <p:spTgt spid="75878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2"/>
          <p:cNvSpPr>
            <a:spLocks noGrp="1" noChangeArrowheads="1"/>
          </p:cNvSpPr>
          <p:nvPr>
            <p:ph type="title"/>
          </p:nvPr>
        </p:nvSpPr>
        <p:spPr>
          <a:xfrm>
            <a:off x="468313" y="692150"/>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44386" name="Rectangle 3"/>
          <p:cNvSpPr>
            <a:spLocks noGrp="1" noChangeArrowheads="1"/>
          </p:cNvSpPr>
          <p:nvPr>
            <p:ph type="body" idx="1"/>
          </p:nvPr>
        </p:nvSpPr>
        <p:spPr>
          <a:xfrm>
            <a:off x="1066800" y="2057400"/>
            <a:ext cx="7772400" cy="4800600"/>
          </a:xfrm>
        </p:spPr>
        <p:txBody>
          <a:bodyPr/>
          <a:lstStyle/>
          <a:p>
            <a:pPr>
              <a:buFont typeface="Wingdings" pitchFamily="2" charset="2"/>
              <a:buNone/>
            </a:pPr>
            <a:r>
              <a:rPr lang="zh-CN" altLang="en-US" sz="2200" b="1" smtClean="0">
                <a:solidFill>
                  <a:srgbClr val="000066"/>
                </a:solidFill>
                <a:latin typeface="宋体" charset="-122"/>
              </a:rPr>
              <a:t>统计方法：单因素方差分析</a:t>
            </a:r>
          </a:p>
          <a:p>
            <a:pPr>
              <a:buFont typeface="Wingdings" pitchFamily="2" charset="2"/>
              <a:buNone/>
            </a:pPr>
            <a:r>
              <a:rPr lang="zh-CN" altLang="en-US" sz="2200" b="1" smtClean="0">
                <a:solidFill>
                  <a:srgbClr val="000066"/>
                </a:solidFill>
                <a:latin typeface="宋体" charset="-122"/>
              </a:rPr>
              <a:t>方差分析总变异的分解模式：</a:t>
            </a:r>
          </a:p>
          <a:p>
            <a:pPr>
              <a:buFont typeface="Wingdings" pitchFamily="2" charset="2"/>
              <a:buNone/>
            </a:pPr>
            <a:r>
              <a:rPr lang="en-US" altLang="zh-CN" sz="2200" b="1" smtClean="0">
                <a:solidFill>
                  <a:srgbClr val="000066"/>
                </a:solidFill>
                <a:latin typeface="宋体" charset="-122"/>
              </a:rPr>
              <a:t>SS</a:t>
            </a:r>
            <a:r>
              <a:rPr lang="zh-CN" altLang="en-US" sz="2200" b="1" baseline="-25000" smtClean="0">
                <a:solidFill>
                  <a:srgbClr val="000066"/>
                </a:solidFill>
                <a:latin typeface="宋体" charset="-122"/>
              </a:rPr>
              <a:t>总变异</a:t>
            </a:r>
            <a:r>
              <a:rPr lang="zh-CN" altLang="en-US" sz="2200" b="1" smtClean="0">
                <a:solidFill>
                  <a:srgbClr val="000066"/>
                </a:solidFill>
                <a:latin typeface="宋体" charset="-122"/>
              </a:rPr>
              <a:t>＝</a:t>
            </a:r>
            <a:r>
              <a:rPr lang="en-US" altLang="zh-CN" sz="2200" b="1" smtClean="0">
                <a:solidFill>
                  <a:srgbClr val="000066"/>
                </a:solidFill>
                <a:latin typeface="宋体" charset="-122"/>
              </a:rPr>
              <a:t>SS</a:t>
            </a:r>
            <a:r>
              <a:rPr lang="zh-CN" altLang="en-US" sz="2200" b="1" baseline="-25000" smtClean="0">
                <a:solidFill>
                  <a:srgbClr val="000066"/>
                </a:solidFill>
                <a:latin typeface="宋体" charset="-122"/>
              </a:rPr>
              <a:t>组间</a:t>
            </a:r>
            <a:r>
              <a:rPr lang="zh-CN" altLang="en-US" sz="2200" b="1" smtClean="0">
                <a:solidFill>
                  <a:srgbClr val="000066"/>
                </a:solidFill>
                <a:latin typeface="宋体" charset="-122"/>
              </a:rPr>
              <a:t>＋</a:t>
            </a:r>
            <a:r>
              <a:rPr lang="en-US" altLang="zh-CN" sz="2200" b="1" smtClean="0">
                <a:solidFill>
                  <a:srgbClr val="000066"/>
                </a:solidFill>
                <a:latin typeface="宋体" charset="-122"/>
              </a:rPr>
              <a:t>SS</a:t>
            </a:r>
            <a:r>
              <a:rPr lang="zh-CN" altLang="en-US" sz="2200" b="1" baseline="-25000" smtClean="0">
                <a:solidFill>
                  <a:srgbClr val="000066"/>
                </a:solidFill>
                <a:latin typeface="宋体" charset="-122"/>
              </a:rPr>
              <a:t>组内</a:t>
            </a:r>
            <a:endParaRPr lang="zh-CN" altLang="en-US" sz="2200" b="1" smtClean="0">
              <a:solidFill>
                <a:srgbClr val="000066"/>
              </a:solidFill>
              <a:latin typeface="宋体" charset="-122"/>
            </a:endParaRPr>
          </a:p>
          <a:p>
            <a:pPr>
              <a:buFont typeface="Wingdings" pitchFamily="2" charset="2"/>
              <a:buNone/>
            </a:pPr>
            <a:r>
              <a:rPr lang="en-US" altLang="zh-CN" sz="2200" b="1" smtClean="0">
                <a:solidFill>
                  <a:srgbClr val="000066"/>
                </a:solidFill>
                <a:latin typeface="宋体" charset="-122"/>
              </a:rPr>
              <a:t>SS</a:t>
            </a:r>
            <a:r>
              <a:rPr lang="zh-CN" altLang="en-US" sz="2200" b="1" baseline="-25000" smtClean="0">
                <a:solidFill>
                  <a:srgbClr val="000066"/>
                </a:solidFill>
                <a:latin typeface="宋体" charset="-122"/>
              </a:rPr>
              <a:t>总变异</a:t>
            </a:r>
            <a:r>
              <a:rPr lang="en-US" altLang="zh-CN" sz="2200" b="1" smtClean="0">
                <a:solidFill>
                  <a:srgbClr val="000066"/>
                </a:solidFill>
                <a:latin typeface="宋体" charset="-122"/>
              </a:rPr>
              <a:t>——</a:t>
            </a:r>
            <a:r>
              <a:rPr lang="zh-CN" altLang="en-US" sz="2200" b="1" smtClean="0">
                <a:solidFill>
                  <a:srgbClr val="000066"/>
                </a:solidFill>
                <a:latin typeface="宋体" charset="-122"/>
              </a:rPr>
              <a:t>总平方和或总变异，带有实验数据中所有的变  </a:t>
            </a:r>
          </a:p>
          <a:p>
            <a:pPr>
              <a:buFont typeface="Wingdings" pitchFamily="2" charset="2"/>
              <a:buNone/>
            </a:pPr>
            <a:r>
              <a:rPr lang="zh-CN" altLang="en-US" sz="2200" b="1" smtClean="0">
                <a:solidFill>
                  <a:srgbClr val="000066"/>
                </a:solidFill>
                <a:latin typeface="宋体" charset="-122"/>
              </a:rPr>
              <a:t>          异，包括实验处理效应、无关变量和误差变异。</a:t>
            </a:r>
          </a:p>
          <a:p>
            <a:pPr>
              <a:buFont typeface="Wingdings" pitchFamily="2" charset="2"/>
              <a:buNone/>
            </a:pPr>
            <a:r>
              <a:rPr lang="en-US" altLang="zh-CN" sz="2200" b="1" smtClean="0">
                <a:solidFill>
                  <a:srgbClr val="000066"/>
                </a:solidFill>
                <a:latin typeface="宋体" charset="-122"/>
              </a:rPr>
              <a:t>SS</a:t>
            </a:r>
            <a:r>
              <a:rPr lang="zh-CN" altLang="en-US" sz="2200" b="1" baseline="-25000" smtClean="0">
                <a:solidFill>
                  <a:srgbClr val="000066"/>
                </a:solidFill>
                <a:latin typeface="宋体" charset="-122"/>
              </a:rPr>
              <a:t>组间</a:t>
            </a:r>
            <a:r>
              <a:rPr lang="en-US" altLang="zh-CN" sz="2200" b="1" smtClean="0">
                <a:solidFill>
                  <a:srgbClr val="000066"/>
                </a:solidFill>
                <a:latin typeface="宋体" charset="-122"/>
              </a:rPr>
              <a:t>——</a:t>
            </a:r>
            <a:r>
              <a:rPr lang="zh-CN" altLang="en-US" sz="2200" b="1" smtClean="0">
                <a:solidFill>
                  <a:srgbClr val="000066"/>
                </a:solidFill>
                <a:latin typeface="宋体" charset="-122"/>
              </a:rPr>
              <a:t>组间平方和、或处理平方和，指所有由于实验处理</a:t>
            </a:r>
          </a:p>
          <a:p>
            <a:pPr>
              <a:buFont typeface="Wingdings" pitchFamily="2" charset="2"/>
              <a:buNone/>
            </a:pPr>
            <a:r>
              <a:rPr lang="zh-CN" altLang="en-US" sz="2200" b="1" smtClean="0">
                <a:solidFill>
                  <a:srgbClr val="000066"/>
                </a:solidFill>
                <a:latin typeface="宋体" charset="-122"/>
              </a:rPr>
              <a:t>        引起的变异，在单因素设计中指</a:t>
            </a:r>
            <a:r>
              <a:rPr lang="en-US" altLang="zh-CN" sz="2200" b="1" smtClean="0">
                <a:solidFill>
                  <a:srgbClr val="000066"/>
                </a:solidFill>
                <a:latin typeface="宋体" charset="-122"/>
              </a:rPr>
              <a:t>A</a:t>
            </a:r>
            <a:r>
              <a:rPr lang="zh-CN" altLang="en-US" sz="2200" b="1" smtClean="0">
                <a:solidFill>
                  <a:srgbClr val="000066"/>
                </a:solidFill>
                <a:latin typeface="宋体" charset="-122"/>
              </a:rPr>
              <a:t>因素的处理效应。</a:t>
            </a:r>
          </a:p>
          <a:p>
            <a:pPr>
              <a:buFont typeface="Wingdings" pitchFamily="2" charset="2"/>
              <a:buNone/>
            </a:pPr>
            <a:endParaRPr lang="zh-CN" altLang="en-US" sz="2200" b="1" baseline="-25000" smtClean="0">
              <a:solidFill>
                <a:srgbClr val="000066"/>
              </a:solidFill>
              <a:latin typeface="宋体" charset="-122"/>
            </a:endParaRPr>
          </a:p>
          <a:p>
            <a:pPr>
              <a:buFont typeface="Wingdings" pitchFamily="2" charset="2"/>
              <a:buNone/>
            </a:pPr>
            <a:r>
              <a:rPr lang="en-US" altLang="zh-CN" sz="2200" b="1" smtClean="0">
                <a:solidFill>
                  <a:srgbClr val="000066"/>
                </a:solidFill>
                <a:latin typeface="宋体" charset="-122"/>
              </a:rPr>
              <a:t>SS</a:t>
            </a:r>
            <a:r>
              <a:rPr lang="zh-CN" altLang="en-US" sz="2200" b="1" baseline="-25000" smtClean="0">
                <a:solidFill>
                  <a:srgbClr val="000066"/>
                </a:solidFill>
                <a:latin typeface="宋体" charset="-122"/>
              </a:rPr>
              <a:t>组内</a:t>
            </a:r>
            <a:r>
              <a:rPr lang="en-US" altLang="zh-CN" sz="2200" b="1" smtClean="0">
                <a:solidFill>
                  <a:srgbClr val="000066"/>
                </a:solidFill>
                <a:latin typeface="宋体" charset="-122"/>
              </a:rPr>
              <a:t>——</a:t>
            </a:r>
            <a:r>
              <a:rPr lang="zh-CN" altLang="en-US" sz="2200" b="1" smtClean="0">
                <a:solidFill>
                  <a:srgbClr val="000066"/>
                </a:solidFill>
                <a:latin typeface="宋体" charset="-122"/>
              </a:rPr>
              <a:t>组内平方和或误差平方和，指所有不能用实验处理</a:t>
            </a:r>
          </a:p>
          <a:p>
            <a:pPr>
              <a:buFont typeface="Wingdings" pitchFamily="2" charset="2"/>
              <a:buNone/>
            </a:pPr>
            <a:r>
              <a:rPr lang="zh-CN" altLang="en-US" sz="2200" b="1" smtClean="0">
                <a:solidFill>
                  <a:srgbClr val="000066"/>
                </a:solidFill>
                <a:latin typeface="宋体" charset="-122"/>
              </a:rPr>
              <a:t>        解释的变异，可能包括被试个体差异、其他无关变</a:t>
            </a:r>
          </a:p>
          <a:p>
            <a:pPr>
              <a:buFont typeface="Wingdings" pitchFamily="2" charset="2"/>
              <a:buNone/>
            </a:pPr>
            <a:r>
              <a:rPr lang="zh-CN" altLang="en-US" sz="2200" b="1" smtClean="0">
                <a:solidFill>
                  <a:srgbClr val="000066"/>
                </a:solidFill>
                <a:latin typeface="宋体" charset="-122"/>
              </a:rPr>
              <a:t>        异和实验误差。</a:t>
            </a:r>
            <a:endParaRPr lang="zh-CN" altLang="en-US" sz="2200" b="1" baseline="-25000" smtClean="0">
              <a:solidFill>
                <a:srgbClr val="000066"/>
              </a:solidFill>
              <a:latin typeface="宋体" charset="-122"/>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2"/>
          <p:cNvSpPr>
            <a:spLocks noGrp="1" noChangeArrowheads="1"/>
          </p:cNvSpPr>
          <p:nvPr>
            <p:ph type="title"/>
          </p:nvPr>
        </p:nvSpPr>
        <p:spPr>
          <a:xfrm>
            <a:off x="539750" y="908050"/>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45410" name="Rectangle 3"/>
          <p:cNvSpPr>
            <a:spLocks noGrp="1" noChangeArrowheads="1"/>
          </p:cNvSpPr>
          <p:nvPr>
            <p:ph type="body" idx="1"/>
          </p:nvPr>
        </p:nvSpPr>
        <p:spPr>
          <a:xfrm>
            <a:off x="539750" y="2332038"/>
            <a:ext cx="8229600" cy="4525962"/>
          </a:xfrm>
        </p:spPr>
        <p:txBody>
          <a:bodyPr/>
          <a:lstStyle/>
          <a:p>
            <a:pPr>
              <a:buFont typeface="Wingdings" pitchFamily="2" charset="2"/>
              <a:buNone/>
            </a:pPr>
            <a:r>
              <a:rPr lang="zh-CN" altLang="en-US" sz="2800" b="1" smtClean="0">
                <a:solidFill>
                  <a:srgbClr val="000066"/>
                </a:solidFill>
                <a:latin typeface="宋体" charset="-122"/>
              </a:rPr>
              <a:t>完全随机设计中</a:t>
            </a:r>
            <a:r>
              <a:rPr lang="en-US" altLang="zh-CN" sz="2800" b="1" smtClean="0">
                <a:solidFill>
                  <a:srgbClr val="000066"/>
                </a:solidFill>
                <a:latin typeface="宋体" charset="-122"/>
              </a:rPr>
              <a:t>F</a:t>
            </a:r>
            <a:r>
              <a:rPr lang="zh-CN" altLang="en-US" sz="2800" b="1" smtClean="0">
                <a:solidFill>
                  <a:srgbClr val="000066"/>
                </a:solidFill>
                <a:latin typeface="宋体" charset="-122"/>
              </a:rPr>
              <a:t>值的计算：</a:t>
            </a:r>
          </a:p>
          <a:p>
            <a:pPr>
              <a:buFont typeface="Wingdings" pitchFamily="2" charset="2"/>
              <a:buNone/>
            </a:pPr>
            <a:r>
              <a:rPr lang="en-US" altLang="zh-CN" sz="2800" b="1" smtClean="0">
                <a:solidFill>
                  <a:srgbClr val="000066"/>
                </a:solidFill>
                <a:latin typeface="宋体" charset="-122"/>
              </a:rPr>
              <a:t>F</a:t>
            </a:r>
            <a:r>
              <a:rPr lang="zh-CN" altLang="en-US" sz="2800" b="1" smtClean="0">
                <a:solidFill>
                  <a:srgbClr val="000066"/>
                </a:solidFill>
                <a:latin typeface="宋体" charset="-122"/>
              </a:rPr>
              <a:t>＝</a:t>
            </a:r>
            <a:r>
              <a:rPr lang="en-US" altLang="zh-CN" sz="2800" b="1" smtClean="0">
                <a:solidFill>
                  <a:srgbClr val="000066"/>
                </a:solidFill>
                <a:latin typeface="宋体" charset="-122"/>
              </a:rPr>
              <a:t>MS</a:t>
            </a:r>
            <a:r>
              <a:rPr lang="zh-CN" altLang="en-US" sz="2800" b="1" baseline="-25000" smtClean="0">
                <a:solidFill>
                  <a:srgbClr val="000066"/>
                </a:solidFill>
                <a:latin typeface="宋体" charset="-122"/>
              </a:rPr>
              <a:t>组间</a:t>
            </a:r>
            <a:r>
              <a:rPr lang="en-US" altLang="zh-CN" sz="2800" b="1" smtClean="0">
                <a:solidFill>
                  <a:srgbClr val="000066"/>
                </a:solidFill>
                <a:latin typeface="宋体" charset="-122"/>
              </a:rPr>
              <a:t>/MS</a:t>
            </a:r>
            <a:r>
              <a:rPr lang="zh-CN" altLang="en-US" sz="2800" b="1" baseline="-25000" smtClean="0">
                <a:solidFill>
                  <a:srgbClr val="000066"/>
                </a:solidFill>
                <a:latin typeface="宋体" charset="-122"/>
              </a:rPr>
              <a:t>组内</a:t>
            </a:r>
            <a:endParaRPr lang="zh-CN" altLang="en-US" sz="2800" b="1" smtClean="0">
              <a:solidFill>
                <a:srgbClr val="000066"/>
              </a:solidFill>
              <a:latin typeface="宋体" charset="-122"/>
            </a:endParaRPr>
          </a:p>
          <a:p>
            <a:pPr>
              <a:buFont typeface="Wingdings" pitchFamily="2" charset="2"/>
              <a:buNone/>
            </a:pPr>
            <a:r>
              <a:rPr lang="zh-CN" altLang="en-US" sz="2800" b="1" smtClean="0">
                <a:solidFill>
                  <a:srgbClr val="000066"/>
                </a:solidFill>
                <a:latin typeface="宋体" charset="-122"/>
              </a:rPr>
              <a:t>    即检验实验处理带来的效应是否不同于实验误</a:t>
            </a:r>
            <a:endParaRPr lang="en-US" altLang="zh-CN" sz="2800" b="1" smtClean="0">
              <a:solidFill>
                <a:srgbClr val="000066"/>
              </a:solidFill>
              <a:latin typeface="宋体" charset="-122"/>
            </a:endParaRPr>
          </a:p>
          <a:p>
            <a:pPr>
              <a:buFont typeface="Wingdings" pitchFamily="2" charset="2"/>
              <a:buNone/>
            </a:pPr>
            <a:r>
              <a:rPr lang="zh-CN" altLang="en-US" sz="2800" b="1" smtClean="0">
                <a:solidFill>
                  <a:srgbClr val="000066"/>
                </a:solidFill>
                <a:latin typeface="宋体" charset="-122"/>
              </a:rPr>
              <a:t>差，如果差异达到一定的统计显著水平，表明处理</a:t>
            </a:r>
            <a:endParaRPr lang="en-US" altLang="zh-CN" sz="2800" b="1" smtClean="0">
              <a:solidFill>
                <a:srgbClr val="000066"/>
              </a:solidFill>
              <a:latin typeface="宋体" charset="-122"/>
            </a:endParaRPr>
          </a:p>
          <a:p>
            <a:pPr>
              <a:buFont typeface="Wingdings" pitchFamily="2" charset="2"/>
              <a:buNone/>
            </a:pPr>
            <a:r>
              <a:rPr lang="zh-CN" altLang="en-US" sz="2800" b="1" smtClean="0">
                <a:solidFill>
                  <a:srgbClr val="000066"/>
                </a:solidFill>
                <a:latin typeface="宋体" charset="-122"/>
              </a:rPr>
              <a:t>的效应是存在的。</a:t>
            </a:r>
            <a:endParaRPr lang="zh-CN" altLang="en-US" sz="2800" b="1" baseline="-25000" smtClean="0">
              <a:solidFill>
                <a:srgbClr val="000066"/>
              </a:solidFill>
              <a:latin typeface="宋体" charset="-122"/>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3" name="Rectangle 2"/>
          <p:cNvSpPr>
            <a:spLocks noGrp="1" noChangeArrowheads="1"/>
          </p:cNvSpPr>
          <p:nvPr>
            <p:ph type="title"/>
          </p:nvPr>
        </p:nvSpPr>
        <p:spPr>
          <a:xfrm>
            <a:off x="539750" y="765175"/>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46434" name="Rectangle 3"/>
          <p:cNvSpPr>
            <a:spLocks noGrp="1" noChangeArrowheads="1"/>
          </p:cNvSpPr>
          <p:nvPr>
            <p:ph type="body" idx="1"/>
          </p:nvPr>
        </p:nvSpPr>
        <p:spPr>
          <a:xfrm>
            <a:off x="1182688" y="2017713"/>
            <a:ext cx="7772400" cy="4840287"/>
          </a:xfrm>
        </p:spPr>
        <p:txBody>
          <a:bodyPr/>
          <a:lstStyle/>
          <a:p>
            <a:pPr>
              <a:buFont typeface="Wingdings" pitchFamily="2" charset="2"/>
              <a:buNone/>
            </a:pPr>
            <a:r>
              <a:rPr lang="en-US" altLang="zh-CN" sz="2200" b="1" smtClean="0">
                <a:solidFill>
                  <a:srgbClr val="000066"/>
                </a:solidFill>
                <a:latin typeface="宋体" charset="-122"/>
              </a:rPr>
              <a:t>   1.3 </a:t>
            </a:r>
            <a:r>
              <a:rPr lang="zh-CN" altLang="en-US" sz="2200" b="1" smtClean="0">
                <a:solidFill>
                  <a:srgbClr val="000066"/>
                </a:solidFill>
                <a:latin typeface="宋体" charset="-122"/>
              </a:rPr>
              <a:t>实验组控制组后测设计的评价</a:t>
            </a:r>
          </a:p>
          <a:p>
            <a:pPr>
              <a:buFont typeface="Wingdings" pitchFamily="2" charset="2"/>
              <a:buNone/>
            </a:pPr>
            <a:r>
              <a:rPr lang="zh-CN" altLang="en-US" sz="2200" b="1" smtClean="0">
                <a:solidFill>
                  <a:srgbClr val="000066"/>
                </a:solidFill>
                <a:latin typeface="宋体" charset="-122"/>
              </a:rPr>
              <a:t>   优点：（</a:t>
            </a:r>
            <a:r>
              <a:rPr lang="en-US" altLang="zh-CN" sz="2200" b="1" smtClean="0">
                <a:solidFill>
                  <a:srgbClr val="000066"/>
                </a:solidFill>
                <a:latin typeface="宋体" charset="-122"/>
              </a:rPr>
              <a:t>1</a:t>
            </a:r>
            <a:r>
              <a:rPr lang="zh-CN" altLang="en-US" sz="2200" b="1" smtClean="0">
                <a:solidFill>
                  <a:srgbClr val="000066"/>
                </a:solidFill>
                <a:latin typeface="宋体" charset="-122"/>
              </a:rPr>
              <a:t>）随机选取、分配被试形成两个或两个以上的</a:t>
            </a:r>
          </a:p>
          <a:p>
            <a:pPr>
              <a:buFont typeface="Wingdings" pitchFamily="2" charset="2"/>
              <a:buNone/>
            </a:pPr>
            <a:r>
              <a:rPr lang="zh-CN" altLang="en-US" sz="2200" b="1" smtClean="0">
                <a:solidFill>
                  <a:srgbClr val="000066"/>
                </a:solidFill>
                <a:latin typeface="宋体" charset="-122"/>
              </a:rPr>
              <a:t>等组，可以控制选择、被试消亡以及选择和成熟的交互作用等</a:t>
            </a:r>
          </a:p>
          <a:p>
            <a:pPr>
              <a:buFont typeface="Wingdings" pitchFamily="2" charset="2"/>
              <a:buNone/>
            </a:pPr>
            <a:r>
              <a:rPr lang="zh-CN" altLang="en-US" sz="2200" b="1" smtClean="0">
                <a:solidFill>
                  <a:srgbClr val="000066"/>
                </a:solidFill>
                <a:latin typeface="宋体" charset="-122"/>
              </a:rPr>
              <a:t>因素对实验结果的影响；</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）由于安排和使用了实验组和控制组，并以两组后测</a:t>
            </a:r>
          </a:p>
          <a:p>
            <a:pPr>
              <a:buFont typeface="Wingdings" pitchFamily="2" charset="2"/>
              <a:buNone/>
            </a:pPr>
            <a:r>
              <a:rPr lang="zh-CN" altLang="en-US" sz="2200" b="1" smtClean="0">
                <a:solidFill>
                  <a:srgbClr val="000066"/>
                </a:solidFill>
                <a:latin typeface="宋体" charset="-122"/>
              </a:rPr>
              <a:t>成绩的比较为依据，因此可以控制历史、成熟、仪器的使用等</a:t>
            </a:r>
          </a:p>
          <a:p>
            <a:pPr>
              <a:buFont typeface="Wingdings" pitchFamily="2" charset="2"/>
              <a:buNone/>
            </a:pPr>
            <a:r>
              <a:rPr lang="zh-CN" altLang="en-US" sz="2200" b="1" smtClean="0">
                <a:solidFill>
                  <a:srgbClr val="000066"/>
                </a:solidFill>
                <a:latin typeface="宋体" charset="-122"/>
              </a:rPr>
              <a:t>因素对实验结果的干扰；</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a:t>
            </a:r>
            <a:r>
              <a:rPr lang="zh-CN" altLang="en-US" sz="2200" b="1" smtClean="0">
                <a:solidFill>
                  <a:srgbClr val="000066"/>
                </a:solidFill>
                <a:latin typeface="宋体" charset="-122"/>
              </a:rPr>
              <a:t>）不进行前测可以避免因前测经验而产生对后测的练</a:t>
            </a:r>
          </a:p>
          <a:p>
            <a:pPr>
              <a:buFont typeface="Wingdings" pitchFamily="2" charset="2"/>
              <a:buNone/>
            </a:pPr>
            <a:r>
              <a:rPr lang="zh-CN" altLang="en-US" sz="2200" b="1" smtClean="0">
                <a:solidFill>
                  <a:srgbClr val="000066"/>
                </a:solidFill>
                <a:latin typeface="宋体" charset="-122"/>
              </a:rPr>
              <a:t>习、熟悉和疲劳效应，从而控制前测对后测的反作用效应。</a:t>
            </a:r>
          </a:p>
          <a:p>
            <a:pPr>
              <a:buFont typeface="Wingdings" pitchFamily="2" charset="2"/>
              <a:buNone/>
            </a:pPr>
            <a:r>
              <a:rPr lang="zh-CN" altLang="en-US" sz="2200" b="1" smtClean="0">
                <a:solidFill>
                  <a:srgbClr val="000066"/>
                </a:solidFill>
                <a:latin typeface="宋体" charset="-122"/>
              </a:rPr>
              <a:t>  局限：仅有一个自变量</a:t>
            </a:r>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2"/>
          <p:cNvSpPr>
            <a:spLocks noGrp="1" noChangeArrowheads="1"/>
          </p:cNvSpPr>
          <p:nvPr>
            <p:ph type="title"/>
          </p:nvPr>
        </p:nvSpPr>
        <p:spPr>
          <a:xfrm>
            <a:off x="539750" y="765175"/>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47458" name="Rectangle 3"/>
          <p:cNvSpPr>
            <a:spLocks noGrp="1" noChangeArrowheads="1"/>
          </p:cNvSpPr>
          <p:nvPr>
            <p:ph type="body" idx="1"/>
          </p:nvPr>
        </p:nvSpPr>
        <p:spPr>
          <a:xfrm>
            <a:off x="1182688" y="2017713"/>
            <a:ext cx="7772400" cy="6288087"/>
          </a:xfrm>
        </p:spPr>
        <p:txBody>
          <a:bodyPr/>
          <a:lstStyle/>
          <a:p>
            <a:pPr>
              <a:buFont typeface="Wingdings" pitchFamily="2" charset="2"/>
              <a:buNone/>
            </a:pPr>
            <a:r>
              <a:rPr lang="en-US" altLang="zh-CN" sz="2800" b="1" smtClean="0">
                <a:solidFill>
                  <a:srgbClr val="000066"/>
                </a:solidFill>
                <a:latin typeface="宋体" charset="-122"/>
              </a:rPr>
              <a:t>2 </a:t>
            </a:r>
            <a:r>
              <a:rPr lang="zh-CN" altLang="en-US" sz="2800" b="1" smtClean="0">
                <a:solidFill>
                  <a:srgbClr val="000066"/>
                </a:solidFill>
                <a:latin typeface="宋体" charset="-122"/>
              </a:rPr>
              <a:t>实验组控制组前测后测设计</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2.1 </a:t>
            </a:r>
            <a:r>
              <a:rPr lang="zh-CN" altLang="en-US" sz="2200" b="1" smtClean="0">
                <a:solidFill>
                  <a:srgbClr val="000066"/>
                </a:solidFill>
                <a:latin typeface="宋体" charset="-122"/>
              </a:rPr>
              <a:t>实验组控制组前测后测设计</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R</a:t>
            </a:r>
            <a:r>
              <a:rPr lang="en-US" altLang="zh-CN" sz="2200" b="1" baseline="-25000" smtClean="0">
                <a:solidFill>
                  <a:srgbClr val="000066"/>
                </a:solidFill>
                <a:latin typeface="宋体" charset="-122"/>
              </a:rPr>
              <a:t>1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1     </a:t>
            </a:r>
            <a:r>
              <a:rPr lang="en-US" altLang="zh-CN" sz="2200" b="1" smtClean="0">
                <a:solidFill>
                  <a:srgbClr val="000066"/>
                </a:solidFill>
                <a:latin typeface="宋体" charset="-122"/>
              </a:rPr>
              <a:t>X    O</a:t>
            </a:r>
            <a:r>
              <a:rPr lang="en-US" altLang="zh-CN" sz="2200" b="1" baseline="-25000" smtClean="0">
                <a:solidFill>
                  <a:srgbClr val="000066"/>
                </a:solidFill>
                <a:latin typeface="宋体" charset="-122"/>
              </a:rPr>
              <a:t>2 </a:t>
            </a:r>
          </a:p>
          <a:p>
            <a:pPr>
              <a:lnSpc>
                <a:spcPct val="120000"/>
              </a:lnSpc>
              <a:buFont typeface="Wingdings" pitchFamily="2" charset="2"/>
              <a:buNone/>
            </a:pPr>
            <a:r>
              <a:rPr lang="en-US" altLang="zh-CN" sz="2200" b="1" baseline="-25000" smtClean="0">
                <a:solidFill>
                  <a:srgbClr val="000066"/>
                </a:solidFill>
                <a:latin typeface="宋体" charset="-122"/>
              </a:rPr>
              <a:t>            </a:t>
            </a:r>
            <a:r>
              <a:rPr lang="en-US" altLang="zh-CN" sz="2200" b="1" smtClean="0">
                <a:solidFill>
                  <a:srgbClr val="000066"/>
                </a:solidFill>
                <a:latin typeface="宋体" charset="-122"/>
              </a:rPr>
              <a:t>R</a:t>
            </a:r>
            <a:r>
              <a:rPr lang="en-US" altLang="zh-CN" sz="2200" b="1" baseline="-25000" smtClean="0">
                <a:solidFill>
                  <a:srgbClr val="000066"/>
                </a:solidFill>
                <a:latin typeface="宋体" charset="-122"/>
              </a:rPr>
              <a:t>2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3     —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4</a:t>
            </a:r>
          </a:p>
          <a:p>
            <a:pPr>
              <a:lnSpc>
                <a:spcPct val="120000"/>
              </a:lnSpc>
              <a:buFont typeface="Wingdings" pitchFamily="2" charset="2"/>
              <a:buNone/>
            </a:pPr>
            <a:r>
              <a:rPr lang="en-US" altLang="zh-CN" sz="2200" b="1" baseline="-25000" smtClean="0">
                <a:solidFill>
                  <a:srgbClr val="000066"/>
                </a:solidFill>
                <a:latin typeface="宋体" charset="-122"/>
              </a:rPr>
              <a:t>    </a:t>
            </a:r>
            <a:r>
              <a:rPr lang="zh-CN" altLang="en-US" sz="2200" b="1" smtClean="0">
                <a:solidFill>
                  <a:srgbClr val="000066"/>
                </a:solidFill>
                <a:latin typeface="宋体" charset="-122"/>
              </a:rPr>
              <a:t>在单因素完全随机等组后测设计基础上的扩展，即对两个等组施加了前测。</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2.2 </a:t>
            </a:r>
            <a:r>
              <a:rPr lang="zh-CN" altLang="en-US" sz="2200" b="1" smtClean="0">
                <a:solidFill>
                  <a:srgbClr val="000066"/>
                </a:solidFill>
                <a:latin typeface="宋体" charset="-122"/>
              </a:rPr>
              <a:t>实验组控制组前测后测设计的数据分析</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）独立样本</a:t>
            </a:r>
            <a:r>
              <a:rPr lang="en-US" altLang="zh-CN" sz="2200" b="1" smtClean="0">
                <a:solidFill>
                  <a:srgbClr val="000066"/>
                </a:solidFill>
                <a:latin typeface="宋体" charset="-122"/>
              </a:rPr>
              <a:t>t</a:t>
            </a:r>
            <a:r>
              <a:rPr lang="zh-CN" altLang="en-US" sz="2200" b="1" smtClean="0">
                <a:solidFill>
                  <a:srgbClr val="000066"/>
                </a:solidFill>
                <a:latin typeface="宋体" charset="-122"/>
              </a:rPr>
              <a:t>检验</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）单因素协方差分析：前测成绩为协变量</a:t>
            </a:r>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Rectangle 2"/>
          <p:cNvSpPr>
            <a:spLocks noGrp="1" noChangeArrowheads="1"/>
          </p:cNvSpPr>
          <p:nvPr>
            <p:ph type="title"/>
          </p:nvPr>
        </p:nvSpPr>
        <p:spPr>
          <a:xfrm>
            <a:off x="468313" y="692150"/>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48482" name="Rectangle 3"/>
          <p:cNvSpPr>
            <a:spLocks noGrp="1" noChangeArrowheads="1"/>
          </p:cNvSpPr>
          <p:nvPr>
            <p:ph type="body" idx="1"/>
          </p:nvPr>
        </p:nvSpPr>
        <p:spPr>
          <a:xfrm>
            <a:off x="1182688" y="2017713"/>
            <a:ext cx="7772400" cy="5145087"/>
          </a:xfrm>
        </p:spPr>
        <p:txBody>
          <a:bodyPr/>
          <a:lstStyle/>
          <a:p>
            <a:pPr>
              <a:buFont typeface="Wingdings" pitchFamily="2" charset="2"/>
              <a:buNone/>
            </a:pPr>
            <a:r>
              <a:rPr lang="en-US" altLang="zh-CN" sz="2200" b="1" smtClean="0">
                <a:solidFill>
                  <a:srgbClr val="000066"/>
                </a:solidFill>
                <a:latin typeface="宋体" charset="-122"/>
              </a:rPr>
              <a:t>  2.3 </a:t>
            </a:r>
            <a:r>
              <a:rPr lang="zh-CN" altLang="en-US" sz="2200" b="1" smtClean="0">
                <a:solidFill>
                  <a:srgbClr val="000066"/>
                </a:solidFill>
                <a:latin typeface="宋体" charset="-122"/>
              </a:rPr>
              <a:t>实验组控制组前测后测设计的评价</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）堆积选取并随机分配被试形成等组，因此可以控制选</a:t>
            </a:r>
          </a:p>
          <a:p>
            <a:pPr>
              <a:buFont typeface="Wingdings" pitchFamily="2" charset="2"/>
              <a:buNone/>
            </a:pPr>
            <a:r>
              <a:rPr lang="zh-CN" altLang="en-US" sz="2200" b="1" smtClean="0">
                <a:solidFill>
                  <a:srgbClr val="000066"/>
                </a:solidFill>
                <a:latin typeface="宋体" charset="-122"/>
              </a:rPr>
              <a:t>择、被试亡失以及选择与成熟的交互作用等因素对实验结果的</a:t>
            </a:r>
          </a:p>
          <a:p>
            <a:pPr>
              <a:buFont typeface="Wingdings" pitchFamily="2" charset="2"/>
              <a:buNone/>
            </a:pPr>
            <a:r>
              <a:rPr lang="zh-CN" altLang="en-US" sz="2200" b="1" smtClean="0">
                <a:solidFill>
                  <a:srgbClr val="000066"/>
                </a:solidFill>
                <a:latin typeface="宋体" charset="-122"/>
              </a:rPr>
              <a:t>干扰；</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）由于安排了实验组和控制组，对于实验结果的分析是以</a:t>
            </a:r>
          </a:p>
          <a:p>
            <a:pPr>
              <a:buFont typeface="Wingdings" pitchFamily="2" charset="2"/>
              <a:buNone/>
            </a:pPr>
            <a:r>
              <a:rPr lang="zh-CN" altLang="en-US" sz="2200" b="1" smtClean="0">
                <a:solidFill>
                  <a:srgbClr val="000066"/>
                </a:solidFill>
                <a:latin typeface="宋体" charset="-122"/>
              </a:rPr>
              <a:t>实验组和控制组后测成绩的比较为依据，因此在前测到后测的</a:t>
            </a:r>
          </a:p>
          <a:p>
            <a:pPr>
              <a:buFont typeface="Wingdings" pitchFamily="2" charset="2"/>
              <a:buNone/>
            </a:pPr>
            <a:r>
              <a:rPr lang="zh-CN" altLang="en-US" sz="2200" b="1" smtClean="0">
                <a:solidFill>
                  <a:srgbClr val="000066"/>
                </a:solidFill>
                <a:latin typeface="宋体" charset="-122"/>
              </a:rPr>
              <a:t>阶段内，所发生的一切可能影响实验结果的因素对实验组和控</a:t>
            </a:r>
          </a:p>
          <a:p>
            <a:pPr>
              <a:buFont typeface="Wingdings" pitchFamily="2" charset="2"/>
              <a:buNone/>
            </a:pPr>
            <a:r>
              <a:rPr lang="zh-CN" altLang="en-US" sz="2200" b="1" smtClean="0">
                <a:solidFill>
                  <a:srgbClr val="000066"/>
                </a:solidFill>
                <a:latin typeface="宋体" charset="-122"/>
              </a:rPr>
              <a:t>制组的影响是基本相同的。因此可以控制历史、成熟、仪器的</a:t>
            </a:r>
          </a:p>
          <a:p>
            <a:pPr>
              <a:buFont typeface="Wingdings" pitchFamily="2" charset="2"/>
              <a:buNone/>
            </a:pPr>
            <a:r>
              <a:rPr lang="zh-CN" altLang="en-US" sz="2200" b="1" smtClean="0">
                <a:solidFill>
                  <a:srgbClr val="000066"/>
                </a:solidFill>
                <a:latin typeface="宋体" charset="-122"/>
              </a:rPr>
              <a:t>使用和统计回归等对实验结果的影响。 </a:t>
            </a:r>
          </a:p>
          <a:p>
            <a:pPr>
              <a:buFont typeface="Wingdings" pitchFamily="2" charset="2"/>
              <a:buNone/>
            </a:pPr>
            <a:r>
              <a:rPr lang="zh-CN" altLang="en-US" sz="2200" b="1" smtClean="0">
                <a:solidFill>
                  <a:srgbClr val="000066"/>
                </a:solidFill>
                <a:latin typeface="宋体" charset="-122"/>
              </a:rPr>
              <a:t>   局限：由于前测可能产生练习效应或疲劳效应，影响后测</a:t>
            </a:r>
          </a:p>
          <a:p>
            <a:pPr>
              <a:buFont typeface="Wingdings" pitchFamily="2" charset="2"/>
              <a:buNone/>
            </a:pPr>
            <a:r>
              <a:rPr lang="zh-CN" altLang="en-US" sz="2200" b="1" smtClean="0">
                <a:solidFill>
                  <a:srgbClr val="000066"/>
                </a:solidFill>
                <a:latin typeface="宋体" charset="-122"/>
              </a:rPr>
              <a:t>的可靠性。 </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ChangeArrowheads="1"/>
          </p:cNvSpPr>
          <p:nvPr>
            <p:ph type="title"/>
          </p:nvPr>
        </p:nvSpPr>
        <p:spPr>
          <a:xfrm>
            <a:off x="468313" y="620713"/>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49506" name="Rectangle 3"/>
          <p:cNvSpPr>
            <a:spLocks noGrp="1" noChangeArrowheads="1"/>
          </p:cNvSpPr>
          <p:nvPr>
            <p:ph type="body" idx="1"/>
          </p:nvPr>
        </p:nvSpPr>
        <p:spPr>
          <a:xfrm>
            <a:off x="1066800" y="2017713"/>
            <a:ext cx="7888288" cy="5145087"/>
          </a:xfrm>
        </p:spPr>
        <p:txBody>
          <a:bodyPr/>
          <a:lstStyle/>
          <a:p>
            <a:pPr>
              <a:buFont typeface="Wingdings" pitchFamily="2" charset="2"/>
              <a:buNone/>
            </a:pPr>
            <a:r>
              <a:rPr lang="zh-CN" altLang="en-US" b="1" smtClean="0">
                <a:solidFill>
                  <a:srgbClr val="000066"/>
                </a:solidFill>
              </a:rPr>
              <a:t>单因素随机区组</a:t>
            </a:r>
          </a:p>
          <a:p>
            <a:pPr>
              <a:buFont typeface="Wingdings" pitchFamily="2" charset="2"/>
              <a:buNone/>
            </a:pPr>
            <a:r>
              <a:rPr lang="zh-CN" altLang="en-US" sz="2200" b="1" smtClean="0">
                <a:solidFill>
                  <a:srgbClr val="000066"/>
                </a:solidFill>
                <a:latin typeface="宋体" charset="-122"/>
              </a:rPr>
              <a:t>    随机区组设计使用区组方法减小误差变异，即用区组方法</a:t>
            </a:r>
          </a:p>
          <a:p>
            <a:pPr>
              <a:buFont typeface="Wingdings" pitchFamily="2" charset="2"/>
              <a:buNone/>
            </a:pPr>
            <a:r>
              <a:rPr lang="zh-CN" altLang="en-US" sz="2200" b="1" smtClean="0">
                <a:solidFill>
                  <a:srgbClr val="000066"/>
                </a:solidFill>
                <a:latin typeface="宋体" charset="-122"/>
              </a:rPr>
              <a:t>分离出由无关变量引起的变异，使它不出现在处理效应和误差</a:t>
            </a:r>
          </a:p>
          <a:p>
            <a:pPr>
              <a:buFont typeface="Wingdings" pitchFamily="2" charset="2"/>
              <a:buNone/>
            </a:pPr>
            <a:r>
              <a:rPr lang="zh-CN" altLang="en-US" sz="2200" b="1" smtClean="0">
                <a:solidFill>
                  <a:srgbClr val="000066"/>
                </a:solidFill>
                <a:latin typeface="宋体" charset="-122"/>
              </a:rPr>
              <a:t>变异中。</a:t>
            </a:r>
            <a:endParaRPr lang="en-US" altLang="zh-CN" sz="2200" b="1" smtClean="0">
              <a:solidFill>
                <a:srgbClr val="000066"/>
              </a:solidFill>
              <a:latin typeface="宋体" charset="-122"/>
            </a:endParaRPr>
          </a:p>
          <a:p>
            <a:pPr>
              <a:buFont typeface="Wingdings" pitchFamily="2" charset="2"/>
              <a:buNone/>
            </a:pPr>
            <a:r>
              <a:rPr lang="en-US" altLang="zh-CN" sz="2200" b="1" smtClean="0">
                <a:solidFill>
                  <a:srgbClr val="000066"/>
                </a:solidFill>
                <a:latin typeface="宋体" charset="-122"/>
              </a:rPr>
              <a:t>1 </a:t>
            </a:r>
            <a:r>
              <a:rPr lang="zh-CN" altLang="en-US" sz="2200" b="1" smtClean="0">
                <a:solidFill>
                  <a:srgbClr val="000066"/>
                </a:solidFill>
                <a:latin typeface="宋体" charset="-122"/>
              </a:rPr>
              <a:t>单因素随机区组实验设计的基本特点</a:t>
            </a:r>
          </a:p>
          <a:p>
            <a:pPr>
              <a:buFont typeface="Wingdings" pitchFamily="2" charset="2"/>
              <a:buNone/>
            </a:pPr>
            <a:r>
              <a:rPr lang="zh-CN" altLang="en-US" sz="2200" b="1" smtClean="0">
                <a:solidFill>
                  <a:srgbClr val="000066"/>
                </a:solidFill>
                <a:latin typeface="宋体" charset="-122"/>
              </a:rPr>
              <a:t>    一个自变量，且有两个或多个水平（</a:t>
            </a:r>
            <a:r>
              <a:rPr lang="en-US" altLang="zh-CN" sz="2200" b="1" smtClean="0">
                <a:solidFill>
                  <a:srgbClr val="000066"/>
                </a:solidFill>
                <a:latin typeface="宋体" charset="-122"/>
              </a:rPr>
              <a:t>P</a:t>
            </a:r>
            <a:r>
              <a:rPr lang="en-US" altLang="zh-CN" sz="2200" b="1" smtClean="0"/>
              <a:t>≥2</a:t>
            </a:r>
            <a:r>
              <a:rPr lang="zh-CN" altLang="en-US" sz="2200" b="1" smtClean="0">
                <a:solidFill>
                  <a:srgbClr val="000066"/>
                </a:solidFill>
                <a:latin typeface="宋体" charset="-122"/>
              </a:rPr>
              <a:t>），还有一个无</a:t>
            </a:r>
          </a:p>
          <a:p>
            <a:pPr>
              <a:buFont typeface="Wingdings" pitchFamily="2" charset="2"/>
              <a:buNone/>
            </a:pPr>
            <a:r>
              <a:rPr lang="zh-CN" altLang="en-US" sz="2200" b="1" smtClean="0">
                <a:solidFill>
                  <a:srgbClr val="000066"/>
                </a:solidFill>
                <a:latin typeface="宋体" charset="-122"/>
              </a:rPr>
              <a:t>关变量，也有两个或多个水平（ </a:t>
            </a:r>
            <a:r>
              <a:rPr lang="en-US" altLang="zh-CN" sz="2200" b="1" smtClean="0">
                <a:solidFill>
                  <a:srgbClr val="000066"/>
                </a:solidFill>
                <a:latin typeface="宋体" charset="-122"/>
              </a:rPr>
              <a:t>n</a:t>
            </a:r>
            <a:r>
              <a:rPr lang="en-US" altLang="zh-CN" sz="2200" b="1" smtClean="0"/>
              <a:t>≥2</a:t>
            </a:r>
            <a:r>
              <a:rPr lang="en-US" altLang="zh-CN" sz="2200" b="1" smtClean="0">
                <a:solidFill>
                  <a:srgbClr val="000066"/>
                </a:solidFill>
                <a:latin typeface="宋体" charset="-122"/>
              </a:rPr>
              <a:t> </a:t>
            </a:r>
            <a:r>
              <a:rPr lang="zh-CN" altLang="en-US" sz="2200" b="1" smtClean="0">
                <a:solidFill>
                  <a:srgbClr val="000066"/>
                </a:solidFill>
                <a:latin typeface="宋体" charset="-122"/>
              </a:rPr>
              <a:t>），并且自变量的水平</a:t>
            </a:r>
          </a:p>
          <a:p>
            <a:pPr>
              <a:buFont typeface="Wingdings" pitchFamily="2" charset="2"/>
              <a:buNone/>
            </a:pPr>
            <a:r>
              <a:rPr lang="zh-CN" altLang="en-US" sz="2200" b="1" smtClean="0">
                <a:solidFill>
                  <a:srgbClr val="000066"/>
                </a:solidFill>
                <a:latin typeface="宋体" charset="-122"/>
              </a:rPr>
              <a:t>与无关变量的水平之间没有交互作用。</a:t>
            </a:r>
          </a:p>
          <a:p>
            <a:pPr>
              <a:buFont typeface="Wingdings" pitchFamily="2" charset="2"/>
              <a:buNone/>
            </a:pPr>
            <a:endParaRPr lang="zh-CN" altLang="en-US" sz="2200" b="1" smtClean="0">
              <a:solidFill>
                <a:srgbClr val="000066"/>
              </a:solidFill>
              <a:latin typeface="宋体" charset="-122"/>
            </a:endParaRPr>
          </a:p>
          <a:p>
            <a:pPr>
              <a:buFont typeface="Wingdings" pitchFamily="2" charset="2"/>
              <a:buNone/>
            </a:pPr>
            <a:endParaRPr lang="zh-CN" altLang="en-US" sz="2200" b="1" smtClean="0">
              <a:solidFill>
                <a:srgbClr val="000066"/>
              </a:solidFill>
              <a:latin typeface="宋体" charset="-122"/>
            </a:endParaRPr>
          </a:p>
          <a:p>
            <a:pPr>
              <a:buFont typeface="Wingdings" pitchFamily="2" charset="2"/>
              <a:buNone/>
            </a:pPr>
            <a:endParaRPr lang="en-US" altLang="zh-CN" b="1" smtClean="0">
              <a:solidFill>
                <a:srgbClr val="000066"/>
              </a:solidFill>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2"/>
          <p:cNvSpPr>
            <a:spLocks noGrp="1" noChangeArrowheads="1"/>
          </p:cNvSpPr>
          <p:nvPr>
            <p:ph type="title"/>
          </p:nvPr>
        </p:nvSpPr>
        <p:spPr>
          <a:xfrm>
            <a:off x="468313" y="549275"/>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50530" name="Rectangle 3"/>
          <p:cNvSpPr>
            <a:spLocks noGrp="1" noChangeArrowheads="1"/>
          </p:cNvSpPr>
          <p:nvPr>
            <p:ph type="body" idx="1"/>
          </p:nvPr>
        </p:nvSpPr>
        <p:spPr>
          <a:xfrm>
            <a:off x="684213" y="1636713"/>
            <a:ext cx="7961312" cy="5221287"/>
          </a:xfrm>
        </p:spPr>
        <p:txBody>
          <a:bodyPr/>
          <a:lstStyle/>
          <a:p>
            <a:pPr>
              <a:buFont typeface="Wingdings" pitchFamily="2" charset="2"/>
              <a:buNone/>
            </a:pPr>
            <a:r>
              <a:rPr lang="en-US" altLang="zh-CN" sz="2200" b="1" smtClean="0">
                <a:solidFill>
                  <a:srgbClr val="000066"/>
                </a:solidFill>
                <a:latin typeface="宋体" charset="-122"/>
              </a:rPr>
              <a:t>2 </a:t>
            </a:r>
            <a:r>
              <a:rPr lang="zh-CN" altLang="en-US" sz="2200" b="1" smtClean="0">
                <a:solidFill>
                  <a:srgbClr val="000066"/>
                </a:solidFill>
                <a:latin typeface="宋体" charset="-122"/>
              </a:rPr>
              <a:t>单因素随机区组实验设计被试分配图解：</a:t>
            </a:r>
          </a:p>
          <a:p>
            <a:pPr>
              <a:buFont typeface="Wingdings" pitchFamily="2" charset="2"/>
              <a:buNone/>
            </a:pPr>
            <a:r>
              <a:rPr lang="zh-CN" altLang="en-US" sz="2200" b="1" smtClean="0">
                <a:solidFill>
                  <a:srgbClr val="000066"/>
                </a:solidFill>
              </a:rPr>
              <a:t>                           </a:t>
            </a:r>
            <a:r>
              <a:rPr lang="en-US" altLang="zh-CN" sz="2200" b="1" smtClean="0">
                <a:solidFill>
                  <a:srgbClr val="000066"/>
                </a:solidFill>
              </a:rPr>
              <a:t>a1      a2       a3       a4</a:t>
            </a:r>
          </a:p>
          <a:p>
            <a:pPr>
              <a:buFont typeface="Wingdings" pitchFamily="2" charset="2"/>
              <a:buNone/>
            </a:pPr>
            <a:r>
              <a:rPr lang="en-US" altLang="zh-CN" sz="2200" b="1" smtClean="0">
                <a:solidFill>
                  <a:srgbClr val="000066"/>
                </a:solidFill>
              </a:rPr>
              <a:t>              </a:t>
            </a:r>
            <a:r>
              <a:rPr lang="zh-CN" altLang="en-US" sz="2200" b="1" smtClean="0">
                <a:solidFill>
                  <a:srgbClr val="000066"/>
                </a:solidFill>
              </a:rPr>
              <a:t>区组</a:t>
            </a:r>
            <a:r>
              <a:rPr lang="en-US" altLang="zh-CN" sz="2200" b="1" smtClean="0">
                <a:solidFill>
                  <a:srgbClr val="000066"/>
                </a:solidFill>
              </a:rPr>
              <a:t>1    S</a:t>
            </a:r>
            <a:r>
              <a:rPr lang="en-US" altLang="zh-CN" sz="2200" b="1" baseline="-25000" smtClean="0">
                <a:solidFill>
                  <a:srgbClr val="000066"/>
                </a:solidFill>
              </a:rPr>
              <a:t>11        </a:t>
            </a:r>
            <a:r>
              <a:rPr lang="en-US" altLang="zh-CN" sz="2200" b="1" smtClean="0">
                <a:solidFill>
                  <a:srgbClr val="000066"/>
                </a:solidFill>
              </a:rPr>
              <a:t>S</a:t>
            </a:r>
            <a:r>
              <a:rPr lang="en-US" altLang="zh-CN" sz="2200" b="1" baseline="-25000" smtClean="0">
                <a:solidFill>
                  <a:srgbClr val="000066"/>
                </a:solidFill>
              </a:rPr>
              <a:t>12        </a:t>
            </a:r>
            <a:r>
              <a:rPr lang="en-US" altLang="zh-CN" sz="2200" b="1" smtClean="0">
                <a:solidFill>
                  <a:srgbClr val="000066"/>
                </a:solidFill>
              </a:rPr>
              <a:t>S</a:t>
            </a:r>
            <a:r>
              <a:rPr lang="en-US" altLang="zh-CN" sz="2200" b="1" baseline="-25000" smtClean="0">
                <a:solidFill>
                  <a:srgbClr val="000066"/>
                </a:solidFill>
              </a:rPr>
              <a:t>13        </a:t>
            </a:r>
            <a:r>
              <a:rPr lang="en-US" altLang="zh-CN" sz="2200" b="1" smtClean="0">
                <a:solidFill>
                  <a:srgbClr val="000066"/>
                </a:solidFill>
              </a:rPr>
              <a:t> S</a:t>
            </a:r>
            <a:r>
              <a:rPr lang="en-US" altLang="zh-CN" sz="2200" b="1" baseline="-25000" smtClean="0">
                <a:solidFill>
                  <a:srgbClr val="000066"/>
                </a:solidFill>
              </a:rPr>
              <a:t>14</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a:t>
            </a:r>
            <a:r>
              <a:rPr lang="zh-CN" altLang="en-US" sz="2200" b="1" smtClean="0">
                <a:solidFill>
                  <a:srgbClr val="000066"/>
                </a:solidFill>
              </a:rPr>
              <a:t>区组</a:t>
            </a:r>
            <a:r>
              <a:rPr lang="en-US" altLang="zh-CN" sz="2200" b="1" smtClean="0">
                <a:solidFill>
                  <a:srgbClr val="000066"/>
                </a:solidFill>
              </a:rPr>
              <a:t>2    S</a:t>
            </a:r>
            <a:r>
              <a:rPr lang="en-US" altLang="zh-CN" sz="2200" b="1" baseline="-25000" smtClean="0">
                <a:solidFill>
                  <a:srgbClr val="000066"/>
                </a:solidFill>
              </a:rPr>
              <a:t>21        </a:t>
            </a:r>
            <a:r>
              <a:rPr lang="en-US" altLang="zh-CN" sz="2200" b="1" smtClean="0">
                <a:solidFill>
                  <a:srgbClr val="000066"/>
                </a:solidFill>
              </a:rPr>
              <a:t>S</a:t>
            </a:r>
            <a:r>
              <a:rPr lang="en-US" altLang="zh-CN" sz="2200" b="1" baseline="-25000" smtClean="0">
                <a:solidFill>
                  <a:srgbClr val="000066"/>
                </a:solidFill>
              </a:rPr>
              <a:t>22        </a:t>
            </a:r>
            <a:r>
              <a:rPr lang="en-US" altLang="zh-CN" sz="2200" b="1" smtClean="0">
                <a:solidFill>
                  <a:srgbClr val="000066"/>
                </a:solidFill>
              </a:rPr>
              <a:t>S</a:t>
            </a:r>
            <a:r>
              <a:rPr lang="en-US" altLang="zh-CN" sz="2200" b="1" baseline="-25000" smtClean="0">
                <a:solidFill>
                  <a:srgbClr val="000066"/>
                </a:solidFill>
              </a:rPr>
              <a:t>23          </a:t>
            </a:r>
            <a:r>
              <a:rPr lang="en-US" altLang="zh-CN" sz="2200" b="1" smtClean="0">
                <a:solidFill>
                  <a:srgbClr val="000066"/>
                </a:solidFill>
              </a:rPr>
              <a:t>S</a:t>
            </a:r>
            <a:r>
              <a:rPr lang="en-US" altLang="zh-CN" sz="2200" b="1" baseline="-25000" smtClean="0">
                <a:solidFill>
                  <a:srgbClr val="000066"/>
                </a:solidFill>
              </a:rPr>
              <a:t>24</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a:t>
            </a:r>
            <a:r>
              <a:rPr lang="zh-CN" altLang="en-US" sz="2200" b="1" smtClean="0">
                <a:solidFill>
                  <a:srgbClr val="000066"/>
                </a:solidFill>
              </a:rPr>
              <a:t>区组</a:t>
            </a:r>
            <a:r>
              <a:rPr lang="en-US" altLang="zh-CN" sz="2200" b="1" smtClean="0">
                <a:solidFill>
                  <a:srgbClr val="000066"/>
                </a:solidFill>
              </a:rPr>
              <a:t>3    S</a:t>
            </a:r>
            <a:r>
              <a:rPr lang="en-US" altLang="zh-CN" sz="2200" b="1" baseline="-25000" smtClean="0">
                <a:solidFill>
                  <a:srgbClr val="000066"/>
                </a:solidFill>
              </a:rPr>
              <a:t>31        </a:t>
            </a:r>
            <a:r>
              <a:rPr lang="en-US" altLang="zh-CN" sz="2200" b="1" smtClean="0">
                <a:solidFill>
                  <a:srgbClr val="000066"/>
                </a:solidFill>
              </a:rPr>
              <a:t>S</a:t>
            </a:r>
            <a:r>
              <a:rPr lang="en-US" altLang="zh-CN" sz="2200" b="1" baseline="-25000" smtClean="0">
                <a:solidFill>
                  <a:srgbClr val="000066"/>
                </a:solidFill>
              </a:rPr>
              <a:t>32        </a:t>
            </a:r>
            <a:r>
              <a:rPr lang="en-US" altLang="zh-CN" sz="2200" b="1" smtClean="0">
                <a:solidFill>
                  <a:srgbClr val="000066"/>
                </a:solidFill>
              </a:rPr>
              <a:t>S</a:t>
            </a:r>
            <a:r>
              <a:rPr lang="en-US" altLang="zh-CN" sz="2200" b="1" baseline="-25000" smtClean="0">
                <a:solidFill>
                  <a:srgbClr val="000066"/>
                </a:solidFill>
              </a:rPr>
              <a:t>33          </a:t>
            </a:r>
            <a:r>
              <a:rPr lang="en-US" altLang="zh-CN" sz="2200" b="1" smtClean="0">
                <a:solidFill>
                  <a:srgbClr val="000066"/>
                </a:solidFill>
              </a:rPr>
              <a:t>S</a:t>
            </a:r>
            <a:r>
              <a:rPr lang="en-US" altLang="zh-CN" sz="2200" b="1" baseline="-25000" smtClean="0">
                <a:solidFill>
                  <a:srgbClr val="000066"/>
                </a:solidFill>
              </a:rPr>
              <a:t>34</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a:t>
            </a:r>
            <a:r>
              <a:rPr lang="zh-CN" altLang="en-US" sz="2200" b="1" smtClean="0">
                <a:solidFill>
                  <a:srgbClr val="000066"/>
                </a:solidFill>
              </a:rPr>
              <a:t>区组</a:t>
            </a:r>
            <a:r>
              <a:rPr lang="en-US" altLang="zh-CN" sz="2200" b="1" smtClean="0">
                <a:solidFill>
                  <a:srgbClr val="000066"/>
                </a:solidFill>
              </a:rPr>
              <a:t>4    S</a:t>
            </a:r>
            <a:r>
              <a:rPr lang="en-US" altLang="zh-CN" sz="2200" b="1" baseline="-25000" smtClean="0">
                <a:solidFill>
                  <a:srgbClr val="000066"/>
                </a:solidFill>
              </a:rPr>
              <a:t>41        </a:t>
            </a:r>
            <a:r>
              <a:rPr lang="en-US" altLang="zh-CN" sz="2200" b="1" smtClean="0">
                <a:solidFill>
                  <a:srgbClr val="000066"/>
                </a:solidFill>
              </a:rPr>
              <a:t>S</a:t>
            </a:r>
            <a:r>
              <a:rPr lang="en-US" altLang="zh-CN" sz="2200" b="1" baseline="-25000" smtClean="0">
                <a:solidFill>
                  <a:srgbClr val="000066"/>
                </a:solidFill>
              </a:rPr>
              <a:t>42        </a:t>
            </a:r>
            <a:r>
              <a:rPr lang="en-US" altLang="zh-CN" sz="2200" b="1" smtClean="0">
                <a:solidFill>
                  <a:srgbClr val="000066"/>
                </a:solidFill>
              </a:rPr>
              <a:t>S</a:t>
            </a:r>
            <a:r>
              <a:rPr lang="en-US" altLang="zh-CN" sz="2200" b="1" baseline="-25000" smtClean="0">
                <a:solidFill>
                  <a:srgbClr val="000066"/>
                </a:solidFill>
              </a:rPr>
              <a:t>43          </a:t>
            </a:r>
            <a:r>
              <a:rPr lang="en-US" altLang="zh-CN" sz="2200" b="1" smtClean="0">
                <a:solidFill>
                  <a:srgbClr val="000066"/>
                </a:solidFill>
              </a:rPr>
              <a:t>S</a:t>
            </a:r>
            <a:r>
              <a:rPr lang="en-US" altLang="zh-CN" sz="2200" b="1" baseline="-25000" smtClean="0">
                <a:solidFill>
                  <a:srgbClr val="000066"/>
                </a:solidFill>
              </a:rPr>
              <a:t>44</a:t>
            </a:r>
          </a:p>
          <a:p>
            <a:pPr>
              <a:buFont typeface="Wingdings" pitchFamily="2" charset="2"/>
              <a:buNone/>
            </a:pPr>
            <a:r>
              <a:rPr lang="en-US" altLang="zh-CN" sz="2200" b="1" smtClean="0">
                <a:solidFill>
                  <a:srgbClr val="000066"/>
                </a:solidFill>
                <a:latin typeface="宋体" charset="-122"/>
              </a:rPr>
              <a:t>3 </a:t>
            </a:r>
            <a:r>
              <a:rPr lang="zh-CN" altLang="en-US" sz="2200" b="1" smtClean="0">
                <a:solidFill>
                  <a:srgbClr val="000066"/>
                </a:solidFill>
              </a:rPr>
              <a:t>平方和与自由度分解图</a:t>
            </a:r>
            <a:r>
              <a:rPr lang="en-US" altLang="zh-CN" sz="2200" b="1" smtClean="0">
                <a:solidFill>
                  <a:srgbClr val="000066"/>
                </a:solidFill>
              </a:rPr>
              <a:t>:</a:t>
            </a:r>
            <a:r>
              <a:rPr lang="en-US" altLang="zh-CN" sz="2200" b="1" smtClean="0">
                <a:solidFill>
                  <a:srgbClr val="000066"/>
                </a:solidFill>
                <a:sym typeface="Wingdings" pitchFamily="2" charset="2"/>
              </a:rPr>
              <a:t>(n</a:t>
            </a:r>
            <a:r>
              <a:rPr lang="zh-CN" altLang="en-US" sz="2200" b="1" smtClean="0">
                <a:solidFill>
                  <a:srgbClr val="000066"/>
                </a:solidFill>
                <a:sym typeface="Wingdings" pitchFamily="2" charset="2"/>
              </a:rPr>
              <a:t>－区组数；</a:t>
            </a:r>
            <a:r>
              <a:rPr lang="en-US" altLang="zh-CN" sz="2200" b="1" smtClean="0">
                <a:solidFill>
                  <a:srgbClr val="000066"/>
                </a:solidFill>
                <a:sym typeface="Wingdings" pitchFamily="2" charset="2"/>
              </a:rPr>
              <a:t>p</a:t>
            </a:r>
            <a:r>
              <a:rPr lang="zh-CN" altLang="en-US" sz="2200" b="1" smtClean="0">
                <a:solidFill>
                  <a:srgbClr val="000066"/>
                </a:solidFill>
                <a:sym typeface="Wingdings" pitchFamily="2" charset="2"/>
              </a:rPr>
              <a:t>－处理水平数</a:t>
            </a:r>
            <a:r>
              <a:rPr lang="en-US" altLang="zh-CN" sz="2200" b="1" smtClean="0">
                <a:solidFill>
                  <a:srgbClr val="000066"/>
                </a:solidFill>
                <a:sym typeface="Wingdings" pitchFamily="2" charset="2"/>
              </a:rPr>
              <a:t>)</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SS</a:t>
            </a:r>
            <a:r>
              <a:rPr lang="zh-CN" altLang="en-US" sz="2200" b="1" baseline="-25000" smtClean="0">
                <a:solidFill>
                  <a:srgbClr val="000066"/>
                </a:solidFill>
              </a:rPr>
              <a:t>总变异 </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np</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a:t>
            </a:r>
          </a:p>
          <a:p>
            <a:pPr>
              <a:buFont typeface="Wingdings" pitchFamily="2" charset="2"/>
              <a:buNone/>
            </a:pPr>
            <a:endParaRPr lang="zh-CN" altLang="en-US" sz="2200" b="1" smtClean="0">
              <a:solidFill>
                <a:srgbClr val="000066"/>
              </a:solidFill>
            </a:endParaRPr>
          </a:p>
          <a:p>
            <a:pPr>
              <a:buFont typeface="Wingdings" pitchFamily="2" charset="2"/>
              <a:buNone/>
            </a:pPr>
            <a:r>
              <a:rPr lang="en-US" altLang="zh-CN" sz="2200" b="1" smtClean="0">
                <a:solidFill>
                  <a:srgbClr val="000066"/>
                </a:solidFill>
              </a:rPr>
              <a:t>SS</a:t>
            </a:r>
            <a:r>
              <a:rPr lang="zh-CN" altLang="en-US" sz="2200" b="1" baseline="-25000" smtClean="0">
                <a:solidFill>
                  <a:srgbClr val="000066"/>
                </a:solidFill>
              </a:rPr>
              <a:t>处理间 </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p</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     </a:t>
            </a:r>
            <a:r>
              <a:rPr lang="en-US" altLang="zh-CN" sz="2200" b="1" smtClean="0">
                <a:solidFill>
                  <a:srgbClr val="000066"/>
                </a:solidFill>
              </a:rPr>
              <a:t>SS</a:t>
            </a:r>
            <a:r>
              <a:rPr lang="zh-CN" altLang="en-US" sz="2200" b="1" baseline="-25000" smtClean="0">
                <a:solidFill>
                  <a:srgbClr val="000066"/>
                </a:solidFill>
              </a:rPr>
              <a:t>处理内 </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p</a:t>
            </a:r>
            <a:r>
              <a:rPr lang="zh-CN" altLang="en-US" sz="2200" b="1" smtClean="0">
                <a:solidFill>
                  <a:srgbClr val="000066"/>
                </a:solidFill>
              </a:rPr>
              <a:t>（</a:t>
            </a:r>
            <a:r>
              <a:rPr lang="en-US" altLang="zh-CN" sz="2200" b="1" smtClean="0">
                <a:solidFill>
                  <a:srgbClr val="000066"/>
                </a:solidFill>
              </a:rPr>
              <a:t>n</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a:t>
            </a:r>
            <a:r>
              <a:rPr lang="en-US" altLang="zh-CN" sz="2200" b="1" smtClean="0">
                <a:solidFill>
                  <a:srgbClr val="000066"/>
                </a:solidFill>
              </a:rPr>
              <a:t>]</a:t>
            </a:r>
          </a:p>
          <a:p>
            <a:pPr>
              <a:buFont typeface="Wingdings" pitchFamily="2" charset="2"/>
              <a:buNone/>
            </a:pPr>
            <a:endParaRPr lang="en-US" altLang="zh-CN" sz="2200" b="1" smtClean="0">
              <a:solidFill>
                <a:srgbClr val="000066"/>
              </a:solidFill>
            </a:endParaRPr>
          </a:p>
          <a:p>
            <a:pPr>
              <a:buFont typeface="Wingdings" pitchFamily="2" charset="2"/>
              <a:buNone/>
            </a:pPr>
            <a:r>
              <a:rPr lang="en-US" altLang="zh-CN" sz="2200" b="1" smtClean="0">
                <a:solidFill>
                  <a:srgbClr val="000066"/>
                </a:solidFill>
              </a:rPr>
              <a:t>                    SS</a:t>
            </a:r>
            <a:r>
              <a:rPr lang="zh-CN" altLang="en-US" sz="2200" b="1" baseline="-25000" smtClean="0">
                <a:solidFill>
                  <a:srgbClr val="000066"/>
                </a:solidFill>
              </a:rPr>
              <a:t>区组 </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     </a:t>
            </a:r>
            <a:r>
              <a:rPr lang="en-US" altLang="zh-CN" sz="2200" b="1" smtClean="0">
                <a:solidFill>
                  <a:srgbClr val="000066"/>
                </a:solidFill>
              </a:rPr>
              <a:t>SS</a:t>
            </a:r>
            <a:r>
              <a:rPr lang="zh-CN" altLang="en-US" sz="2200" b="1" baseline="-25000" smtClean="0">
                <a:solidFill>
                  <a:srgbClr val="000066"/>
                </a:solidFill>
              </a:rPr>
              <a:t>残差 </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(n-1)(p-1)]</a:t>
            </a:r>
          </a:p>
        </p:txBody>
      </p:sp>
      <p:sp>
        <p:nvSpPr>
          <p:cNvPr id="150531" name="Line 4"/>
          <p:cNvSpPr>
            <a:spLocks noChangeShapeType="1"/>
          </p:cNvSpPr>
          <p:nvPr/>
        </p:nvSpPr>
        <p:spPr bwMode="auto">
          <a:xfrm flipH="1">
            <a:off x="2209800" y="5334000"/>
            <a:ext cx="1295400" cy="457200"/>
          </a:xfrm>
          <a:prstGeom prst="line">
            <a:avLst/>
          </a:prstGeom>
          <a:noFill/>
          <a:ln w="44450">
            <a:solidFill>
              <a:srgbClr val="000066"/>
            </a:solidFill>
            <a:round/>
            <a:headEnd/>
            <a:tailEnd type="triangle" w="med" len="med"/>
          </a:ln>
        </p:spPr>
        <p:txBody>
          <a:bodyPr/>
          <a:lstStyle/>
          <a:p>
            <a:endParaRPr lang="zh-CN" altLang="en-US"/>
          </a:p>
        </p:txBody>
      </p:sp>
      <p:sp>
        <p:nvSpPr>
          <p:cNvPr id="150532" name="Line 5"/>
          <p:cNvSpPr>
            <a:spLocks noChangeShapeType="1"/>
          </p:cNvSpPr>
          <p:nvPr/>
        </p:nvSpPr>
        <p:spPr bwMode="auto">
          <a:xfrm>
            <a:off x="3962400" y="5334000"/>
            <a:ext cx="914400" cy="381000"/>
          </a:xfrm>
          <a:prstGeom prst="line">
            <a:avLst/>
          </a:prstGeom>
          <a:noFill/>
          <a:ln w="44450">
            <a:solidFill>
              <a:srgbClr val="000066"/>
            </a:solidFill>
            <a:round/>
            <a:headEnd/>
            <a:tailEnd type="triangle" w="med" len="med"/>
          </a:ln>
        </p:spPr>
        <p:txBody>
          <a:bodyPr/>
          <a:lstStyle/>
          <a:p>
            <a:endParaRPr lang="zh-CN" altLang="en-US"/>
          </a:p>
        </p:txBody>
      </p:sp>
      <p:sp>
        <p:nvSpPr>
          <p:cNvPr id="150533" name="Line 6"/>
          <p:cNvSpPr>
            <a:spLocks noChangeShapeType="1"/>
          </p:cNvSpPr>
          <p:nvPr/>
        </p:nvSpPr>
        <p:spPr bwMode="auto">
          <a:xfrm flipH="1">
            <a:off x="3657600" y="6172200"/>
            <a:ext cx="1447800" cy="457200"/>
          </a:xfrm>
          <a:prstGeom prst="line">
            <a:avLst/>
          </a:prstGeom>
          <a:noFill/>
          <a:ln w="44450">
            <a:solidFill>
              <a:srgbClr val="000066"/>
            </a:solidFill>
            <a:round/>
            <a:headEnd/>
            <a:tailEnd type="triangle" w="med" len="med"/>
          </a:ln>
        </p:spPr>
        <p:txBody>
          <a:bodyPr/>
          <a:lstStyle/>
          <a:p>
            <a:endParaRPr lang="zh-CN" altLang="en-US"/>
          </a:p>
        </p:txBody>
      </p:sp>
      <p:sp>
        <p:nvSpPr>
          <p:cNvPr id="150534" name="Line 7"/>
          <p:cNvSpPr>
            <a:spLocks noChangeShapeType="1"/>
          </p:cNvSpPr>
          <p:nvPr/>
        </p:nvSpPr>
        <p:spPr bwMode="auto">
          <a:xfrm>
            <a:off x="5257800" y="6172200"/>
            <a:ext cx="1295400" cy="381000"/>
          </a:xfrm>
          <a:prstGeom prst="line">
            <a:avLst/>
          </a:prstGeom>
          <a:noFill/>
          <a:ln w="44450">
            <a:solidFill>
              <a:srgbClr val="000066"/>
            </a:solidFill>
            <a:round/>
            <a:headEnd/>
            <a:tailEnd type="triangle" w="med" len="med"/>
          </a:ln>
        </p:spPr>
        <p:txBody>
          <a:bodyPr/>
          <a:lstStyle/>
          <a:p>
            <a:endParaRPr lang="zh-CN" altLang="en-US"/>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2"/>
          <p:cNvSpPr>
            <a:spLocks noGrp="1" noChangeArrowheads="1"/>
          </p:cNvSpPr>
          <p:nvPr>
            <p:ph type="title"/>
          </p:nvPr>
        </p:nvSpPr>
        <p:spPr>
          <a:xfrm>
            <a:off x="468313" y="692150"/>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51554" name="Rectangle 3"/>
          <p:cNvSpPr>
            <a:spLocks noGrp="1" noChangeArrowheads="1"/>
          </p:cNvSpPr>
          <p:nvPr>
            <p:ph type="body" idx="1"/>
          </p:nvPr>
        </p:nvSpPr>
        <p:spPr>
          <a:xfrm>
            <a:off x="468313" y="2060575"/>
            <a:ext cx="8229600" cy="4525963"/>
          </a:xfrm>
        </p:spPr>
        <p:txBody>
          <a:bodyPr/>
          <a:lstStyle/>
          <a:p>
            <a:pPr>
              <a:buFont typeface="Wingdings" pitchFamily="2" charset="2"/>
              <a:buNone/>
            </a:pPr>
            <a:r>
              <a:rPr lang="zh-CN" altLang="en-US" sz="2200" b="1" smtClean="0">
                <a:solidFill>
                  <a:srgbClr val="000066"/>
                </a:solidFill>
                <a:latin typeface="宋体" charset="-122"/>
              </a:rPr>
              <a:t>单因素随机区组设计中</a:t>
            </a:r>
            <a:r>
              <a:rPr lang="en-US" altLang="zh-CN" sz="2200" b="1" smtClean="0">
                <a:solidFill>
                  <a:srgbClr val="000066"/>
                </a:solidFill>
                <a:latin typeface="宋体" charset="-122"/>
              </a:rPr>
              <a:t>F</a:t>
            </a:r>
            <a:r>
              <a:rPr lang="zh-CN" altLang="en-US" sz="2200" b="1" smtClean="0">
                <a:solidFill>
                  <a:srgbClr val="000066"/>
                </a:solidFill>
                <a:latin typeface="宋体" charset="-122"/>
              </a:rPr>
              <a:t>值的计算：</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F</a:t>
            </a:r>
            <a:r>
              <a:rPr lang="zh-CN" altLang="en-US" sz="2200" b="1" baseline="-25000" smtClean="0">
                <a:solidFill>
                  <a:srgbClr val="000066"/>
                </a:solidFill>
                <a:latin typeface="宋体" charset="-122"/>
              </a:rPr>
              <a:t>处理</a:t>
            </a:r>
            <a:r>
              <a:rPr lang="zh-CN" altLang="en-US" sz="2200" b="1" smtClean="0">
                <a:solidFill>
                  <a:srgbClr val="000066"/>
                </a:solidFill>
                <a:latin typeface="宋体" charset="-122"/>
              </a:rPr>
              <a:t>＝</a:t>
            </a:r>
            <a:r>
              <a:rPr lang="en-US" altLang="zh-CN" sz="2200" b="1" smtClean="0">
                <a:solidFill>
                  <a:srgbClr val="000066"/>
                </a:solidFill>
                <a:latin typeface="宋体" charset="-122"/>
              </a:rPr>
              <a:t>MS</a:t>
            </a:r>
            <a:r>
              <a:rPr lang="zh-CN" altLang="en-US" sz="2200" b="1" baseline="-25000" smtClean="0">
                <a:solidFill>
                  <a:srgbClr val="000066"/>
                </a:solidFill>
                <a:latin typeface="宋体" charset="-122"/>
              </a:rPr>
              <a:t>处理间</a:t>
            </a:r>
            <a:r>
              <a:rPr lang="en-US" altLang="zh-CN" sz="2200" b="1" smtClean="0">
                <a:solidFill>
                  <a:srgbClr val="000066"/>
                </a:solidFill>
                <a:latin typeface="宋体" charset="-122"/>
              </a:rPr>
              <a:t>/MS</a:t>
            </a:r>
            <a:r>
              <a:rPr lang="zh-CN" altLang="en-US" sz="2200" b="1" baseline="-25000" smtClean="0">
                <a:solidFill>
                  <a:srgbClr val="000066"/>
                </a:solidFill>
                <a:latin typeface="宋体" charset="-122"/>
              </a:rPr>
              <a:t>残差</a:t>
            </a:r>
            <a:endParaRPr lang="zh-CN" altLang="en-US"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F</a:t>
            </a:r>
            <a:r>
              <a:rPr lang="zh-CN" altLang="en-US" sz="2200" b="1" baseline="-25000" smtClean="0">
                <a:solidFill>
                  <a:srgbClr val="000066"/>
                </a:solidFill>
                <a:latin typeface="宋体" charset="-122"/>
              </a:rPr>
              <a:t>区组</a:t>
            </a:r>
            <a:r>
              <a:rPr lang="zh-CN" altLang="en-US" sz="2200" b="1" smtClean="0">
                <a:solidFill>
                  <a:srgbClr val="000066"/>
                </a:solidFill>
                <a:latin typeface="宋体" charset="-122"/>
              </a:rPr>
              <a:t>＝</a:t>
            </a:r>
            <a:r>
              <a:rPr lang="en-US" altLang="zh-CN" sz="2200" b="1" smtClean="0">
                <a:solidFill>
                  <a:srgbClr val="000066"/>
                </a:solidFill>
                <a:latin typeface="宋体" charset="-122"/>
              </a:rPr>
              <a:t>MS</a:t>
            </a:r>
            <a:r>
              <a:rPr lang="zh-CN" altLang="en-US" sz="2200" b="1" baseline="-25000" smtClean="0">
                <a:solidFill>
                  <a:srgbClr val="000066"/>
                </a:solidFill>
                <a:latin typeface="宋体" charset="-122"/>
              </a:rPr>
              <a:t>区组</a:t>
            </a:r>
            <a:r>
              <a:rPr lang="en-US" altLang="zh-CN" sz="2200" b="1" smtClean="0">
                <a:solidFill>
                  <a:srgbClr val="000066"/>
                </a:solidFill>
                <a:latin typeface="宋体" charset="-122"/>
              </a:rPr>
              <a:t>/MS</a:t>
            </a:r>
            <a:r>
              <a:rPr lang="zh-CN" altLang="en-US" sz="2200" b="1" baseline="-25000" smtClean="0">
                <a:solidFill>
                  <a:srgbClr val="000066"/>
                </a:solidFill>
                <a:latin typeface="宋体" charset="-122"/>
              </a:rPr>
              <a:t>残差</a:t>
            </a:r>
            <a:endParaRPr lang="zh-CN" altLang="en-US"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    随机区组实验设计优点：减小了实验误差，对处理效应</a:t>
            </a:r>
          </a:p>
          <a:p>
            <a:pPr>
              <a:buFont typeface="Wingdings" pitchFamily="2" charset="2"/>
              <a:buNone/>
            </a:pPr>
            <a:r>
              <a:rPr lang="zh-CN" altLang="en-US" sz="2200" b="1" smtClean="0">
                <a:solidFill>
                  <a:srgbClr val="000066"/>
                </a:solidFill>
                <a:latin typeface="宋体" charset="-122"/>
              </a:rPr>
              <a:t>的估价更精确。实验中处理水平数和区组数量不受限制，因此</a:t>
            </a:r>
          </a:p>
          <a:p>
            <a:pPr>
              <a:buFont typeface="Wingdings" pitchFamily="2" charset="2"/>
              <a:buNone/>
            </a:pPr>
            <a:r>
              <a:rPr lang="zh-CN" altLang="en-US" sz="2200" b="1" smtClean="0">
                <a:solidFill>
                  <a:srgbClr val="000066"/>
                </a:solidFill>
                <a:latin typeface="宋体" charset="-122"/>
              </a:rPr>
              <a:t>更灵活。</a:t>
            </a:r>
          </a:p>
          <a:p>
            <a:pPr>
              <a:buFont typeface="Wingdings" pitchFamily="2" charset="2"/>
              <a:buNone/>
            </a:pPr>
            <a:r>
              <a:rPr lang="zh-CN" altLang="en-US" sz="2200" b="1" smtClean="0">
                <a:solidFill>
                  <a:srgbClr val="000066"/>
                </a:solidFill>
                <a:latin typeface="宋体" charset="-122"/>
              </a:rPr>
              <a:t>    局限性：形成同质区组较困难；限定更多，如自变量和</a:t>
            </a:r>
          </a:p>
          <a:p>
            <a:pPr>
              <a:buFont typeface="Wingdings" pitchFamily="2" charset="2"/>
              <a:buNone/>
            </a:pPr>
            <a:r>
              <a:rPr lang="zh-CN" altLang="en-US" sz="2200" b="1" smtClean="0">
                <a:solidFill>
                  <a:srgbClr val="000066"/>
                </a:solidFill>
                <a:latin typeface="宋体" charset="-122"/>
              </a:rPr>
              <a:t>无关变量间无交互作用。</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7" name="Rectangle 2"/>
          <p:cNvSpPr>
            <a:spLocks noGrp="1" noChangeArrowheads="1"/>
          </p:cNvSpPr>
          <p:nvPr>
            <p:ph type="title"/>
          </p:nvPr>
        </p:nvSpPr>
        <p:spPr>
          <a:xfrm>
            <a:off x="468313" y="908050"/>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52578" name="Rectangle 3"/>
          <p:cNvSpPr>
            <a:spLocks noGrp="1" noChangeArrowheads="1"/>
          </p:cNvSpPr>
          <p:nvPr>
            <p:ph type="body" idx="1"/>
          </p:nvPr>
        </p:nvSpPr>
        <p:spPr>
          <a:xfrm>
            <a:off x="1066800" y="2017713"/>
            <a:ext cx="7888288" cy="5145087"/>
          </a:xfrm>
        </p:spPr>
        <p:txBody>
          <a:bodyPr/>
          <a:lstStyle/>
          <a:p>
            <a:pPr>
              <a:buFont typeface="Wingdings" pitchFamily="2" charset="2"/>
              <a:buNone/>
            </a:pPr>
            <a:r>
              <a:rPr lang="zh-CN" altLang="en-US" b="1" smtClean="0">
                <a:solidFill>
                  <a:srgbClr val="000066"/>
                </a:solidFill>
              </a:rPr>
              <a:t>单因素重复测量实验设计</a:t>
            </a:r>
          </a:p>
          <a:p>
            <a:pPr>
              <a:buFont typeface="Wingdings" pitchFamily="2" charset="2"/>
              <a:buNone/>
            </a:pPr>
            <a:r>
              <a:rPr lang="en-US" altLang="zh-CN" sz="2200" b="1" smtClean="0">
                <a:solidFill>
                  <a:srgbClr val="000066"/>
                </a:solidFill>
                <a:latin typeface="宋体" charset="-122"/>
              </a:rPr>
              <a:t>1 </a:t>
            </a:r>
            <a:r>
              <a:rPr lang="zh-CN" altLang="en-US" sz="2200" b="1" smtClean="0">
                <a:solidFill>
                  <a:srgbClr val="000066"/>
                </a:solidFill>
                <a:latin typeface="宋体" charset="-122"/>
              </a:rPr>
              <a:t>单因素重复测量实验设计的基本特点</a:t>
            </a:r>
          </a:p>
          <a:p>
            <a:pPr>
              <a:buFont typeface="Wingdings" pitchFamily="2" charset="2"/>
              <a:buNone/>
            </a:pPr>
            <a:r>
              <a:rPr lang="zh-CN" altLang="en-US" sz="2200" b="1" smtClean="0">
                <a:solidFill>
                  <a:srgbClr val="000066"/>
                </a:solidFill>
                <a:latin typeface="宋体" charset="-122"/>
              </a:rPr>
              <a:t>   每个被试接受所有的实验处理。以最大限度地控制由被试</a:t>
            </a:r>
          </a:p>
          <a:p>
            <a:pPr>
              <a:buFont typeface="Wingdings" pitchFamily="2" charset="2"/>
              <a:buNone/>
            </a:pPr>
            <a:r>
              <a:rPr lang="zh-CN" altLang="en-US" sz="2200" b="1" smtClean="0">
                <a:solidFill>
                  <a:srgbClr val="000066"/>
                </a:solidFill>
                <a:latin typeface="宋体" charset="-122"/>
              </a:rPr>
              <a:t>差异带来的变异。</a:t>
            </a:r>
          </a:p>
          <a:p>
            <a:pPr>
              <a:buFont typeface="Wingdings" pitchFamily="2" charset="2"/>
              <a:buNone/>
            </a:pPr>
            <a:r>
              <a:rPr lang="en-US" altLang="zh-CN" sz="2200" b="1" smtClean="0">
                <a:solidFill>
                  <a:srgbClr val="000066"/>
                </a:solidFill>
                <a:latin typeface="宋体" charset="-122"/>
              </a:rPr>
              <a:t>2 </a:t>
            </a:r>
            <a:r>
              <a:rPr lang="zh-CN" altLang="en-US" sz="2200" b="1" smtClean="0">
                <a:solidFill>
                  <a:srgbClr val="000066"/>
                </a:solidFill>
                <a:latin typeface="宋体" charset="-122"/>
              </a:rPr>
              <a:t>单因素重复测量实验设计被试分配图解：</a:t>
            </a:r>
          </a:p>
          <a:p>
            <a:pPr>
              <a:buFont typeface="Wingdings" pitchFamily="2" charset="2"/>
              <a:buNone/>
            </a:pPr>
            <a:r>
              <a:rPr lang="zh-CN" altLang="en-US" sz="2200" b="1" smtClean="0">
                <a:solidFill>
                  <a:srgbClr val="000066"/>
                </a:solidFill>
              </a:rPr>
              <a:t>                           </a:t>
            </a:r>
            <a:r>
              <a:rPr lang="en-US" altLang="zh-CN" sz="2200" b="1" smtClean="0">
                <a:solidFill>
                  <a:srgbClr val="000066"/>
                </a:solidFill>
              </a:rPr>
              <a:t>a1     a2     a3     a4</a:t>
            </a:r>
          </a:p>
          <a:p>
            <a:pPr>
              <a:buFont typeface="Wingdings" pitchFamily="2" charset="2"/>
              <a:buNone/>
            </a:pPr>
            <a:r>
              <a:rPr lang="en-US" altLang="zh-CN" sz="2200" b="1" smtClean="0">
                <a:solidFill>
                  <a:srgbClr val="000066"/>
                </a:solidFill>
              </a:rPr>
              <a:t>                           S</a:t>
            </a:r>
            <a:r>
              <a:rPr lang="en-US" altLang="zh-CN" sz="2200" b="1" baseline="-25000" smtClean="0">
                <a:solidFill>
                  <a:srgbClr val="000066"/>
                </a:solidFill>
              </a:rPr>
              <a:t>1        </a:t>
            </a:r>
            <a:r>
              <a:rPr lang="en-US" altLang="zh-CN" sz="2200" b="1" smtClean="0">
                <a:solidFill>
                  <a:srgbClr val="000066"/>
                </a:solidFill>
              </a:rPr>
              <a:t>S</a:t>
            </a:r>
            <a:r>
              <a:rPr lang="en-US" altLang="zh-CN" sz="2200" b="1" baseline="-25000" smtClean="0">
                <a:solidFill>
                  <a:srgbClr val="000066"/>
                </a:solidFill>
              </a:rPr>
              <a:t>1        </a:t>
            </a:r>
            <a:r>
              <a:rPr lang="en-US" altLang="zh-CN" sz="2200" b="1" smtClean="0">
                <a:solidFill>
                  <a:srgbClr val="000066"/>
                </a:solidFill>
              </a:rPr>
              <a:t>S</a:t>
            </a:r>
            <a:r>
              <a:rPr lang="en-US" altLang="zh-CN" sz="2200" b="1" baseline="-25000" smtClean="0">
                <a:solidFill>
                  <a:srgbClr val="000066"/>
                </a:solidFill>
              </a:rPr>
              <a:t>1        </a:t>
            </a:r>
            <a:r>
              <a:rPr lang="en-US" altLang="zh-CN" sz="2200" b="1" smtClean="0">
                <a:solidFill>
                  <a:srgbClr val="000066"/>
                </a:solidFill>
              </a:rPr>
              <a:t> S</a:t>
            </a:r>
            <a:r>
              <a:rPr lang="en-US" altLang="zh-CN" sz="2200" b="1" baseline="-25000" smtClean="0">
                <a:solidFill>
                  <a:srgbClr val="000066"/>
                </a:solidFill>
              </a:rPr>
              <a:t>1</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S</a:t>
            </a:r>
            <a:r>
              <a:rPr lang="en-US" altLang="zh-CN" sz="2200" b="1" baseline="-25000" smtClean="0">
                <a:solidFill>
                  <a:srgbClr val="000066"/>
                </a:solidFill>
              </a:rPr>
              <a:t>2        </a:t>
            </a:r>
            <a:r>
              <a:rPr lang="en-US" altLang="zh-CN" sz="2200" b="1" smtClean="0">
                <a:solidFill>
                  <a:srgbClr val="000066"/>
                </a:solidFill>
              </a:rPr>
              <a:t>S</a:t>
            </a:r>
            <a:r>
              <a:rPr lang="en-US" altLang="zh-CN" sz="2200" b="1" baseline="-25000" smtClean="0">
                <a:solidFill>
                  <a:srgbClr val="000066"/>
                </a:solidFill>
              </a:rPr>
              <a:t>2        </a:t>
            </a:r>
            <a:r>
              <a:rPr lang="en-US" altLang="zh-CN" sz="2200" b="1" smtClean="0">
                <a:solidFill>
                  <a:srgbClr val="000066"/>
                </a:solidFill>
              </a:rPr>
              <a:t>S</a:t>
            </a:r>
            <a:r>
              <a:rPr lang="en-US" altLang="zh-CN" sz="2200" b="1" baseline="-25000" smtClean="0">
                <a:solidFill>
                  <a:srgbClr val="000066"/>
                </a:solidFill>
              </a:rPr>
              <a:t>2          </a:t>
            </a:r>
            <a:r>
              <a:rPr lang="en-US" altLang="zh-CN" sz="2200" b="1" smtClean="0">
                <a:solidFill>
                  <a:srgbClr val="000066"/>
                </a:solidFill>
              </a:rPr>
              <a:t>S</a:t>
            </a:r>
            <a:r>
              <a:rPr lang="en-US" altLang="zh-CN" sz="2200" b="1" baseline="-25000" smtClean="0">
                <a:solidFill>
                  <a:srgbClr val="000066"/>
                </a:solidFill>
              </a:rPr>
              <a:t>2</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S</a:t>
            </a:r>
            <a:r>
              <a:rPr lang="en-US" altLang="zh-CN" sz="2200" b="1" baseline="-25000" smtClean="0">
                <a:solidFill>
                  <a:srgbClr val="000066"/>
                </a:solidFill>
              </a:rPr>
              <a:t>3        </a:t>
            </a:r>
            <a:r>
              <a:rPr lang="en-US" altLang="zh-CN" sz="2200" b="1" smtClean="0">
                <a:solidFill>
                  <a:srgbClr val="000066"/>
                </a:solidFill>
              </a:rPr>
              <a:t>S</a:t>
            </a:r>
            <a:r>
              <a:rPr lang="en-US" altLang="zh-CN" sz="2200" b="1" baseline="-25000" smtClean="0">
                <a:solidFill>
                  <a:srgbClr val="000066"/>
                </a:solidFill>
              </a:rPr>
              <a:t>3        </a:t>
            </a:r>
            <a:r>
              <a:rPr lang="en-US" altLang="zh-CN" sz="2200" b="1" smtClean="0">
                <a:solidFill>
                  <a:srgbClr val="000066"/>
                </a:solidFill>
              </a:rPr>
              <a:t>S</a:t>
            </a:r>
            <a:r>
              <a:rPr lang="en-US" altLang="zh-CN" sz="2200" b="1" baseline="-25000" smtClean="0">
                <a:solidFill>
                  <a:srgbClr val="000066"/>
                </a:solidFill>
              </a:rPr>
              <a:t>3          </a:t>
            </a:r>
            <a:r>
              <a:rPr lang="en-US" altLang="zh-CN" sz="2200" b="1" smtClean="0">
                <a:solidFill>
                  <a:srgbClr val="000066"/>
                </a:solidFill>
              </a:rPr>
              <a:t>S</a:t>
            </a:r>
            <a:r>
              <a:rPr lang="en-US" altLang="zh-CN" sz="2200" b="1" baseline="-25000" smtClean="0">
                <a:solidFill>
                  <a:srgbClr val="000066"/>
                </a:solidFill>
              </a:rPr>
              <a:t>3</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S</a:t>
            </a:r>
            <a:r>
              <a:rPr lang="en-US" altLang="zh-CN" sz="2200" b="1" baseline="-25000" smtClean="0">
                <a:solidFill>
                  <a:srgbClr val="000066"/>
                </a:solidFill>
              </a:rPr>
              <a:t>4        </a:t>
            </a:r>
            <a:r>
              <a:rPr lang="en-US" altLang="zh-CN" sz="2200" b="1" smtClean="0">
                <a:solidFill>
                  <a:srgbClr val="000066"/>
                </a:solidFill>
              </a:rPr>
              <a:t>S</a:t>
            </a:r>
            <a:r>
              <a:rPr lang="en-US" altLang="zh-CN" sz="2200" b="1" baseline="-25000" smtClean="0">
                <a:solidFill>
                  <a:srgbClr val="000066"/>
                </a:solidFill>
              </a:rPr>
              <a:t>4        </a:t>
            </a:r>
            <a:r>
              <a:rPr lang="en-US" altLang="zh-CN" sz="2200" b="1" smtClean="0">
                <a:solidFill>
                  <a:srgbClr val="000066"/>
                </a:solidFill>
              </a:rPr>
              <a:t>S</a:t>
            </a:r>
            <a:r>
              <a:rPr lang="en-US" altLang="zh-CN" sz="2200" b="1" baseline="-25000" smtClean="0">
                <a:solidFill>
                  <a:srgbClr val="000066"/>
                </a:solidFill>
              </a:rPr>
              <a:t>4          </a:t>
            </a:r>
            <a:r>
              <a:rPr lang="en-US" altLang="zh-CN" sz="2200" b="1" smtClean="0">
                <a:solidFill>
                  <a:srgbClr val="000066"/>
                </a:solidFill>
              </a:rPr>
              <a:t>S</a:t>
            </a:r>
            <a:r>
              <a:rPr lang="en-US" altLang="zh-CN" sz="2200" b="1" baseline="-25000" smtClean="0">
                <a:solidFill>
                  <a:srgbClr val="000066"/>
                </a:solidFill>
              </a:rPr>
              <a:t>4</a:t>
            </a:r>
          </a:p>
          <a:p>
            <a:pPr>
              <a:buFont typeface="Wingdings" pitchFamily="2" charset="2"/>
              <a:buNone/>
            </a:pPr>
            <a:endParaRPr lang="en-US" altLang="zh-CN" sz="2200" b="1" smtClean="0">
              <a:solidFill>
                <a:srgbClr val="000066"/>
              </a:solidFill>
              <a:latin typeface="宋体" charset="-122"/>
            </a:endParaRPr>
          </a:p>
          <a:p>
            <a:pPr>
              <a:buFont typeface="Wingdings" pitchFamily="2" charset="2"/>
              <a:buNone/>
            </a:pPr>
            <a:endParaRPr lang="en-US" altLang="zh-CN" b="1" smtClean="0">
              <a:solidFill>
                <a:srgbClr val="000066"/>
              </a:solidFill>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1" name="Rectangle 2"/>
          <p:cNvSpPr>
            <a:spLocks noGrp="1" noChangeArrowheads="1"/>
          </p:cNvSpPr>
          <p:nvPr>
            <p:ph type="title"/>
          </p:nvPr>
        </p:nvSpPr>
        <p:spPr>
          <a:xfrm>
            <a:off x="457200" y="836613"/>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53602" name="Rectangle 3"/>
          <p:cNvSpPr>
            <a:spLocks noGrp="1" noChangeArrowheads="1"/>
          </p:cNvSpPr>
          <p:nvPr>
            <p:ph type="body" idx="1"/>
          </p:nvPr>
        </p:nvSpPr>
        <p:spPr>
          <a:xfrm>
            <a:off x="1182688" y="2017713"/>
            <a:ext cx="7961312" cy="5221287"/>
          </a:xfrm>
        </p:spPr>
        <p:txBody>
          <a:bodyPr/>
          <a:lstStyle/>
          <a:p>
            <a:pPr>
              <a:buFont typeface="Wingdings" pitchFamily="2" charset="2"/>
              <a:buNone/>
            </a:pPr>
            <a:r>
              <a:rPr lang="en-US" altLang="zh-CN" sz="2200" b="1" smtClean="0">
                <a:solidFill>
                  <a:srgbClr val="000066"/>
                </a:solidFill>
                <a:latin typeface="宋体" charset="-122"/>
              </a:rPr>
              <a:t>3 </a:t>
            </a:r>
            <a:r>
              <a:rPr lang="zh-CN" altLang="en-US" sz="2200" b="1" smtClean="0">
                <a:solidFill>
                  <a:srgbClr val="000066"/>
                </a:solidFill>
              </a:rPr>
              <a:t>平方和与自由度分解图</a:t>
            </a:r>
            <a:r>
              <a:rPr lang="en-US" altLang="zh-CN" sz="2200" b="1" smtClean="0">
                <a:solidFill>
                  <a:srgbClr val="000066"/>
                </a:solidFill>
                <a:sym typeface="Wingdings" pitchFamily="2" charset="2"/>
              </a:rPr>
              <a:t>:(n</a:t>
            </a:r>
            <a:r>
              <a:rPr lang="zh-CN" altLang="en-US" sz="2200" b="1" smtClean="0">
                <a:solidFill>
                  <a:srgbClr val="000066"/>
                </a:solidFill>
                <a:sym typeface="Wingdings" pitchFamily="2" charset="2"/>
              </a:rPr>
              <a:t>－被试数；</a:t>
            </a:r>
            <a:r>
              <a:rPr lang="en-US" altLang="zh-CN" sz="2200" b="1" smtClean="0">
                <a:solidFill>
                  <a:srgbClr val="000066"/>
                </a:solidFill>
                <a:sym typeface="Wingdings" pitchFamily="2" charset="2"/>
              </a:rPr>
              <a:t>p</a:t>
            </a:r>
            <a:r>
              <a:rPr lang="zh-CN" altLang="en-US" sz="2200" b="1" smtClean="0">
                <a:solidFill>
                  <a:srgbClr val="000066"/>
                </a:solidFill>
                <a:sym typeface="Wingdings" pitchFamily="2" charset="2"/>
              </a:rPr>
              <a:t>－处理水平数</a:t>
            </a:r>
            <a:r>
              <a:rPr lang="en-US" altLang="zh-CN" sz="2200" b="1" smtClean="0">
                <a:solidFill>
                  <a:srgbClr val="000066"/>
                </a:solidFill>
                <a:sym typeface="Wingdings" pitchFamily="2" charset="2"/>
              </a:rPr>
              <a:t>)</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SS</a:t>
            </a:r>
            <a:r>
              <a:rPr lang="zh-CN" altLang="en-US" sz="2200" b="1" baseline="-25000" smtClean="0">
                <a:solidFill>
                  <a:srgbClr val="000066"/>
                </a:solidFill>
              </a:rPr>
              <a:t>总变异 </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np</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a:t>
            </a:r>
          </a:p>
          <a:p>
            <a:pPr>
              <a:buFont typeface="Wingdings" pitchFamily="2" charset="2"/>
              <a:buNone/>
            </a:pPr>
            <a:endParaRPr lang="zh-CN" altLang="en-US" sz="2200" b="1" smtClean="0">
              <a:solidFill>
                <a:srgbClr val="000066"/>
              </a:solidFill>
            </a:endParaRPr>
          </a:p>
          <a:p>
            <a:pPr>
              <a:buFont typeface="Wingdings" pitchFamily="2" charset="2"/>
              <a:buNone/>
            </a:pPr>
            <a:r>
              <a:rPr lang="en-US" altLang="zh-CN" sz="2200" b="1" smtClean="0">
                <a:solidFill>
                  <a:srgbClr val="000066"/>
                </a:solidFill>
              </a:rPr>
              <a:t>SS</a:t>
            </a:r>
            <a:r>
              <a:rPr lang="zh-CN" altLang="en-US" sz="2200" b="1" baseline="-25000" smtClean="0">
                <a:solidFill>
                  <a:srgbClr val="000066"/>
                </a:solidFill>
              </a:rPr>
              <a:t>被试间 </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     </a:t>
            </a:r>
            <a:r>
              <a:rPr lang="en-US" altLang="zh-CN" sz="2200" b="1" smtClean="0">
                <a:solidFill>
                  <a:srgbClr val="000066"/>
                </a:solidFill>
              </a:rPr>
              <a:t>SS</a:t>
            </a:r>
            <a:r>
              <a:rPr lang="zh-CN" altLang="en-US" sz="2200" b="1" baseline="-25000" smtClean="0">
                <a:solidFill>
                  <a:srgbClr val="000066"/>
                </a:solidFill>
              </a:rPr>
              <a:t>被试内 </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a:t>
            </a:r>
            <a:r>
              <a:rPr lang="zh-CN" altLang="en-US" sz="2200" b="1" smtClean="0">
                <a:solidFill>
                  <a:srgbClr val="000066"/>
                </a:solidFill>
              </a:rPr>
              <a:t>（</a:t>
            </a:r>
            <a:r>
              <a:rPr lang="en-US" altLang="zh-CN" sz="2200" b="1" smtClean="0">
                <a:solidFill>
                  <a:srgbClr val="000066"/>
                </a:solidFill>
              </a:rPr>
              <a:t>p</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a:t>
            </a:r>
            <a:r>
              <a:rPr lang="en-US" altLang="zh-CN" sz="2200" b="1" smtClean="0">
                <a:solidFill>
                  <a:srgbClr val="000066"/>
                </a:solidFill>
              </a:rPr>
              <a:t>]</a:t>
            </a:r>
          </a:p>
          <a:p>
            <a:pPr>
              <a:buFont typeface="Wingdings" pitchFamily="2" charset="2"/>
              <a:buNone/>
            </a:pPr>
            <a:endParaRPr lang="en-US" altLang="zh-CN" sz="2200" b="1" smtClean="0">
              <a:solidFill>
                <a:srgbClr val="000066"/>
              </a:solidFill>
            </a:endParaRPr>
          </a:p>
          <a:p>
            <a:pPr>
              <a:buFont typeface="Wingdings" pitchFamily="2" charset="2"/>
              <a:buNone/>
            </a:pPr>
            <a:r>
              <a:rPr lang="en-US" altLang="zh-CN" sz="2200" b="1" smtClean="0">
                <a:solidFill>
                  <a:srgbClr val="000066"/>
                </a:solidFill>
              </a:rPr>
              <a:t>                    SS</a:t>
            </a:r>
            <a:r>
              <a:rPr lang="zh-CN" altLang="en-US" sz="2200" b="1" baseline="-25000" smtClean="0">
                <a:solidFill>
                  <a:srgbClr val="000066"/>
                </a:solidFill>
              </a:rPr>
              <a:t>处理 </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p</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     </a:t>
            </a:r>
            <a:r>
              <a:rPr lang="en-US" altLang="zh-CN" sz="2200" b="1" smtClean="0">
                <a:solidFill>
                  <a:srgbClr val="000066"/>
                </a:solidFill>
              </a:rPr>
              <a:t>SS</a:t>
            </a:r>
            <a:r>
              <a:rPr lang="zh-CN" altLang="en-US" sz="2200" b="1" baseline="-25000" smtClean="0">
                <a:solidFill>
                  <a:srgbClr val="000066"/>
                </a:solidFill>
              </a:rPr>
              <a:t>残差 </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(n-1)(p-1)]</a:t>
            </a:r>
          </a:p>
          <a:p>
            <a:pPr>
              <a:buFont typeface="Wingdings" pitchFamily="2" charset="2"/>
              <a:buNone/>
            </a:pPr>
            <a:endParaRPr lang="en-US" altLang="zh-CN" sz="2200" b="1" smtClean="0">
              <a:solidFill>
                <a:srgbClr val="000066"/>
              </a:solidFill>
            </a:endParaRPr>
          </a:p>
          <a:p>
            <a:pPr>
              <a:buFont typeface="Wingdings" pitchFamily="2" charset="2"/>
              <a:buNone/>
            </a:pPr>
            <a:r>
              <a:rPr lang="zh-CN" altLang="en-US" sz="2200" b="1" smtClean="0">
                <a:solidFill>
                  <a:srgbClr val="000066"/>
                </a:solidFill>
                <a:latin typeface="宋体" charset="-122"/>
              </a:rPr>
              <a:t>单因素重复测量设计中</a:t>
            </a:r>
            <a:r>
              <a:rPr lang="en-US" altLang="zh-CN" sz="2200" b="1" smtClean="0">
                <a:solidFill>
                  <a:srgbClr val="000066"/>
                </a:solidFill>
                <a:latin typeface="宋体" charset="-122"/>
              </a:rPr>
              <a:t>F</a:t>
            </a:r>
            <a:r>
              <a:rPr lang="zh-CN" altLang="en-US" sz="2200" b="1" smtClean="0">
                <a:solidFill>
                  <a:srgbClr val="000066"/>
                </a:solidFill>
                <a:latin typeface="宋体" charset="-122"/>
              </a:rPr>
              <a:t>值的计算：</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F</a:t>
            </a:r>
            <a:r>
              <a:rPr lang="zh-CN" altLang="en-US" sz="2200" b="1" baseline="-25000" smtClean="0">
                <a:solidFill>
                  <a:srgbClr val="000066"/>
                </a:solidFill>
                <a:latin typeface="宋体" charset="-122"/>
              </a:rPr>
              <a:t>处理</a:t>
            </a:r>
            <a:r>
              <a:rPr lang="zh-CN" altLang="en-US" sz="2200" b="1" smtClean="0">
                <a:solidFill>
                  <a:srgbClr val="000066"/>
                </a:solidFill>
                <a:latin typeface="宋体" charset="-122"/>
              </a:rPr>
              <a:t>＝</a:t>
            </a:r>
            <a:r>
              <a:rPr lang="en-US" altLang="zh-CN" sz="2200" b="1" smtClean="0">
                <a:solidFill>
                  <a:srgbClr val="000066"/>
                </a:solidFill>
                <a:latin typeface="宋体" charset="-122"/>
              </a:rPr>
              <a:t>MS</a:t>
            </a:r>
            <a:r>
              <a:rPr lang="zh-CN" altLang="en-US" sz="2200" b="1" baseline="-25000" smtClean="0">
                <a:solidFill>
                  <a:srgbClr val="000066"/>
                </a:solidFill>
                <a:latin typeface="宋体" charset="-122"/>
              </a:rPr>
              <a:t>处理</a:t>
            </a:r>
            <a:r>
              <a:rPr lang="en-US" altLang="zh-CN" sz="2200" b="1" smtClean="0">
                <a:solidFill>
                  <a:srgbClr val="000066"/>
                </a:solidFill>
                <a:latin typeface="宋体" charset="-122"/>
              </a:rPr>
              <a:t>/MS</a:t>
            </a:r>
            <a:r>
              <a:rPr lang="zh-CN" altLang="en-US" sz="2200" b="1" baseline="-25000" smtClean="0">
                <a:solidFill>
                  <a:srgbClr val="000066"/>
                </a:solidFill>
                <a:latin typeface="宋体" charset="-122"/>
              </a:rPr>
              <a:t>残差</a:t>
            </a:r>
            <a:endParaRPr lang="zh-CN" altLang="en-US"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    </a:t>
            </a:r>
            <a:endParaRPr lang="zh-CN" altLang="en-US" sz="2200" b="1" baseline="-25000" smtClean="0">
              <a:solidFill>
                <a:srgbClr val="000066"/>
              </a:solidFill>
              <a:latin typeface="宋体" charset="-122"/>
            </a:endParaRPr>
          </a:p>
        </p:txBody>
      </p:sp>
      <p:sp>
        <p:nvSpPr>
          <p:cNvPr id="153603" name="Line 4"/>
          <p:cNvSpPr>
            <a:spLocks noChangeShapeType="1"/>
          </p:cNvSpPr>
          <p:nvPr/>
        </p:nvSpPr>
        <p:spPr bwMode="auto">
          <a:xfrm flipH="1">
            <a:off x="2209800" y="2895600"/>
            <a:ext cx="1295400" cy="457200"/>
          </a:xfrm>
          <a:prstGeom prst="line">
            <a:avLst/>
          </a:prstGeom>
          <a:noFill/>
          <a:ln w="44450">
            <a:solidFill>
              <a:srgbClr val="000066"/>
            </a:solidFill>
            <a:round/>
            <a:headEnd/>
            <a:tailEnd type="triangle" w="med" len="med"/>
          </a:ln>
        </p:spPr>
        <p:txBody>
          <a:bodyPr/>
          <a:lstStyle/>
          <a:p>
            <a:endParaRPr lang="zh-CN" altLang="en-US"/>
          </a:p>
        </p:txBody>
      </p:sp>
      <p:sp>
        <p:nvSpPr>
          <p:cNvPr id="153604" name="Line 5"/>
          <p:cNvSpPr>
            <a:spLocks noChangeShapeType="1"/>
          </p:cNvSpPr>
          <p:nvPr/>
        </p:nvSpPr>
        <p:spPr bwMode="auto">
          <a:xfrm>
            <a:off x="4114800" y="2895600"/>
            <a:ext cx="914400" cy="381000"/>
          </a:xfrm>
          <a:prstGeom prst="line">
            <a:avLst/>
          </a:prstGeom>
          <a:noFill/>
          <a:ln w="44450">
            <a:solidFill>
              <a:srgbClr val="000066"/>
            </a:solidFill>
            <a:round/>
            <a:headEnd/>
            <a:tailEnd type="triangle" w="med" len="med"/>
          </a:ln>
        </p:spPr>
        <p:txBody>
          <a:bodyPr/>
          <a:lstStyle/>
          <a:p>
            <a:endParaRPr lang="zh-CN" altLang="en-US"/>
          </a:p>
        </p:txBody>
      </p:sp>
      <p:sp>
        <p:nvSpPr>
          <p:cNvPr id="153605" name="Line 6"/>
          <p:cNvSpPr>
            <a:spLocks noChangeShapeType="1"/>
          </p:cNvSpPr>
          <p:nvPr/>
        </p:nvSpPr>
        <p:spPr bwMode="auto">
          <a:xfrm flipH="1">
            <a:off x="3429000" y="3733800"/>
            <a:ext cx="1447800" cy="457200"/>
          </a:xfrm>
          <a:prstGeom prst="line">
            <a:avLst/>
          </a:prstGeom>
          <a:noFill/>
          <a:ln w="44450">
            <a:solidFill>
              <a:srgbClr val="000066"/>
            </a:solidFill>
            <a:round/>
            <a:headEnd/>
            <a:tailEnd type="triangle" w="med" len="med"/>
          </a:ln>
        </p:spPr>
        <p:txBody>
          <a:bodyPr/>
          <a:lstStyle/>
          <a:p>
            <a:endParaRPr lang="zh-CN" altLang="en-US"/>
          </a:p>
        </p:txBody>
      </p:sp>
      <p:sp>
        <p:nvSpPr>
          <p:cNvPr id="153606" name="Line 7"/>
          <p:cNvSpPr>
            <a:spLocks noChangeShapeType="1"/>
          </p:cNvSpPr>
          <p:nvPr/>
        </p:nvSpPr>
        <p:spPr bwMode="auto">
          <a:xfrm>
            <a:off x="5105400" y="3733800"/>
            <a:ext cx="1295400" cy="381000"/>
          </a:xfrm>
          <a:prstGeom prst="line">
            <a:avLst/>
          </a:prstGeom>
          <a:noFill/>
          <a:ln w="44450">
            <a:solidFill>
              <a:srgbClr val="000066"/>
            </a:solidFill>
            <a:round/>
            <a:headEnd/>
            <a:tailEnd type="triangle" w="med" len="med"/>
          </a:ln>
        </p:spPr>
        <p:txBody>
          <a:bodyPr/>
          <a:lstStyle/>
          <a:p>
            <a:endParaRPr lang="zh-CN" alt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38914"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C4718785-7B9E-4CD6-85B4-85458C654A94}" type="slidenum">
              <a:rPr lang="zh-CN" altLang="en-US" smtClean="0">
                <a:latin typeface="Arial" charset="0"/>
                <a:ea typeface="宋体" charset="-122"/>
              </a:rPr>
              <a:pPr algn="ctr" fontAlgn="base">
                <a:spcBef>
                  <a:spcPct val="0"/>
                </a:spcBef>
                <a:spcAft>
                  <a:spcPct val="0"/>
                </a:spcAft>
              </a:pPr>
              <a:t>12</a:t>
            </a:fld>
            <a:endParaRPr lang="en-US" altLang="zh-CN" smtClean="0">
              <a:latin typeface="Arial" charset="0"/>
              <a:ea typeface="宋体" charset="-122"/>
            </a:endParaRPr>
          </a:p>
        </p:txBody>
      </p:sp>
      <p:sp>
        <p:nvSpPr>
          <p:cNvPr id="38915" name="Rectangle 2"/>
          <p:cNvSpPr>
            <a:spLocks noGrp="1" noChangeArrowheads="1"/>
          </p:cNvSpPr>
          <p:nvPr>
            <p:ph type="title"/>
          </p:nvPr>
        </p:nvSpPr>
        <p:spPr>
          <a:xfrm>
            <a:off x="539750" y="692150"/>
            <a:ext cx="8229600" cy="1143000"/>
          </a:xfrm>
        </p:spPr>
        <p:txBody>
          <a:bodyPr/>
          <a:lstStyle/>
          <a:p>
            <a:r>
              <a:rPr lang="zh-CN" altLang="en-US" b="1" smtClean="0">
                <a:solidFill>
                  <a:srgbClr val="002060"/>
                </a:solidFill>
              </a:rPr>
              <a:t>研究设计的标准</a:t>
            </a:r>
            <a:endParaRPr lang="zh-CN" altLang="en-US" smtClean="0"/>
          </a:p>
        </p:txBody>
      </p:sp>
      <p:sp>
        <p:nvSpPr>
          <p:cNvPr id="746499" name="Rectangle 3"/>
          <p:cNvSpPr>
            <a:spLocks noGrp="1" noChangeArrowheads="1"/>
          </p:cNvSpPr>
          <p:nvPr>
            <p:ph type="body" idx="1"/>
          </p:nvPr>
        </p:nvSpPr>
        <p:spPr>
          <a:xfrm>
            <a:off x="107950" y="1628775"/>
            <a:ext cx="8891588" cy="6264275"/>
          </a:xfrm>
        </p:spPr>
        <p:txBody>
          <a:bodyPr/>
          <a:lstStyle/>
          <a:p>
            <a:pPr marL="457200" lvl="1" indent="0">
              <a:buFontTx/>
              <a:buNone/>
              <a:defRPr/>
            </a:pPr>
            <a:r>
              <a:rPr lang="zh-CN" altLang="en-US" sz="2400" b="1" dirty="0" smtClean="0">
                <a:solidFill>
                  <a:srgbClr val="002060"/>
                </a:solidFill>
              </a:rPr>
              <a:t>（</a:t>
            </a:r>
            <a:r>
              <a:rPr lang="en-US" altLang="zh-CN" sz="2400" b="1" dirty="0" smtClean="0">
                <a:solidFill>
                  <a:srgbClr val="002060"/>
                </a:solidFill>
              </a:rPr>
              <a:t>2</a:t>
            </a:r>
            <a:r>
              <a:rPr lang="zh-CN" altLang="en-US" sz="2400" b="1" dirty="0" smtClean="0">
                <a:solidFill>
                  <a:srgbClr val="002060"/>
                </a:solidFill>
              </a:rPr>
              <a:t>）内部</a:t>
            </a:r>
            <a:r>
              <a:rPr lang="zh-CN" altLang="en-US" sz="2400" b="1" dirty="0">
                <a:solidFill>
                  <a:srgbClr val="002060"/>
                </a:solidFill>
              </a:rPr>
              <a:t>效度：研究的自变量与因变量之间存在一定关系的明确程度。即“保证研究变量之间的关系的确定性”。</a:t>
            </a:r>
          </a:p>
          <a:p>
            <a:pPr lvl="1">
              <a:defRPr/>
            </a:pPr>
            <a:r>
              <a:rPr lang="zh-CN" altLang="en-US" sz="2400" b="1" dirty="0">
                <a:solidFill>
                  <a:srgbClr val="002060"/>
                </a:solidFill>
              </a:rPr>
              <a:t>内部效度的影响因素：</a:t>
            </a:r>
          </a:p>
          <a:p>
            <a:pPr lvl="1">
              <a:buFont typeface="Wingdings" pitchFamily="2" charset="2"/>
              <a:buNone/>
              <a:defRPr/>
            </a:pPr>
            <a:r>
              <a:rPr lang="zh-CN" altLang="en-US" sz="2400" b="1" dirty="0">
                <a:solidFill>
                  <a:srgbClr val="002060"/>
                </a:solidFill>
                <a:sym typeface="Symbol" pitchFamily="18" charset="2"/>
              </a:rPr>
              <a:t>    </a:t>
            </a:r>
            <a:r>
              <a:rPr lang="zh-CN" altLang="en-US" sz="2400" b="1" dirty="0">
                <a:solidFill>
                  <a:srgbClr val="002060"/>
                </a:solidFill>
              </a:rPr>
              <a:t>成熟因素 </a:t>
            </a:r>
          </a:p>
          <a:p>
            <a:pPr lvl="1">
              <a:buFont typeface="Wingdings" pitchFamily="2" charset="2"/>
              <a:buNone/>
              <a:defRPr/>
            </a:pPr>
            <a:r>
              <a:rPr lang="zh-CN" altLang="en-US" sz="2400" b="1" dirty="0">
                <a:solidFill>
                  <a:srgbClr val="002060"/>
                </a:solidFill>
                <a:sym typeface="Symbol" pitchFamily="18" charset="2"/>
              </a:rPr>
              <a:t>    历史因素 </a:t>
            </a:r>
          </a:p>
          <a:p>
            <a:pPr lvl="1">
              <a:buFont typeface="Wingdings" pitchFamily="2" charset="2"/>
              <a:buNone/>
              <a:defRPr/>
            </a:pPr>
            <a:r>
              <a:rPr lang="zh-CN" altLang="en-US" sz="2400" b="1" dirty="0">
                <a:solidFill>
                  <a:srgbClr val="002060"/>
                </a:solidFill>
                <a:sym typeface="Symbol" pitchFamily="18" charset="2"/>
              </a:rPr>
              <a:t>    被试选择上的差异 </a:t>
            </a:r>
          </a:p>
          <a:p>
            <a:pPr lvl="1">
              <a:buFont typeface="Wingdings" pitchFamily="2" charset="2"/>
              <a:buNone/>
              <a:defRPr/>
            </a:pPr>
            <a:r>
              <a:rPr lang="zh-CN" altLang="en-US" sz="2400" b="1" dirty="0">
                <a:solidFill>
                  <a:srgbClr val="002060"/>
                </a:solidFill>
                <a:sym typeface="Symbol" pitchFamily="18" charset="2"/>
              </a:rPr>
              <a:t>    研究被试缺失产生的效应 </a:t>
            </a:r>
          </a:p>
          <a:p>
            <a:pPr lvl="1">
              <a:buFont typeface="Wingdings" pitchFamily="2" charset="2"/>
              <a:buNone/>
              <a:defRPr/>
            </a:pPr>
            <a:r>
              <a:rPr lang="zh-CN" altLang="en-US" sz="2400" b="1" dirty="0">
                <a:solidFill>
                  <a:srgbClr val="002060"/>
                </a:solidFill>
                <a:sym typeface="Symbol" pitchFamily="18" charset="2"/>
              </a:rPr>
              <a:t>    前测的影响 </a:t>
            </a:r>
          </a:p>
          <a:p>
            <a:pPr lvl="1">
              <a:buFont typeface="Wingdings" pitchFamily="2" charset="2"/>
              <a:buNone/>
              <a:defRPr/>
            </a:pPr>
            <a:r>
              <a:rPr lang="zh-CN" altLang="en-US" sz="2400" b="1" dirty="0">
                <a:solidFill>
                  <a:srgbClr val="002060"/>
                </a:solidFill>
                <a:sym typeface="Symbol" pitchFamily="18" charset="2"/>
              </a:rPr>
              <a:t>    实验程序不一致或处理扩散产生的效应 </a:t>
            </a:r>
          </a:p>
          <a:p>
            <a:pPr lvl="1">
              <a:buFont typeface="Wingdings" pitchFamily="2" charset="2"/>
              <a:buNone/>
              <a:defRPr/>
            </a:pPr>
            <a:r>
              <a:rPr lang="zh-CN" altLang="en-US" sz="2400" b="1" dirty="0">
                <a:solidFill>
                  <a:srgbClr val="002060"/>
                </a:solidFill>
                <a:sym typeface="Symbol" pitchFamily="18" charset="2"/>
              </a:rPr>
              <a:t>    统计回归效应 </a:t>
            </a:r>
          </a:p>
          <a:p>
            <a:pPr lvl="1">
              <a:buFont typeface="Wingdings" pitchFamily="2" charset="2"/>
              <a:buNone/>
              <a:defRPr/>
            </a:pPr>
            <a:r>
              <a:rPr lang="zh-CN" altLang="en-US" sz="2400" b="1" dirty="0">
                <a:solidFill>
                  <a:srgbClr val="002060"/>
                </a:solidFill>
                <a:sym typeface="Symbol" pitchFamily="18" charset="2"/>
              </a:rPr>
              <a:t>    研究条件与因素间的交互作用</a:t>
            </a:r>
            <a:endParaRPr lang="zh-CN" altLang="en-US" sz="24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46499">
                                            <p:txEl>
                                              <p:pRg st="0" end="0"/>
                                            </p:txEl>
                                          </p:spTgt>
                                        </p:tgtEl>
                                        <p:attrNameLst>
                                          <p:attrName>style.visibility</p:attrName>
                                        </p:attrNameLst>
                                      </p:cBhvr>
                                      <p:to>
                                        <p:strVal val="visible"/>
                                      </p:to>
                                    </p:set>
                                    <p:animEffect transition="in" filter="checkerboard(across)">
                                      <p:cBhvr>
                                        <p:cTn id="7" dur="500"/>
                                        <p:tgtEl>
                                          <p:spTgt spid="74649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746499">
                                            <p:txEl>
                                              <p:pRg st="1" end="1"/>
                                            </p:txEl>
                                          </p:spTgt>
                                        </p:tgtEl>
                                        <p:attrNameLst>
                                          <p:attrName>style.visibility</p:attrName>
                                        </p:attrNameLst>
                                      </p:cBhvr>
                                      <p:to>
                                        <p:strVal val="visible"/>
                                      </p:to>
                                    </p:set>
                                    <p:animEffect transition="in" filter="checkerboard(across)">
                                      <p:cBhvr>
                                        <p:cTn id="12" dur="500"/>
                                        <p:tgtEl>
                                          <p:spTgt spid="7464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746499">
                                            <p:txEl>
                                              <p:pRg st="2" end="2"/>
                                            </p:txEl>
                                          </p:spTgt>
                                        </p:tgtEl>
                                        <p:attrNameLst>
                                          <p:attrName>style.visibility</p:attrName>
                                        </p:attrNameLst>
                                      </p:cBhvr>
                                      <p:to>
                                        <p:strVal val="visible"/>
                                      </p:to>
                                    </p:set>
                                    <p:animEffect transition="in" filter="checkerboard(across)">
                                      <p:cBhvr>
                                        <p:cTn id="17" dur="500"/>
                                        <p:tgtEl>
                                          <p:spTgt spid="74649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746499">
                                            <p:txEl>
                                              <p:pRg st="3" end="3"/>
                                            </p:txEl>
                                          </p:spTgt>
                                        </p:tgtEl>
                                        <p:attrNameLst>
                                          <p:attrName>style.visibility</p:attrName>
                                        </p:attrNameLst>
                                      </p:cBhvr>
                                      <p:to>
                                        <p:strVal val="visible"/>
                                      </p:to>
                                    </p:set>
                                    <p:animEffect transition="in" filter="checkerboard(across)">
                                      <p:cBhvr>
                                        <p:cTn id="22" dur="500"/>
                                        <p:tgtEl>
                                          <p:spTgt spid="74649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746499">
                                            <p:txEl>
                                              <p:pRg st="4" end="4"/>
                                            </p:txEl>
                                          </p:spTgt>
                                        </p:tgtEl>
                                        <p:attrNameLst>
                                          <p:attrName>style.visibility</p:attrName>
                                        </p:attrNameLst>
                                      </p:cBhvr>
                                      <p:to>
                                        <p:strVal val="visible"/>
                                      </p:to>
                                    </p:set>
                                    <p:animEffect transition="in" filter="checkerboard(across)">
                                      <p:cBhvr>
                                        <p:cTn id="27" dur="500"/>
                                        <p:tgtEl>
                                          <p:spTgt spid="74649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746499">
                                            <p:txEl>
                                              <p:pRg st="5" end="5"/>
                                            </p:txEl>
                                          </p:spTgt>
                                        </p:tgtEl>
                                        <p:attrNameLst>
                                          <p:attrName>style.visibility</p:attrName>
                                        </p:attrNameLst>
                                      </p:cBhvr>
                                      <p:to>
                                        <p:strVal val="visible"/>
                                      </p:to>
                                    </p:set>
                                    <p:animEffect transition="in" filter="checkerboard(across)">
                                      <p:cBhvr>
                                        <p:cTn id="32" dur="500"/>
                                        <p:tgtEl>
                                          <p:spTgt spid="746499">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5" presetClass="entr" presetSubtype="10" fill="hold" nodeType="clickEffect">
                                  <p:stCondLst>
                                    <p:cond delay="0"/>
                                  </p:stCondLst>
                                  <p:childTnLst>
                                    <p:set>
                                      <p:cBhvr>
                                        <p:cTn id="36" dur="1" fill="hold">
                                          <p:stCondLst>
                                            <p:cond delay="0"/>
                                          </p:stCondLst>
                                        </p:cTn>
                                        <p:tgtEl>
                                          <p:spTgt spid="746499">
                                            <p:txEl>
                                              <p:pRg st="6" end="6"/>
                                            </p:txEl>
                                          </p:spTgt>
                                        </p:tgtEl>
                                        <p:attrNameLst>
                                          <p:attrName>style.visibility</p:attrName>
                                        </p:attrNameLst>
                                      </p:cBhvr>
                                      <p:to>
                                        <p:strVal val="visible"/>
                                      </p:to>
                                    </p:set>
                                    <p:animEffect transition="in" filter="checkerboard(across)">
                                      <p:cBhvr>
                                        <p:cTn id="37" dur="500"/>
                                        <p:tgtEl>
                                          <p:spTgt spid="746499">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nodeType="clickEffect">
                                  <p:stCondLst>
                                    <p:cond delay="0"/>
                                  </p:stCondLst>
                                  <p:childTnLst>
                                    <p:set>
                                      <p:cBhvr>
                                        <p:cTn id="41" dur="1" fill="hold">
                                          <p:stCondLst>
                                            <p:cond delay="0"/>
                                          </p:stCondLst>
                                        </p:cTn>
                                        <p:tgtEl>
                                          <p:spTgt spid="746499">
                                            <p:txEl>
                                              <p:pRg st="7" end="7"/>
                                            </p:txEl>
                                          </p:spTgt>
                                        </p:tgtEl>
                                        <p:attrNameLst>
                                          <p:attrName>style.visibility</p:attrName>
                                        </p:attrNameLst>
                                      </p:cBhvr>
                                      <p:to>
                                        <p:strVal val="visible"/>
                                      </p:to>
                                    </p:set>
                                    <p:animEffect transition="in" filter="checkerboard(across)">
                                      <p:cBhvr>
                                        <p:cTn id="42" dur="500"/>
                                        <p:tgtEl>
                                          <p:spTgt spid="746499">
                                            <p:txEl>
                                              <p:pRg st="7" end="7"/>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5" presetClass="entr" presetSubtype="10" fill="hold" nodeType="clickEffect">
                                  <p:stCondLst>
                                    <p:cond delay="0"/>
                                  </p:stCondLst>
                                  <p:childTnLst>
                                    <p:set>
                                      <p:cBhvr>
                                        <p:cTn id="46" dur="1" fill="hold">
                                          <p:stCondLst>
                                            <p:cond delay="0"/>
                                          </p:stCondLst>
                                        </p:cTn>
                                        <p:tgtEl>
                                          <p:spTgt spid="746499">
                                            <p:txEl>
                                              <p:pRg st="8" end="8"/>
                                            </p:txEl>
                                          </p:spTgt>
                                        </p:tgtEl>
                                        <p:attrNameLst>
                                          <p:attrName>style.visibility</p:attrName>
                                        </p:attrNameLst>
                                      </p:cBhvr>
                                      <p:to>
                                        <p:strVal val="visible"/>
                                      </p:to>
                                    </p:set>
                                    <p:animEffect transition="in" filter="checkerboard(across)">
                                      <p:cBhvr>
                                        <p:cTn id="47" dur="500"/>
                                        <p:tgtEl>
                                          <p:spTgt spid="746499">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ntr" presetSubtype="10" fill="hold" nodeType="clickEffect">
                                  <p:stCondLst>
                                    <p:cond delay="0"/>
                                  </p:stCondLst>
                                  <p:childTnLst>
                                    <p:set>
                                      <p:cBhvr>
                                        <p:cTn id="51" dur="1" fill="hold">
                                          <p:stCondLst>
                                            <p:cond delay="0"/>
                                          </p:stCondLst>
                                        </p:cTn>
                                        <p:tgtEl>
                                          <p:spTgt spid="746499">
                                            <p:txEl>
                                              <p:pRg st="9" end="9"/>
                                            </p:txEl>
                                          </p:spTgt>
                                        </p:tgtEl>
                                        <p:attrNameLst>
                                          <p:attrName>style.visibility</p:attrName>
                                        </p:attrNameLst>
                                      </p:cBhvr>
                                      <p:to>
                                        <p:strVal val="visible"/>
                                      </p:to>
                                    </p:set>
                                    <p:animEffect transition="in" filter="checkerboard(across)">
                                      <p:cBhvr>
                                        <p:cTn id="52" dur="500"/>
                                        <p:tgtEl>
                                          <p:spTgt spid="746499">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2"/>
          <p:cNvSpPr>
            <a:spLocks noGrp="1" noChangeArrowheads="1"/>
          </p:cNvSpPr>
          <p:nvPr>
            <p:ph type="title"/>
          </p:nvPr>
        </p:nvSpPr>
        <p:spPr>
          <a:xfrm>
            <a:off x="539750" y="836613"/>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54626" name="Rectangle 3"/>
          <p:cNvSpPr>
            <a:spLocks noGrp="1" noChangeArrowheads="1"/>
          </p:cNvSpPr>
          <p:nvPr>
            <p:ph type="body" idx="1"/>
          </p:nvPr>
        </p:nvSpPr>
        <p:spPr>
          <a:xfrm>
            <a:off x="468313" y="2205038"/>
            <a:ext cx="8229600" cy="4525962"/>
          </a:xfrm>
        </p:spPr>
        <p:txBody>
          <a:bodyPr/>
          <a:lstStyle/>
          <a:p>
            <a:pPr>
              <a:buFont typeface="Wingdings" pitchFamily="2" charset="2"/>
              <a:buNone/>
            </a:pPr>
            <a:r>
              <a:rPr lang="en-US" altLang="zh-CN" sz="2200" b="1" smtClean="0">
                <a:solidFill>
                  <a:srgbClr val="000066"/>
                </a:solidFill>
                <a:latin typeface="宋体" charset="-122"/>
              </a:rPr>
              <a:t>    </a:t>
            </a:r>
            <a:r>
              <a:rPr lang="zh-CN" altLang="en-US" sz="2200" b="1" smtClean="0">
                <a:solidFill>
                  <a:srgbClr val="000066"/>
                </a:solidFill>
                <a:latin typeface="宋体" charset="-122"/>
              </a:rPr>
              <a:t>重复测量实验设计优点：减小了实验误差，更有效地控</a:t>
            </a:r>
          </a:p>
          <a:p>
            <a:pPr>
              <a:buFont typeface="Wingdings" pitchFamily="2" charset="2"/>
              <a:buNone/>
            </a:pPr>
            <a:r>
              <a:rPr lang="zh-CN" altLang="en-US" sz="2200" b="1" smtClean="0">
                <a:solidFill>
                  <a:srgbClr val="000066"/>
                </a:solidFill>
                <a:latin typeface="宋体" charset="-122"/>
              </a:rPr>
              <a:t>制了个体差异对实验的影响，对处理效应的估价更精确。</a:t>
            </a:r>
          </a:p>
          <a:p>
            <a:pPr>
              <a:buFont typeface="Wingdings" pitchFamily="2" charset="2"/>
              <a:buNone/>
            </a:pPr>
            <a:r>
              <a:rPr lang="zh-CN" altLang="en-US" sz="2200" b="1" smtClean="0">
                <a:solidFill>
                  <a:srgbClr val="000066"/>
                </a:solidFill>
                <a:latin typeface="宋体" charset="-122"/>
              </a:rPr>
              <a:t>    前提条件：当若干处理水平连续实施给同一被试时，被</a:t>
            </a:r>
          </a:p>
          <a:p>
            <a:pPr>
              <a:buFont typeface="Wingdings" pitchFamily="2" charset="2"/>
              <a:buNone/>
            </a:pPr>
            <a:r>
              <a:rPr lang="zh-CN" altLang="en-US" sz="2200" b="1" smtClean="0">
                <a:solidFill>
                  <a:srgbClr val="000066"/>
                </a:solidFill>
                <a:latin typeface="宋体" charset="-122"/>
              </a:rPr>
              <a:t>试接受前面的处理对接受后面的处理没有长期影响。还有顺序</a:t>
            </a:r>
          </a:p>
          <a:p>
            <a:pPr>
              <a:buFont typeface="Wingdings" pitchFamily="2" charset="2"/>
              <a:buNone/>
            </a:pPr>
            <a:r>
              <a:rPr lang="zh-CN" altLang="en-US" sz="2200" b="1" smtClean="0">
                <a:solidFill>
                  <a:srgbClr val="000066"/>
                </a:solidFill>
                <a:latin typeface="宋体" charset="-122"/>
              </a:rPr>
              <a:t>效应也是重复测量设计中要特别注意的，因此，在实验中要考</a:t>
            </a:r>
          </a:p>
          <a:p>
            <a:pPr>
              <a:buFont typeface="Wingdings" pitchFamily="2" charset="2"/>
              <a:buNone/>
            </a:pPr>
            <a:r>
              <a:rPr lang="zh-CN" altLang="en-US" sz="2200" b="1" smtClean="0">
                <a:solidFill>
                  <a:srgbClr val="000066"/>
                </a:solidFill>
                <a:latin typeface="宋体" charset="-122"/>
              </a:rPr>
              <a:t>虑平衡顺序效应的问题。</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2"/>
          <p:cNvSpPr>
            <a:spLocks noGrp="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55650" name="Rectangle 3"/>
          <p:cNvSpPr>
            <a:spLocks noGrp="1" noChangeArrowheads="1"/>
          </p:cNvSpPr>
          <p:nvPr>
            <p:ph type="body" idx="1"/>
          </p:nvPr>
        </p:nvSpPr>
        <p:spPr>
          <a:xfrm>
            <a:off x="1182688" y="2017713"/>
            <a:ext cx="7772400" cy="6059487"/>
          </a:xfrm>
        </p:spPr>
        <p:txBody>
          <a:bodyPr/>
          <a:lstStyle/>
          <a:p>
            <a:pPr>
              <a:buFont typeface="Wingdings" pitchFamily="2" charset="2"/>
              <a:buNone/>
            </a:pPr>
            <a:r>
              <a:rPr lang="zh-CN" altLang="en-US" b="1" smtClean="0">
                <a:solidFill>
                  <a:srgbClr val="000066"/>
                </a:solidFill>
                <a:latin typeface="宋体" charset="-122"/>
              </a:rPr>
              <a:t>两</a:t>
            </a:r>
            <a:r>
              <a:rPr lang="zh-CN" altLang="en-US" b="1" smtClean="0">
                <a:solidFill>
                  <a:srgbClr val="000066"/>
                </a:solidFill>
              </a:rPr>
              <a:t>因素完全随机设计</a:t>
            </a:r>
          </a:p>
          <a:p>
            <a:pPr>
              <a:buFont typeface="Wingdings" pitchFamily="2" charset="2"/>
              <a:buNone/>
            </a:pPr>
            <a:r>
              <a:rPr lang="en-US" altLang="zh-CN" sz="2200" b="1" smtClean="0">
                <a:solidFill>
                  <a:srgbClr val="000066"/>
                </a:solidFill>
                <a:latin typeface="宋体" charset="-122"/>
              </a:rPr>
              <a:t>1 </a:t>
            </a:r>
            <a:r>
              <a:rPr lang="zh-CN" altLang="en-US" sz="2200" b="1" smtClean="0">
                <a:solidFill>
                  <a:srgbClr val="000066"/>
                </a:solidFill>
                <a:latin typeface="宋体" charset="-122"/>
              </a:rPr>
              <a:t>两因素完全随机实验设计的基本特点</a:t>
            </a:r>
          </a:p>
          <a:p>
            <a:pPr>
              <a:buFont typeface="Wingdings" pitchFamily="2" charset="2"/>
              <a:buNone/>
            </a:pPr>
            <a:r>
              <a:rPr lang="zh-CN" altLang="en-US" sz="2200" b="1" smtClean="0">
                <a:solidFill>
                  <a:srgbClr val="000066"/>
                </a:solidFill>
                <a:latin typeface="宋体" charset="-122"/>
              </a:rPr>
              <a:t>    是指研究者在同一个实验里同时操纵两个或两个以上自</a:t>
            </a:r>
          </a:p>
          <a:p>
            <a:pPr>
              <a:buFont typeface="Wingdings" pitchFamily="2" charset="2"/>
              <a:buNone/>
            </a:pPr>
            <a:r>
              <a:rPr lang="zh-CN" altLang="en-US" sz="2200" b="1" smtClean="0">
                <a:solidFill>
                  <a:srgbClr val="000066"/>
                </a:solidFill>
                <a:latin typeface="宋体" charset="-122"/>
              </a:rPr>
              <a:t>变量，并把被试完全随机地分配到各个处理的结合中，每个被</a:t>
            </a:r>
          </a:p>
          <a:p>
            <a:pPr>
              <a:buFont typeface="Wingdings" pitchFamily="2" charset="2"/>
              <a:buNone/>
            </a:pPr>
            <a:r>
              <a:rPr lang="zh-CN" altLang="en-US" sz="2200" b="1" smtClean="0">
                <a:solidFill>
                  <a:srgbClr val="000066"/>
                </a:solidFill>
                <a:latin typeface="宋体" charset="-122"/>
              </a:rPr>
              <a:t>试只接受一个实验处理的结合，以观察自变量以及自变量之间</a:t>
            </a:r>
          </a:p>
          <a:p>
            <a:pPr>
              <a:buFont typeface="Wingdings" pitchFamily="2" charset="2"/>
              <a:buNone/>
            </a:pPr>
            <a:r>
              <a:rPr lang="zh-CN" altLang="en-US" sz="2200" b="1" smtClean="0">
                <a:solidFill>
                  <a:srgbClr val="000066"/>
                </a:solidFill>
                <a:latin typeface="宋体" charset="-122"/>
              </a:rPr>
              <a:t>交互作用效果的实验设计。</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A</a:t>
            </a:r>
            <a:r>
              <a:rPr lang="zh-CN" altLang="en-US" sz="2200" b="1" smtClean="0">
                <a:solidFill>
                  <a:srgbClr val="000066"/>
                </a:solidFill>
                <a:latin typeface="宋体" charset="-122"/>
              </a:rPr>
              <a:t>、</a:t>
            </a:r>
            <a:r>
              <a:rPr lang="en-US" altLang="zh-CN" sz="2200" b="1" smtClean="0">
                <a:solidFill>
                  <a:srgbClr val="000066"/>
                </a:solidFill>
                <a:latin typeface="宋体" charset="-122"/>
              </a:rPr>
              <a:t>B</a:t>
            </a:r>
            <a:r>
              <a:rPr lang="zh-CN" altLang="en-US" sz="2200" b="1" smtClean="0">
                <a:solidFill>
                  <a:srgbClr val="000066"/>
                </a:solidFill>
                <a:latin typeface="宋体" charset="-122"/>
              </a:rPr>
              <a:t>两个自变量；各有</a:t>
            </a:r>
            <a:r>
              <a:rPr lang="en-US" altLang="zh-CN" sz="2200" b="1" smtClean="0">
                <a:solidFill>
                  <a:srgbClr val="000066"/>
                </a:solidFill>
                <a:latin typeface="宋体" charset="-122"/>
              </a:rPr>
              <a:t>p</a:t>
            </a:r>
            <a:r>
              <a:rPr lang="zh-CN" altLang="en-US" sz="2200" b="1" smtClean="0">
                <a:solidFill>
                  <a:srgbClr val="000066"/>
                </a:solidFill>
                <a:latin typeface="宋体" charset="-122"/>
              </a:rPr>
              <a:t>个和</a:t>
            </a:r>
            <a:r>
              <a:rPr lang="en-US" altLang="zh-CN" sz="2200" b="1" smtClean="0">
                <a:solidFill>
                  <a:srgbClr val="000066"/>
                </a:solidFill>
                <a:latin typeface="宋体" charset="-122"/>
              </a:rPr>
              <a:t>q</a:t>
            </a:r>
            <a:r>
              <a:rPr lang="zh-CN" altLang="en-US" sz="2200" b="1" smtClean="0">
                <a:solidFill>
                  <a:srgbClr val="000066"/>
                </a:solidFill>
                <a:latin typeface="宋体" charset="-122"/>
              </a:rPr>
              <a:t>个水平，实验中含有</a:t>
            </a:r>
            <a:r>
              <a:rPr lang="en-US" altLang="zh-CN" sz="2200" b="1" smtClean="0">
                <a:solidFill>
                  <a:srgbClr val="000066"/>
                </a:solidFill>
                <a:latin typeface="宋体" charset="-122"/>
              </a:rPr>
              <a:t>p×q</a:t>
            </a:r>
          </a:p>
          <a:p>
            <a:pPr>
              <a:buFont typeface="Wingdings" pitchFamily="2" charset="2"/>
              <a:buNone/>
            </a:pPr>
            <a:r>
              <a:rPr lang="zh-CN" altLang="en-US" sz="2200" b="1" smtClean="0">
                <a:solidFill>
                  <a:srgbClr val="000066"/>
                </a:solidFill>
                <a:latin typeface="宋体" charset="-122"/>
              </a:rPr>
              <a:t>个处理的结合，如各有两个水平</a:t>
            </a:r>
            <a:r>
              <a:rPr lang="en-US" altLang="zh-CN" sz="2200" b="1" smtClean="0">
                <a:solidFill>
                  <a:srgbClr val="000066"/>
                </a:solidFill>
                <a:latin typeface="宋体" charset="-122"/>
              </a:rPr>
              <a:t>a</a:t>
            </a:r>
            <a:r>
              <a:rPr lang="en-US" altLang="zh-CN" sz="2200" b="1" baseline="-25000" smtClean="0">
                <a:solidFill>
                  <a:srgbClr val="000066"/>
                </a:solidFill>
                <a:latin typeface="宋体" charset="-122"/>
              </a:rPr>
              <a:t>1</a:t>
            </a:r>
            <a:r>
              <a:rPr lang="zh-CN" altLang="en-US" sz="2200" b="1" baseline="-25000" smtClean="0">
                <a:solidFill>
                  <a:srgbClr val="000066"/>
                </a:solidFill>
                <a:latin typeface="宋体" charset="-122"/>
              </a:rPr>
              <a:t>， </a:t>
            </a:r>
            <a:r>
              <a:rPr lang="en-US" altLang="zh-CN" sz="2200" b="1" smtClean="0">
                <a:solidFill>
                  <a:srgbClr val="000066"/>
                </a:solidFill>
                <a:latin typeface="宋体" charset="-122"/>
              </a:rPr>
              <a:t>a</a:t>
            </a:r>
            <a:r>
              <a:rPr lang="en-US" altLang="zh-CN" sz="2200" b="1" baseline="-25000" smtClean="0">
                <a:solidFill>
                  <a:srgbClr val="000066"/>
                </a:solidFill>
                <a:latin typeface="宋体" charset="-122"/>
              </a:rPr>
              <a:t>2</a:t>
            </a:r>
            <a:r>
              <a:rPr lang="zh-CN" altLang="en-US" sz="2200" b="1" baseline="-25000" smtClean="0">
                <a:solidFill>
                  <a:srgbClr val="000066"/>
                </a:solidFill>
                <a:latin typeface="宋体" charset="-122"/>
              </a:rPr>
              <a:t>， </a:t>
            </a:r>
            <a:r>
              <a:rPr lang="en-US" altLang="zh-CN" sz="2200" b="1" smtClean="0">
                <a:solidFill>
                  <a:srgbClr val="000066"/>
                </a:solidFill>
                <a:latin typeface="宋体" charset="-122"/>
              </a:rPr>
              <a:t>b</a:t>
            </a:r>
            <a:r>
              <a:rPr lang="en-US" altLang="zh-CN" sz="2200" b="1" baseline="-25000" smtClean="0">
                <a:solidFill>
                  <a:srgbClr val="000066"/>
                </a:solidFill>
                <a:latin typeface="宋体" charset="-122"/>
              </a:rPr>
              <a:t>1</a:t>
            </a:r>
            <a:r>
              <a:rPr lang="zh-CN" altLang="en-US" sz="2200" b="1" baseline="-25000" smtClean="0">
                <a:solidFill>
                  <a:srgbClr val="000066"/>
                </a:solidFill>
                <a:latin typeface="宋体" charset="-122"/>
              </a:rPr>
              <a:t>， </a:t>
            </a:r>
            <a:r>
              <a:rPr lang="en-US" altLang="zh-CN" sz="2200" b="1" smtClean="0">
                <a:solidFill>
                  <a:srgbClr val="000066"/>
                </a:solidFill>
                <a:latin typeface="宋体" charset="-122"/>
              </a:rPr>
              <a:t>b</a:t>
            </a:r>
            <a:r>
              <a:rPr lang="en-US" altLang="zh-CN" sz="2200" b="1" baseline="-25000" smtClean="0">
                <a:solidFill>
                  <a:srgbClr val="000066"/>
                </a:solidFill>
                <a:latin typeface="宋体" charset="-122"/>
              </a:rPr>
              <a:t>2</a:t>
            </a:r>
            <a:r>
              <a:rPr lang="zh-CN" altLang="en-US" sz="2200" b="1" baseline="-25000" smtClean="0">
                <a:solidFill>
                  <a:srgbClr val="000066"/>
                </a:solidFill>
                <a:latin typeface="宋体" charset="-122"/>
              </a:rPr>
              <a:t>；</a:t>
            </a:r>
            <a:r>
              <a:rPr lang="zh-CN" altLang="en-US" sz="2200" b="1" smtClean="0">
                <a:solidFill>
                  <a:srgbClr val="000066"/>
                </a:solidFill>
                <a:latin typeface="宋体" charset="-122"/>
              </a:rPr>
              <a:t>有四种处理</a:t>
            </a:r>
          </a:p>
          <a:p>
            <a:pPr>
              <a:buFont typeface="Wingdings" pitchFamily="2" charset="2"/>
              <a:buNone/>
            </a:pPr>
            <a:r>
              <a:rPr lang="zh-CN" altLang="en-US" sz="2200" b="1" smtClean="0">
                <a:solidFill>
                  <a:srgbClr val="000066"/>
                </a:solidFill>
                <a:latin typeface="宋体" charset="-122"/>
              </a:rPr>
              <a:t>水平的结合， </a:t>
            </a:r>
            <a:r>
              <a:rPr lang="en-US" altLang="zh-CN" sz="2200" b="1" smtClean="0">
                <a:solidFill>
                  <a:srgbClr val="000066"/>
                </a:solidFill>
                <a:latin typeface="宋体" charset="-122"/>
              </a:rPr>
              <a:t>a</a:t>
            </a:r>
            <a:r>
              <a:rPr lang="en-US" altLang="zh-CN" sz="2200" b="1" baseline="-25000" smtClean="0">
                <a:solidFill>
                  <a:srgbClr val="000066"/>
                </a:solidFill>
                <a:latin typeface="宋体" charset="-122"/>
              </a:rPr>
              <a:t>1</a:t>
            </a:r>
            <a:r>
              <a:rPr lang="en-US" altLang="zh-CN" sz="2200" b="1" smtClean="0">
                <a:solidFill>
                  <a:srgbClr val="000066"/>
                </a:solidFill>
                <a:latin typeface="宋体" charset="-122"/>
              </a:rPr>
              <a:t>b</a:t>
            </a:r>
            <a:r>
              <a:rPr lang="en-US" altLang="zh-CN" sz="2200" b="1" baseline="-25000" smtClean="0">
                <a:solidFill>
                  <a:srgbClr val="000066"/>
                </a:solidFill>
                <a:latin typeface="宋体" charset="-122"/>
              </a:rPr>
              <a:t>1 </a:t>
            </a:r>
            <a:r>
              <a:rPr lang="zh-CN" altLang="en-US" sz="2200" b="1" baseline="-25000" smtClean="0">
                <a:solidFill>
                  <a:srgbClr val="000066"/>
                </a:solidFill>
                <a:latin typeface="宋体" charset="-122"/>
              </a:rPr>
              <a:t>， </a:t>
            </a:r>
            <a:r>
              <a:rPr lang="en-US" altLang="zh-CN" sz="2200" b="1" smtClean="0">
                <a:solidFill>
                  <a:srgbClr val="000066"/>
                </a:solidFill>
                <a:latin typeface="宋体" charset="-122"/>
              </a:rPr>
              <a:t>a</a:t>
            </a:r>
            <a:r>
              <a:rPr lang="en-US" altLang="zh-CN" sz="2200" b="1" baseline="-25000" smtClean="0">
                <a:solidFill>
                  <a:srgbClr val="000066"/>
                </a:solidFill>
                <a:latin typeface="宋体" charset="-122"/>
              </a:rPr>
              <a:t>1</a:t>
            </a:r>
            <a:r>
              <a:rPr lang="en-US" altLang="zh-CN" sz="2200" b="1" smtClean="0">
                <a:solidFill>
                  <a:srgbClr val="000066"/>
                </a:solidFill>
                <a:latin typeface="宋体" charset="-122"/>
              </a:rPr>
              <a:t>b</a:t>
            </a:r>
            <a:r>
              <a:rPr lang="en-US" altLang="zh-CN" sz="2200" b="1" baseline="-25000" smtClean="0">
                <a:solidFill>
                  <a:srgbClr val="000066"/>
                </a:solidFill>
                <a:latin typeface="宋体" charset="-122"/>
              </a:rPr>
              <a:t>2 </a:t>
            </a:r>
            <a:r>
              <a:rPr lang="zh-CN" altLang="en-US" sz="2200" b="1" baseline="-25000" smtClean="0">
                <a:solidFill>
                  <a:srgbClr val="000066"/>
                </a:solidFill>
                <a:latin typeface="宋体" charset="-122"/>
              </a:rPr>
              <a:t>，</a:t>
            </a:r>
            <a:r>
              <a:rPr lang="en-US" altLang="zh-CN" sz="2200" b="1" smtClean="0">
                <a:solidFill>
                  <a:srgbClr val="000066"/>
                </a:solidFill>
                <a:latin typeface="宋体" charset="-122"/>
              </a:rPr>
              <a:t>a</a:t>
            </a:r>
            <a:r>
              <a:rPr lang="en-US" altLang="zh-CN" sz="2200" b="1" baseline="-25000" smtClean="0">
                <a:solidFill>
                  <a:srgbClr val="000066"/>
                </a:solidFill>
                <a:latin typeface="宋体" charset="-122"/>
              </a:rPr>
              <a:t>2</a:t>
            </a:r>
            <a:r>
              <a:rPr lang="en-US" altLang="zh-CN" sz="2200" b="1" smtClean="0">
                <a:solidFill>
                  <a:srgbClr val="000066"/>
                </a:solidFill>
                <a:latin typeface="宋体" charset="-122"/>
              </a:rPr>
              <a:t>b</a:t>
            </a:r>
            <a:r>
              <a:rPr lang="en-US" altLang="zh-CN" sz="2200" b="1" baseline="-25000" smtClean="0">
                <a:solidFill>
                  <a:srgbClr val="000066"/>
                </a:solidFill>
                <a:latin typeface="宋体" charset="-122"/>
              </a:rPr>
              <a:t>1 </a:t>
            </a:r>
            <a:r>
              <a:rPr lang="zh-CN" altLang="en-US" sz="2200" b="1" baseline="-25000" smtClean="0">
                <a:solidFill>
                  <a:srgbClr val="000066"/>
                </a:solidFill>
                <a:latin typeface="宋体" charset="-122"/>
              </a:rPr>
              <a:t>，</a:t>
            </a:r>
            <a:r>
              <a:rPr lang="en-US" altLang="zh-CN" sz="2200" b="1" smtClean="0">
                <a:solidFill>
                  <a:srgbClr val="000066"/>
                </a:solidFill>
                <a:latin typeface="宋体" charset="-122"/>
              </a:rPr>
              <a:t>a</a:t>
            </a:r>
            <a:r>
              <a:rPr lang="en-US" altLang="zh-CN" sz="2200" b="1" baseline="-25000" smtClean="0">
                <a:solidFill>
                  <a:srgbClr val="000066"/>
                </a:solidFill>
                <a:latin typeface="宋体" charset="-122"/>
              </a:rPr>
              <a:t>2</a:t>
            </a:r>
            <a:r>
              <a:rPr lang="en-US" altLang="zh-CN" sz="2200" b="1" smtClean="0">
                <a:solidFill>
                  <a:srgbClr val="000066"/>
                </a:solidFill>
                <a:latin typeface="宋体" charset="-122"/>
              </a:rPr>
              <a:t>b</a:t>
            </a:r>
            <a:r>
              <a:rPr lang="en-US" altLang="zh-CN" sz="2200" b="1" baseline="-25000" smtClean="0">
                <a:solidFill>
                  <a:srgbClr val="000066"/>
                </a:solidFill>
                <a:latin typeface="宋体" charset="-122"/>
              </a:rPr>
              <a:t>2</a:t>
            </a:r>
            <a:r>
              <a:rPr lang="zh-CN" altLang="en-US" sz="2200" b="1" baseline="-25000" smtClean="0">
                <a:solidFill>
                  <a:srgbClr val="000066"/>
                </a:solidFill>
                <a:latin typeface="宋体" charset="-122"/>
              </a:rPr>
              <a:t>；</a:t>
            </a:r>
            <a:r>
              <a:rPr lang="zh-CN" altLang="en-US" sz="2200" b="1" smtClean="0">
                <a:solidFill>
                  <a:srgbClr val="000066"/>
                </a:solidFill>
                <a:latin typeface="宋体" charset="-122"/>
              </a:rPr>
              <a:t>用乘号（</a:t>
            </a:r>
            <a:r>
              <a:rPr lang="en-US" altLang="zh-CN" sz="2200" b="1" smtClean="0">
                <a:solidFill>
                  <a:srgbClr val="000066"/>
                </a:solidFill>
                <a:latin typeface="宋体" charset="-122"/>
              </a:rPr>
              <a:t>×</a:t>
            </a:r>
            <a:r>
              <a:rPr lang="zh-CN" altLang="en-US" sz="2200" b="1" smtClean="0">
                <a:solidFill>
                  <a:srgbClr val="000066"/>
                </a:solidFill>
                <a:latin typeface="宋体" charset="-122"/>
              </a:rPr>
              <a:t>）表示各</a:t>
            </a:r>
          </a:p>
          <a:p>
            <a:pPr>
              <a:buFont typeface="Wingdings" pitchFamily="2" charset="2"/>
              <a:buNone/>
            </a:pPr>
            <a:r>
              <a:rPr lang="zh-CN" altLang="en-US" sz="2200" b="1" smtClean="0">
                <a:solidFill>
                  <a:srgbClr val="000066"/>
                </a:solidFill>
                <a:latin typeface="宋体" charset="-122"/>
              </a:rPr>
              <a:t>个因素的不同水平之间的相互结合和相互作用，如</a:t>
            </a:r>
            <a:r>
              <a:rPr lang="en-US" altLang="zh-CN" sz="2200" b="1" smtClean="0">
                <a:solidFill>
                  <a:srgbClr val="000066"/>
                </a:solidFill>
                <a:latin typeface="宋体" charset="-122"/>
              </a:rPr>
              <a:t>A×B</a:t>
            </a:r>
            <a:r>
              <a:rPr lang="zh-CN" altLang="en-US" sz="2200" b="1" smtClean="0">
                <a:solidFill>
                  <a:srgbClr val="000066"/>
                </a:solidFill>
                <a:latin typeface="宋体" charset="-122"/>
              </a:rPr>
              <a:t>。</a:t>
            </a:r>
          </a:p>
          <a:p>
            <a:pPr>
              <a:buFont typeface="Wingdings" pitchFamily="2" charset="2"/>
              <a:buNone/>
            </a:pPr>
            <a:r>
              <a:rPr lang="zh-CN" altLang="en-US" sz="2200" b="1" smtClean="0">
                <a:solidFill>
                  <a:srgbClr val="000066"/>
                </a:solidFill>
                <a:latin typeface="宋体" charset="-122"/>
              </a:rPr>
              <a:t>   </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468313" y="549275"/>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56674" name="Rectangle 3"/>
          <p:cNvSpPr>
            <a:spLocks noGrp="1" noChangeArrowheads="1"/>
          </p:cNvSpPr>
          <p:nvPr>
            <p:ph type="body" idx="1"/>
          </p:nvPr>
        </p:nvSpPr>
        <p:spPr>
          <a:xfrm>
            <a:off x="1066800" y="1676400"/>
            <a:ext cx="8077200" cy="5410200"/>
          </a:xfrm>
        </p:spPr>
        <p:txBody>
          <a:bodyPr/>
          <a:lstStyle/>
          <a:p>
            <a:pPr>
              <a:lnSpc>
                <a:spcPct val="90000"/>
              </a:lnSpc>
              <a:buFont typeface="Wingdings" pitchFamily="2" charset="2"/>
              <a:buNone/>
            </a:pPr>
            <a:r>
              <a:rPr lang="en-US" altLang="zh-CN" sz="2000" b="1" smtClean="0">
                <a:solidFill>
                  <a:srgbClr val="000066"/>
                </a:solidFill>
                <a:latin typeface="宋体" charset="-122"/>
              </a:rPr>
              <a:t>2 </a:t>
            </a:r>
            <a:r>
              <a:rPr lang="zh-CN" altLang="en-US" sz="2000" b="1" smtClean="0">
                <a:solidFill>
                  <a:srgbClr val="000066"/>
                </a:solidFill>
                <a:latin typeface="宋体" charset="-122"/>
              </a:rPr>
              <a:t>两因素完全随机实验设计被试分配图解：</a:t>
            </a:r>
          </a:p>
          <a:p>
            <a:pPr>
              <a:lnSpc>
                <a:spcPct val="90000"/>
              </a:lnSpc>
              <a:buFont typeface="Wingdings" pitchFamily="2" charset="2"/>
              <a:buNone/>
            </a:pPr>
            <a:r>
              <a:rPr lang="zh-CN" altLang="en-US" sz="2000" b="1" smtClean="0">
                <a:solidFill>
                  <a:srgbClr val="000066"/>
                </a:solidFill>
              </a:rPr>
              <a:t>                            </a:t>
            </a:r>
            <a:r>
              <a:rPr lang="en-US" altLang="zh-CN" sz="3100" b="1" smtClean="0">
                <a:solidFill>
                  <a:srgbClr val="000066"/>
                </a:solidFill>
                <a:latin typeface="宋体" charset="-122"/>
              </a:rPr>
              <a:t>a</a:t>
            </a:r>
            <a:r>
              <a:rPr lang="en-US" altLang="zh-CN" sz="3100" b="1" baseline="-25000" smtClean="0">
                <a:solidFill>
                  <a:srgbClr val="000066"/>
                </a:solidFill>
                <a:latin typeface="宋体" charset="-122"/>
              </a:rPr>
              <a:t>1    </a:t>
            </a:r>
            <a:r>
              <a:rPr lang="en-US" altLang="zh-CN" sz="3100" b="1" smtClean="0">
                <a:solidFill>
                  <a:srgbClr val="000066"/>
                </a:solidFill>
                <a:latin typeface="宋体" charset="-122"/>
              </a:rPr>
              <a:t>a</a:t>
            </a:r>
            <a:r>
              <a:rPr lang="en-US" altLang="zh-CN" sz="3100" b="1" baseline="-25000" smtClean="0">
                <a:solidFill>
                  <a:srgbClr val="000066"/>
                </a:solidFill>
                <a:latin typeface="宋体" charset="-122"/>
              </a:rPr>
              <a:t>1    </a:t>
            </a:r>
            <a:r>
              <a:rPr lang="en-US" altLang="zh-CN" sz="3100" b="1" smtClean="0">
                <a:solidFill>
                  <a:srgbClr val="000066"/>
                </a:solidFill>
                <a:latin typeface="宋体" charset="-122"/>
              </a:rPr>
              <a:t>a</a:t>
            </a:r>
            <a:r>
              <a:rPr lang="en-US" altLang="zh-CN" sz="3100" b="1" baseline="-25000" smtClean="0">
                <a:solidFill>
                  <a:srgbClr val="000066"/>
                </a:solidFill>
                <a:latin typeface="宋体" charset="-122"/>
              </a:rPr>
              <a:t>1    </a:t>
            </a:r>
            <a:r>
              <a:rPr lang="en-US" altLang="zh-CN" sz="3100" b="1" smtClean="0">
                <a:solidFill>
                  <a:srgbClr val="000066"/>
                </a:solidFill>
                <a:latin typeface="宋体" charset="-122"/>
              </a:rPr>
              <a:t>a</a:t>
            </a:r>
            <a:r>
              <a:rPr lang="en-US" altLang="zh-CN" sz="3100" b="1" baseline="-25000" smtClean="0">
                <a:solidFill>
                  <a:srgbClr val="000066"/>
                </a:solidFill>
                <a:latin typeface="宋体" charset="-122"/>
              </a:rPr>
              <a:t>2    </a:t>
            </a:r>
            <a:r>
              <a:rPr lang="en-US" altLang="zh-CN" sz="3100" b="1" smtClean="0">
                <a:solidFill>
                  <a:srgbClr val="000066"/>
                </a:solidFill>
                <a:latin typeface="宋体" charset="-122"/>
              </a:rPr>
              <a:t>a</a:t>
            </a:r>
            <a:r>
              <a:rPr lang="en-US" altLang="zh-CN" sz="3100" b="1" baseline="-25000" smtClean="0">
                <a:solidFill>
                  <a:srgbClr val="000066"/>
                </a:solidFill>
                <a:latin typeface="宋体" charset="-122"/>
              </a:rPr>
              <a:t>2   </a:t>
            </a:r>
            <a:r>
              <a:rPr lang="en-US" altLang="zh-CN" sz="3100" b="1" smtClean="0">
                <a:solidFill>
                  <a:srgbClr val="000066"/>
                </a:solidFill>
                <a:latin typeface="宋体" charset="-122"/>
              </a:rPr>
              <a:t>a</a:t>
            </a:r>
            <a:r>
              <a:rPr lang="en-US" altLang="zh-CN" sz="3100" b="1" baseline="-25000" smtClean="0">
                <a:solidFill>
                  <a:srgbClr val="000066"/>
                </a:solidFill>
                <a:latin typeface="宋体" charset="-122"/>
              </a:rPr>
              <a:t>2 </a:t>
            </a:r>
          </a:p>
          <a:p>
            <a:pPr>
              <a:lnSpc>
                <a:spcPct val="90000"/>
              </a:lnSpc>
              <a:buFont typeface="Wingdings" pitchFamily="2" charset="2"/>
              <a:buNone/>
            </a:pPr>
            <a:r>
              <a:rPr lang="en-US" altLang="zh-CN" sz="2000" b="1" smtClean="0">
                <a:solidFill>
                  <a:srgbClr val="000066"/>
                </a:solidFill>
              </a:rPr>
              <a:t>                            b</a:t>
            </a:r>
            <a:r>
              <a:rPr lang="en-US" altLang="zh-CN" sz="3100" b="1" baseline="-25000" smtClean="0">
                <a:solidFill>
                  <a:srgbClr val="000066"/>
                </a:solidFill>
                <a:latin typeface="宋体" charset="-122"/>
              </a:rPr>
              <a:t>1    </a:t>
            </a:r>
            <a:r>
              <a:rPr lang="en-US" altLang="zh-CN" sz="3100" b="1" smtClean="0">
                <a:solidFill>
                  <a:srgbClr val="000066"/>
                </a:solidFill>
                <a:latin typeface="宋体" charset="-122"/>
              </a:rPr>
              <a:t>b</a:t>
            </a:r>
            <a:r>
              <a:rPr lang="en-US" altLang="zh-CN" sz="3100" b="1" baseline="-25000" smtClean="0">
                <a:solidFill>
                  <a:srgbClr val="000066"/>
                </a:solidFill>
                <a:latin typeface="宋体" charset="-122"/>
              </a:rPr>
              <a:t>2    </a:t>
            </a:r>
            <a:r>
              <a:rPr lang="en-US" altLang="zh-CN" sz="3100" b="1" smtClean="0">
                <a:solidFill>
                  <a:srgbClr val="000066"/>
                </a:solidFill>
                <a:latin typeface="宋体" charset="-122"/>
              </a:rPr>
              <a:t>b</a:t>
            </a:r>
            <a:r>
              <a:rPr lang="en-US" altLang="zh-CN" sz="3100" b="1" baseline="-25000" smtClean="0">
                <a:solidFill>
                  <a:srgbClr val="000066"/>
                </a:solidFill>
                <a:latin typeface="宋体" charset="-122"/>
              </a:rPr>
              <a:t>3    </a:t>
            </a:r>
            <a:r>
              <a:rPr lang="en-US" altLang="zh-CN" sz="2000" b="1" smtClean="0">
                <a:solidFill>
                  <a:srgbClr val="000066"/>
                </a:solidFill>
              </a:rPr>
              <a:t>b</a:t>
            </a:r>
            <a:r>
              <a:rPr lang="en-US" altLang="zh-CN" sz="3100" b="1" baseline="-25000" smtClean="0">
                <a:solidFill>
                  <a:srgbClr val="000066"/>
                </a:solidFill>
                <a:latin typeface="宋体" charset="-122"/>
              </a:rPr>
              <a:t>1     </a:t>
            </a:r>
            <a:r>
              <a:rPr lang="en-US" altLang="zh-CN" sz="3100" b="1" smtClean="0">
                <a:solidFill>
                  <a:srgbClr val="000066"/>
                </a:solidFill>
                <a:latin typeface="宋体" charset="-122"/>
              </a:rPr>
              <a:t>b</a:t>
            </a:r>
            <a:r>
              <a:rPr lang="en-US" altLang="zh-CN" sz="3100" b="1" baseline="-25000" smtClean="0">
                <a:solidFill>
                  <a:srgbClr val="000066"/>
                </a:solidFill>
                <a:latin typeface="宋体" charset="-122"/>
              </a:rPr>
              <a:t>2   </a:t>
            </a:r>
            <a:r>
              <a:rPr lang="en-US" altLang="zh-CN" sz="3100" b="1" smtClean="0">
                <a:solidFill>
                  <a:srgbClr val="000066"/>
                </a:solidFill>
                <a:latin typeface="宋体" charset="-122"/>
              </a:rPr>
              <a:t>b</a:t>
            </a:r>
            <a:r>
              <a:rPr lang="en-US" altLang="zh-CN" sz="3100" b="1" baseline="-25000" smtClean="0">
                <a:solidFill>
                  <a:srgbClr val="000066"/>
                </a:solidFill>
                <a:latin typeface="宋体" charset="-122"/>
              </a:rPr>
              <a:t>3 </a:t>
            </a:r>
            <a:endParaRPr lang="en-US" altLang="zh-CN" sz="2000" b="1" smtClean="0">
              <a:solidFill>
                <a:srgbClr val="000066"/>
              </a:solidFill>
            </a:endParaRPr>
          </a:p>
          <a:p>
            <a:pPr>
              <a:lnSpc>
                <a:spcPct val="90000"/>
              </a:lnSpc>
              <a:buFont typeface="Wingdings" pitchFamily="2" charset="2"/>
              <a:buNone/>
            </a:pPr>
            <a:r>
              <a:rPr lang="en-US" altLang="zh-CN" sz="2000" b="1" smtClean="0">
                <a:solidFill>
                  <a:srgbClr val="000066"/>
                </a:solidFill>
              </a:rPr>
              <a:t>                            S</a:t>
            </a:r>
            <a:r>
              <a:rPr lang="en-US" altLang="zh-CN" sz="2000" b="1" baseline="-25000" smtClean="0">
                <a:solidFill>
                  <a:srgbClr val="000066"/>
                </a:solidFill>
              </a:rPr>
              <a:t>1            </a:t>
            </a:r>
            <a:r>
              <a:rPr lang="en-US" altLang="zh-CN" sz="2000" b="1" smtClean="0">
                <a:solidFill>
                  <a:srgbClr val="000066"/>
                </a:solidFill>
              </a:rPr>
              <a:t>S</a:t>
            </a:r>
            <a:r>
              <a:rPr lang="en-US" altLang="zh-CN" sz="2000" b="1" baseline="-25000" smtClean="0">
                <a:solidFill>
                  <a:srgbClr val="000066"/>
                </a:solidFill>
              </a:rPr>
              <a:t>2             </a:t>
            </a:r>
            <a:r>
              <a:rPr lang="en-US" altLang="zh-CN" sz="2000" b="1" smtClean="0">
                <a:solidFill>
                  <a:srgbClr val="000066"/>
                </a:solidFill>
              </a:rPr>
              <a:t>S</a:t>
            </a:r>
            <a:r>
              <a:rPr lang="en-US" altLang="zh-CN" sz="2000" b="1" baseline="-25000" smtClean="0">
                <a:solidFill>
                  <a:srgbClr val="000066"/>
                </a:solidFill>
              </a:rPr>
              <a:t>3          </a:t>
            </a:r>
            <a:r>
              <a:rPr lang="en-US" altLang="zh-CN" sz="2000" b="1" smtClean="0">
                <a:solidFill>
                  <a:srgbClr val="000066"/>
                </a:solidFill>
              </a:rPr>
              <a:t>  S</a:t>
            </a:r>
            <a:r>
              <a:rPr lang="en-US" altLang="zh-CN" sz="2000" b="1" baseline="-25000" smtClean="0">
                <a:solidFill>
                  <a:srgbClr val="000066"/>
                </a:solidFill>
              </a:rPr>
              <a:t>4             </a:t>
            </a:r>
            <a:r>
              <a:rPr lang="en-US" altLang="zh-CN" sz="2000" b="1" smtClean="0">
                <a:solidFill>
                  <a:srgbClr val="000066"/>
                </a:solidFill>
              </a:rPr>
              <a:t> S</a:t>
            </a:r>
            <a:r>
              <a:rPr lang="en-US" altLang="zh-CN" sz="2000" b="1" baseline="-25000" smtClean="0">
                <a:solidFill>
                  <a:srgbClr val="000066"/>
                </a:solidFill>
              </a:rPr>
              <a:t>5            </a:t>
            </a:r>
            <a:r>
              <a:rPr lang="en-US" altLang="zh-CN" sz="2000" b="1" smtClean="0">
                <a:solidFill>
                  <a:srgbClr val="000066"/>
                </a:solidFill>
              </a:rPr>
              <a:t>S</a:t>
            </a:r>
            <a:r>
              <a:rPr lang="en-US" altLang="zh-CN" sz="2000" b="1" baseline="-25000" smtClean="0">
                <a:solidFill>
                  <a:srgbClr val="000066"/>
                </a:solidFill>
              </a:rPr>
              <a:t>6                                                </a:t>
            </a:r>
          </a:p>
          <a:p>
            <a:pPr>
              <a:lnSpc>
                <a:spcPct val="90000"/>
              </a:lnSpc>
              <a:buFont typeface="Wingdings" pitchFamily="2" charset="2"/>
              <a:buNone/>
            </a:pPr>
            <a:r>
              <a:rPr lang="en-US" altLang="zh-CN" sz="2000" b="1" smtClean="0">
                <a:solidFill>
                  <a:srgbClr val="000066"/>
                </a:solidFill>
              </a:rPr>
              <a:t>                            S</a:t>
            </a:r>
            <a:r>
              <a:rPr lang="en-US" altLang="zh-CN" sz="2000" b="1" baseline="-25000" smtClean="0">
                <a:solidFill>
                  <a:srgbClr val="000066"/>
                </a:solidFill>
              </a:rPr>
              <a:t>7       </a:t>
            </a:r>
            <a:r>
              <a:rPr lang="en-US" altLang="zh-CN" sz="2000" b="1" smtClean="0">
                <a:solidFill>
                  <a:srgbClr val="000066"/>
                </a:solidFill>
              </a:rPr>
              <a:t>   S</a:t>
            </a:r>
            <a:r>
              <a:rPr lang="en-US" altLang="zh-CN" sz="2000" b="1" baseline="-25000" smtClean="0">
                <a:solidFill>
                  <a:srgbClr val="000066"/>
                </a:solidFill>
              </a:rPr>
              <a:t>8             </a:t>
            </a:r>
            <a:r>
              <a:rPr lang="en-US" altLang="zh-CN" sz="2000" b="1" smtClean="0">
                <a:solidFill>
                  <a:srgbClr val="000066"/>
                </a:solidFill>
              </a:rPr>
              <a:t>S</a:t>
            </a:r>
            <a:r>
              <a:rPr lang="en-US" altLang="zh-CN" sz="2000" b="1" baseline="-25000" smtClean="0">
                <a:solidFill>
                  <a:srgbClr val="000066"/>
                </a:solidFill>
              </a:rPr>
              <a:t>9            </a:t>
            </a:r>
            <a:r>
              <a:rPr lang="en-US" altLang="zh-CN" sz="2000" b="1" smtClean="0">
                <a:solidFill>
                  <a:srgbClr val="000066"/>
                </a:solidFill>
              </a:rPr>
              <a:t>S</a:t>
            </a:r>
            <a:r>
              <a:rPr lang="en-US" altLang="zh-CN" sz="2000" b="1" baseline="-25000" smtClean="0">
                <a:solidFill>
                  <a:srgbClr val="000066"/>
                </a:solidFill>
              </a:rPr>
              <a:t>10             </a:t>
            </a:r>
            <a:r>
              <a:rPr lang="en-US" altLang="zh-CN" sz="2000" b="1" smtClean="0">
                <a:solidFill>
                  <a:srgbClr val="000066"/>
                </a:solidFill>
              </a:rPr>
              <a:t>S</a:t>
            </a:r>
            <a:r>
              <a:rPr lang="en-US" altLang="zh-CN" sz="2000" b="1" baseline="-25000" smtClean="0">
                <a:solidFill>
                  <a:srgbClr val="000066"/>
                </a:solidFill>
              </a:rPr>
              <a:t>11</a:t>
            </a:r>
            <a:r>
              <a:rPr lang="en-US" altLang="zh-CN" sz="2000" b="1" smtClean="0">
                <a:solidFill>
                  <a:srgbClr val="000066"/>
                </a:solidFill>
              </a:rPr>
              <a:t>       S</a:t>
            </a:r>
            <a:r>
              <a:rPr lang="en-US" altLang="zh-CN" sz="2000" b="1" baseline="-25000" smtClean="0">
                <a:solidFill>
                  <a:srgbClr val="000066"/>
                </a:solidFill>
              </a:rPr>
              <a:t>12       </a:t>
            </a:r>
          </a:p>
          <a:p>
            <a:pPr>
              <a:lnSpc>
                <a:spcPct val="90000"/>
              </a:lnSpc>
              <a:buFont typeface="Wingdings" pitchFamily="2" charset="2"/>
              <a:buNone/>
            </a:pPr>
            <a:r>
              <a:rPr lang="en-US" altLang="zh-CN" sz="2000" b="1" baseline="-25000" smtClean="0">
                <a:solidFill>
                  <a:srgbClr val="000066"/>
                </a:solidFill>
              </a:rPr>
              <a:t>                                           </a:t>
            </a:r>
            <a:r>
              <a:rPr lang="en-US" altLang="zh-CN" sz="2000" b="1" smtClean="0">
                <a:solidFill>
                  <a:srgbClr val="000066"/>
                </a:solidFill>
              </a:rPr>
              <a:t>S</a:t>
            </a:r>
            <a:r>
              <a:rPr lang="en-US" altLang="zh-CN" sz="2000" b="1" baseline="-25000" smtClean="0">
                <a:solidFill>
                  <a:srgbClr val="000066"/>
                </a:solidFill>
              </a:rPr>
              <a:t>13          </a:t>
            </a:r>
            <a:r>
              <a:rPr lang="en-US" altLang="zh-CN" sz="2000" b="1" smtClean="0">
                <a:solidFill>
                  <a:srgbClr val="000066"/>
                </a:solidFill>
              </a:rPr>
              <a:t>S</a:t>
            </a:r>
            <a:r>
              <a:rPr lang="en-US" altLang="zh-CN" sz="2000" b="1" baseline="-25000" smtClean="0">
                <a:solidFill>
                  <a:srgbClr val="000066"/>
                </a:solidFill>
              </a:rPr>
              <a:t>14           </a:t>
            </a:r>
            <a:r>
              <a:rPr lang="en-US" altLang="zh-CN" sz="2000" b="1" smtClean="0">
                <a:solidFill>
                  <a:srgbClr val="000066"/>
                </a:solidFill>
              </a:rPr>
              <a:t>S</a:t>
            </a:r>
            <a:r>
              <a:rPr lang="en-US" altLang="zh-CN" sz="2000" b="1" baseline="-25000" smtClean="0">
                <a:solidFill>
                  <a:srgbClr val="000066"/>
                </a:solidFill>
              </a:rPr>
              <a:t>15          </a:t>
            </a:r>
            <a:r>
              <a:rPr lang="en-US" altLang="zh-CN" sz="2000" b="1" smtClean="0">
                <a:solidFill>
                  <a:srgbClr val="000066"/>
                </a:solidFill>
              </a:rPr>
              <a:t>S</a:t>
            </a:r>
            <a:r>
              <a:rPr lang="en-US" altLang="zh-CN" sz="2000" b="1" baseline="-25000" smtClean="0">
                <a:solidFill>
                  <a:srgbClr val="000066"/>
                </a:solidFill>
              </a:rPr>
              <a:t>16             </a:t>
            </a:r>
            <a:r>
              <a:rPr lang="en-US" altLang="zh-CN" sz="2000" b="1" smtClean="0">
                <a:solidFill>
                  <a:srgbClr val="000066"/>
                </a:solidFill>
              </a:rPr>
              <a:t>S</a:t>
            </a:r>
            <a:r>
              <a:rPr lang="en-US" altLang="zh-CN" sz="2000" b="1" baseline="-25000" smtClean="0">
                <a:solidFill>
                  <a:srgbClr val="000066"/>
                </a:solidFill>
              </a:rPr>
              <a:t>17           </a:t>
            </a:r>
            <a:r>
              <a:rPr lang="en-US" altLang="zh-CN" sz="2000" b="1" smtClean="0">
                <a:solidFill>
                  <a:srgbClr val="000066"/>
                </a:solidFill>
              </a:rPr>
              <a:t>S</a:t>
            </a:r>
            <a:r>
              <a:rPr lang="en-US" altLang="zh-CN" sz="2000" b="1" baseline="-25000" smtClean="0">
                <a:solidFill>
                  <a:srgbClr val="000066"/>
                </a:solidFill>
              </a:rPr>
              <a:t>18 </a:t>
            </a:r>
          </a:p>
          <a:p>
            <a:pPr>
              <a:lnSpc>
                <a:spcPct val="90000"/>
              </a:lnSpc>
              <a:buFont typeface="Wingdings" pitchFamily="2" charset="2"/>
              <a:buNone/>
            </a:pPr>
            <a:r>
              <a:rPr lang="en-US" altLang="zh-CN" sz="2000" b="1" smtClean="0">
                <a:solidFill>
                  <a:srgbClr val="000066"/>
                </a:solidFill>
                <a:latin typeface="宋体" charset="-122"/>
              </a:rPr>
              <a:t>3 </a:t>
            </a:r>
            <a:r>
              <a:rPr lang="zh-CN" altLang="en-US" sz="2000" b="1" smtClean="0">
                <a:solidFill>
                  <a:srgbClr val="000066"/>
                </a:solidFill>
              </a:rPr>
              <a:t>平方和与自由度分解图</a:t>
            </a:r>
            <a:r>
              <a:rPr lang="en-US" altLang="zh-CN" sz="2000" b="1" smtClean="0">
                <a:solidFill>
                  <a:srgbClr val="000066"/>
                </a:solidFill>
              </a:rPr>
              <a:t>:</a:t>
            </a:r>
            <a:r>
              <a:rPr lang="en-US" altLang="zh-CN" sz="2000" b="1" smtClean="0">
                <a:solidFill>
                  <a:srgbClr val="000066"/>
                </a:solidFill>
                <a:sym typeface="Wingdings" pitchFamily="2" charset="2"/>
              </a:rPr>
              <a:t>(n</a:t>
            </a:r>
            <a:r>
              <a:rPr lang="zh-CN" altLang="en-US" sz="2000" b="1" smtClean="0">
                <a:solidFill>
                  <a:srgbClr val="000066"/>
                </a:solidFill>
                <a:sym typeface="Wingdings" pitchFamily="2" charset="2"/>
              </a:rPr>
              <a:t>－接受同一实验条件的被试数；</a:t>
            </a:r>
          </a:p>
          <a:p>
            <a:pPr>
              <a:lnSpc>
                <a:spcPct val="90000"/>
              </a:lnSpc>
              <a:buFont typeface="Wingdings" pitchFamily="2" charset="2"/>
              <a:buNone/>
            </a:pPr>
            <a:r>
              <a:rPr lang="zh-CN" altLang="en-US" sz="2000" b="1" smtClean="0">
                <a:solidFill>
                  <a:srgbClr val="000066"/>
                </a:solidFill>
                <a:sym typeface="Wingdings" pitchFamily="2" charset="2"/>
              </a:rPr>
              <a:t>            </a:t>
            </a:r>
            <a:r>
              <a:rPr lang="en-US" altLang="zh-CN" sz="2000" b="1" smtClean="0">
                <a:solidFill>
                  <a:srgbClr val="000066"/>
                </a:solidFill>
                <a:sym typeface="Wingdings" pitchFamily="2" charset="2"/>
              </a:rPr>
              <a:t>p</a:t>
            </a:r>
            <a:r>
              <a:rPr lang="zh-CN" altLang="en-US" sz="2000" b="1" smtClean="0">
                <a:solidFill>
                  <a:srgbClr val="000066"/>
                </a:solidFill>
                <a:sym typeface="Wingdings" pitchFamily="2" charset="2"/>
              </a:rPr>
              <a:t>，</a:t>
            </a:r>
            <a:r>
              <a:rPr lang="en-US" altLang="zh-CN" sz="2000" b="1" smtClean="0">
                <a:solidFill>
                  <a:srgbClr val="000066"/>
                </a:solidFill>
                <a:sym typeface="Wingdings" pitchFamily="2" charset="2"/>
              </a:rPr>
              <a:t>q</a:t>
            </a:r>
            <a:r>
              <a:rPr lang="zh-CN" altLang="en-US" sz="2000" b="1" smtClean="0">
                <a:solidFill>
                  <a:srgbClr val="000066"/>
                </a:solidFill>
                <a:sym typeface="Wingdings" pitchFamily="2" charset="2"/>
              </a:rPr>
              <a:t>－</a:t>
            </a:r>
            <a:r>
              <a:rPr lang="en-US" altLang="zh-CN" sz="2000" b="1" smtClean="0">
                <a:solidFill>
                  <a:srgbClr val="000066"/>
                </a:solidFill>
                <a:sym typeface="Wingdings" pitchFamily="2" charset="2"/>
              </a:rPr>
              <a:t>A</a:t>
            </a:r>
            <a:r>
              <a:rPr lang="zh-CN" altLang="en-US" sz="2000" b="1" smtClean="0">
                <a:solidFill>
                  <a:srgbClr val="000066"/>
                </a:solidFill>
                <a:sym typeface="Wingdings" pitchFamily="2" charset="2"/>
              </a:rPr>
              <a:t>、</a:t>
            </a:r>
            <a:r>
              <a:rPr lang="en-US" altLang="zh-CN" sz="2000" b="1" smtClean="0">
                <a:solidFill>
                  <a:srgbClr val="000066"/>
                </a:solidFill>
                <a:sym typeface="Wingdings" pitchFamily="2" charset="2"/>
              </a:rPr>
              <a:t>B</a:t>
            </a:r>
            <a:r>
              <a:rPr lang="zh-CN" altLang="en-US" sz="2000" b="1" smtClean="0">
                <a:solidFill>
                  <a:srgbClr val="000066"/>
                </a:solidFill>
                <a:sym typeface="Wingdings" pitchFamily="2" charset="2"/>
              </a:rPr>
              <a:t>两因素的水平数</a:t>
            </a:r>
            <a:r>
              <a:rPr lang="en-US" altLang="zh-CN" sz="2000" b="1" smtClean="0">
                <a:solidFill>
                  <a:srgbClr val="000066"/>
                </a:solidFill>
                <a:sym typeface="Wingdings" pitchFamily="2" charset="2"/>
              </a:rPr>
              <a:t>)</a:t>
            </a:r>
            <a:endParaRPr lang="en-US" altLang="zh-CN" sz="2000" b="1" smtClean="0">
              <a:solidFill>
                <a:srgbClr val="000066"/>
              </a:solidFill>
            </a:endParaRPr>
          </a:p>
          <a:p>
            <a:pPr>
              <a:lnSpc>
                <a:spcPct val="90000"/>
              </a:lnSpc>
              <a:buFont typeface="Wingdings" pitchFamily="2" charset="2"/>
              <a:buNone/>
            </a:pPr>
            <a:r>
              <a:rPr lang="en-US" altLang="zh-CN" sz="2000" b="1" smtClean="0">
                <a:solidFill>
                  <a:srgbClr val="000066"/>
                </a:solidFill>
              </a:rPr>
              <a:t>                                 SS</a:t>
            </a:r>
            <a:r>
              <a:rPr lang="zh-CN" altLang="en-US" sz="2000" b="1" baseline="-25000" smtClean="0">
                <a:solidFill>
                  <a:srgbClr val="000066"/>
                </a:solidFill>
              </a:rPr>
              <a:t>总变异 </a:t>
            </a:r>
            <a:r>
              <a:rPr lang="zh-CN" altLang="en-US" sz="2000" b="1" smtClean="0">
                <a:solidFill>
                  <a:srgbClr val="000066"/>
                </a:solidFill>
              </a:rPr>
              <a:t>（</a:t>
            </a:r>
            <a:r>
              <a:rPr lang="en-US" altLang="zh-CN" sz="2000" b="1" smtClean="0">
                <a:solidFill>
                  <a:srgbClr val="000066"/>
                </a:solidFill>
              </a:rPr>
              <a:t>df</a:t>
            </a:r>
            <a:r>
              <a:rPr lang="zh-CN" altLang="en-US" sz="2000" b="1" smtClean="0">
                <a:solidFill>
                  <a:srgbClr val="000066"/>
                </a:solidFill>
              </a:rPr>
              <a:t>＝</a:t>
            </a:r>
            <a:r>
              <a:rPr lang="en-US" altLang="zh-CN" sz="2000" b="1" smtClean="0">
                <a:solidFill>
                  <a:srgbClr val="000066"/>
                </a:solidFill>
              </a:rPr>
              <a:t>npq</a:t>
            </a:r>
            <a:r>
              <a:rPr lang="zh-CN" altLang="en-US" sz="2000" b="1" smtClean="0">
                <a:solidFill>
                  <a:srgbClr val="000066"/>
                </a:solidFill>
              </a:rPr>
              <a:t>－</a:t>
            </a:r>
            <a:r>
              <a:rPr lang="en-US" altLang="zh-CN" sz="2000" b="1" smtClean="0">
                <a:solidFill>
                  <a:srgbClr val="000066"/>
                </a:solidFill>
              </a:rPr>
              <a:t>1</a:t>
            </a:r>
            <a:r>
              <a:rPr lang="zh-CN" altLang="en-US" sz="2000" b="1" smtClean="0">
                <a:solidFill>
                  <a:srgbClr val="000066"/>
                </a:solidFill>
              </a:rPr>
              <a:t>）</a:t>
            </a:r>
          </a:p>
          <a:p>
            <a:pPr>
              <a:lnSpc>
                <a:spcPct val="90000"/>
              </a:lnSpc>
              <a:buFont typeface="Wingdings" pitchFamily="2" charset="2"/>
              <a:buNone/>
            </a:pPr>
            <a:r>
              <a:rPr lang="zh-CN" altLang="en-US" sz="2000" b="1" smtClean="0">
                <a:solidFill>
                  <a:srgbClr val="000066"/>
                </a:solidFill>
              </a:rPr>
              <a:t> </a:t>
            </a:r>
          </a:p>
          <a:p>
            <a:pPr>
              <a:lnSpc>
                <a:spcPct val="90000"/>
              </a:lnSpc>
              <a:buFont typeface="Wingdings" pitchFamily="2" charset="2"/>
              <a:buNone/>
            </a:pPr>
            <a:r>
              <a:rPr lang="zh-CN" altLang="en-US" sz="2000" b="1" smtClean="0">
                <a:solidFill>
                  <a:srgbClr val="000066"/>
                </a:solidFill>
              </a:rPr>
              <a:t>          </a:t>
            </a:r>
            <a:r>
              <a:rPr lang="en-US" altLang="zh-CN" sz="2000" b="1" smtClean="0">
                <a:solidFill>
                  <a:srgbClr val="000066"/>
                </a:solidFill>
              </a:rPr>
              <a:t>SS</a:t>
            </a:r>
            <a:r>
              <a:rPr lang="zh-CN" altLang="en-US" sz="2000" b="1" baseline="-25000" smtClean="0">
                <a:solidFill>
                  <a:srgbClr val="000066"/>
                </a:solidFill>
              </a:rPr>
              <a:t>处理间 </a:t>
            </a:r>
            <a:r>
              <a:rPr lang="zh-CN" altLang="en-US" sz="2000" b="1" smtClean="0">
                <a:solidFill>
                  <a:srgbClr val="000066"/>
                </a:solidFill>
              </a:rPr>
              <a:t>（</a:t>
            </a:r>
            <a:r>
              <a:rPr lang="en-US" altLang="zh-CN" sz="2000" b="1" smtClean="0">
                <a:solidFill>
                  <a:srgbClr val="000066"/>
                </a:solidFill>
              </a:rPr>
              <a:t>df</a:t>
            </a:r>
            <a:r>
              <a:rPr lang="zh-CN" altLang="en-US" sz="2000" b="1" smtClean="0">
                <a:solidFill>
                  <a:srgbClr val="000066"/>
                </a:solidFill>
              </a:rPr>
              <a:t>＝</a:t>
            </a:r>
            <a:r>
              <a:rPr lang="en-US" altLang="zh-CN" sz="2000" b="1" smtClean="0">
                <a:solidFill>
                  <a:srgbClr val="000066"/>
                </a:solidFill>
              </a:rPr>
              <a:t>pq</a:t>
            </a:r>
            <a:r>
              <a:rPr lang="zh-CN" altLang="en-US" sz="2000" b="1" smtClean="0">
                <a:solidFill>
                  <a:srgbClr val="000066"/>
                </a:solidFill>
              </a:rPr>
              <a:t>－</a:t>
            </a:r>
            <a:r>
              <a:rPr lang="en-US" altLang="zh-CN" sz="2000" b="1" smtClean="0">
                <a:solidFill>
                  <a:srgbClr val="000066"/>
                </a:solidFill>
              </a:rPr>
              <a:t>1</a:t>
            </a:r>
            <a:r>
              <a:rPr lang="zh-CN" altLang="en-US" sz="2000" b="1" smtClean="0">
                <a:solidFill>
                  <a:srgbClr val="000066"/>
                </a:solidFill>
              </a:rPr>
              <a:t>）                     </a:t>
            </a:r>
            <a:r>
              <a:rPr lang="en-US" altLang="zh-CN" sz="2000" b="1" smtClean="0">
                <a:solidFill>
                  <a:srgbClr val="000066"/>
                </a:solidFill>
              </a:rPr>
              <a:t>SS</a:t>
            </a:r>
            <a:r>
              <a:rPr lang="zh-CN" altLang="en-US" sz="2000" b="1" baseline="-25000" smtClean="0">
                <a:solidFill>
                  <a:srgbClr val="000066"/>
                </a:solidFill>
              </a:rPr>
              <a:t>处理内 </a:t>
            </a:r>
            <a:r>
              <a:rPr lang="en-US" altLang="zh-CN" sz="2000" b="1" smtClean="0">
                <a:solidFill>
                  <a:srgbClr val="000066"/>
                </a:solidFill>
              </a:rPr>
              <a:t>[df</a:t>
            </a:r>
            <a:r>
              <a:rPr lang="zh-CN" altLang="en-US" sz="2000" b="1" smtClean="0">
                <a:solidFill>
                  <a:srgbClr val="000066"/>
                </a:solidFill>
              </a:rPr>
              <a:t>＝</a:t>
            </a:r>
            <a:r>
              <a:rPr lang="en-US" altLang="zh-CN" sz="2000" b="1" smtClean="0">
                <a:solidFill>
                  <a:srgbClr val="000066"/>
                </a:solidFill>
              </a:rPr>
              <a:t>pq</a:t>
            </a:r>
            <a:r>
              <a:rPr lang="zh-CN" altLang="en-US" sz="2000" b="1" smtClean="0">
                <a:solidFill>
                  <a:srgbClr val="000066"/>
                </a:solidFill>
              </a:rPr>
              <a:t>（</a:t>
            </a:r>
            <a:r>
              <a:rPr lang="en-US" altLang="zh-CN" sz="2000" b="1" smtClean="0">
                <a:solidFill>
                  <a:srgbClr val="000066"/>
                </a:solidFill>
              </a:rPr>
              <a:t>n</a:t>
            </a:r>
            <a:r>
              <a:rPr lang="zh-CN" altLang="en-US" sz="2000" b="1" smtClean="0">
                <a:solidFill>
                  <a:srgbClr val="000066"/>
                </a:solidFill>
              </a:rPr>
              <a:t>－</a:t>
            </a:r>
            <a:r>
              <a:rPr lang="en-US" altLang="zh-CN" sz="2000" b="1" smtClean="0">
                <a:solidFill>
                  <a:srgbClr val="000066"/>
                </a:solidFill>
              </a:rPr>
              <a:t>1</a:t>
            </a:r>
            <a:r>
              <a:rPr lang="zh-CN" altLang="en-US" sz="2000" b="1" smtClean="0">
                <a:solidFill>
                  <a:srgbClr val="000066"/>
                </a:solidFill>
              </a:rPr>
              <a:t>）</a:t>
            </a:r>
            <a:r>
              <a:rPr lang="en-US" altLang="zh-CN" sz="2000" b="1" smtClean="0">
                <a:solidFill>
                  <a:srgbClr val="000066"/>
                </a:solidFill>
              </a:rPr>
              <a:t>]</a:t>
            </a:r>
          </a:p>
          <a:p>
            <a:pPr>
              <a:lnSpc>
                <a:spcPct val="90000"/>
              </a:lnSpc>
              <a:buFont typeface="Wingdings" pitchFamily="2" charset="2"/>
              <a:buNone/>
            </a:pPr>
            <a:endParaRPr lang="en-US" altLang="zh-CN" sz="2000" b="1" smtClean="0">
              <a:solidFill>
                <a:srgbClr val="000066"/>
              </a:solidFill>
            </a:endParaRPr>
          </a:p>
          <a:p>
            <a:pPr>
              <a:lnSpc>
                <a:spcPct val="90000"/>
              </a:lnSpc>
              <a:buFont typeface="Wingdings" pitchFamily="2" charset="2"/>
              <a:buNone/>
            </a:pPr>
            <a:r>
              <a:rPr lang="en-US" altLang="zh-CN" sz="2000" b="1" smtClean="0">
                <a:solidFill>
                  <a:srgbClr val="000066"/>
                </a:solidFill>
              </a:rPr>
              <a:t>       SSA                SSB               SSAB                      SS</a:t>
            </a:r>
            <a:r>
              <a:rPr lang="zh-CN" altLang="en-US" sz="2000" b="1" baseline="-25000" smtClean="0">
                <a:solidFill>
                  <a:srgbClr val="000066"/>
                </a:solidFill>
              </a:rPr>
              <a:t>单元内</a:t>
            </a:r>
            <a:endParaRPr lang="zh-CN" altLang="en-US" sz="2000" b="1" smtClean="0">
              <a:solidFill>
                <a:srgbClr val="000066"/>
              </a:solidFill>
            </a:endParaRPr>
          </a:p>
          <a:p>
            <a:pPr>
              <a:lnSpc>
                <a:spcPct val="90000"/>
              </a:lnSpc>
              <a:buFont typeface="Wingdings" pitchFamily="2" charset="2"/>
              <a:buNone/>
            </a:pPr>
            <a:r>
              <a:rPr lang="zh-CN" altLang="en-US" sz="2000" b="1" smtClean="0">
                <a:solidFill>
                  <a:srgbClr val="000066"/>
                </a:solidFill>
              </a:rPr>
              <a:t>（</a:t>
            </a:r>
            <a:r>
              <a:rPr lang="en-US" altLang="zh-CN" sz="2000" b="1" smtClean="0">
                <a:solidFill>
                  <a:srgbClr val="000066"/>
                </a:solidFill>
              </a:rPr>
              <a:t>df</a:t>
            </a:r>
            <a:r>
              <a:rPr lang="zh-CN" altLang="en-US" sz="2000" b="1" smtClean="0">
                <a:solidFill>
                  <a:srgbClr val="000066"/>
                </a:solidFill>
              </a:rPr>
              <a:t>＝</a:t>
            </a:r>
            <a:r>
              <a:rPr lang="en-US" altLang="zh-CN" sz="2000" b="1" smtClean="0">
                <a:solidFill>
                  <a:srgbClr val="000066"/>
                </a:solidFill>
              </a:rPr>
              <a:t>p</a:t>
            </a:r>
            <a:r>
              <a:rPr lang="zh-CN" altLang="en-US" sz="2000" b="1" smtClean="0">
                <a:solidFill>
                  <a:srgbClr val="000066"/>
                </a:solidFill>
              </a:rPr>
              <a:t>－</a:t>
            </a:r>
            <a:r>
              <a:rPr lang="en-US" altLang="zh-CN" sz="2000" b="1" smtClean="0">
                <a:solidFill>
                  <a:srgbClr val="000066"/>
                </a:solidFill>
              </a:rPr>
              <a:t>1</a:t>
            </a:r>
            <a:r>
              <a:rPr lang="zh-CN" altLang="en-US" sz="2000" b="1" smtClean="0">
                <a:solidFill>
                  <a:srgbClr val="000066"/>
                </a:solidFill>
              </a:rPr>
              <a:t>） （</a:t>
            </a:r>
            <a:r>
              <a:rPr lang="en-US" altLang="zh-CN" sz="2000" b="1" smtClean="0">
                <a:solidFill>
                  <a:srgbClr val="000066"/>
                </a:solidFill>
              </a:rPr>
              <a:t>df</a:t>
            </a:r>
            <a:r>
              <a:rPr lang="zh-CN" altLang="en-US" sz="2000" b="1" smtClean="0">
                <a:solidFill>
                  <a:srgbClr val="000066"/>
                </a:solidFill>
              </a:rPr>
              <a:t>＝</a:t>
            </a:r>
            <a:r>
              <a:rPr lang="en-US" altLang="zh-CN" sz="2000" b="1" smtClean="0">
                <a:solidFill>
                  <a:srgbClr val="000066"/>
                </a:solidFill>
              </a:rPr>
              <a:t>q</a:t>
            </a:r>
            <a:r>
              <a:rPr lang="zh-CN" altLang="en-US" sz="2000" b="1" smtClean="0">
                <a:solidFill>
                  <a:srgbClr val="000066"/>
                </a:solidFill>
              </a:rPr>
              <a:t>－</a:t>
            </a:r>
            <a:r>
              <a:rPr lang="en-US" altLang="zh-CN" sz="2000" b="1" smtClean="0">
                <a:solidFill>
                  <a:srgbClr val="000066"/>
                </a:solidFill>
              </a:rPr>
              <a:t>1</a:t>
            </a:r>
            <a:r>
              <a:rPr lang="zh-CN" altLang="en-US" sz="2000" b="1" smtClean="0">
                <a:solidFill>
                  <a:srgbClr val="000066"/>
                </a:solidFill>
              </a:rPr>
              <a:t>）  </a:t>
            </a:r>
            <a:r>
              <a:rPr lang="en-US" altLang="zh-CN" sz="2000" b="1" smtClean="0">
                <a:solidFill>
                  <a:srgbClr val="000066"/>
                </a:solidFill>
              </a:rPr>
              <a:t>[df</a:t>
            </a:r>
            <a:r>
              <a:rPr lang="zh-CN" altLang="en-US" sz="2000" b="1" smtClean="0">
                <a:solidFill>
                  <a:srgbClr val="000066"/>
                </a:solidFill>
              </a:rPr>
              <a:t>＝</a:t>
            </a:r>
            <a:r>
              <a:rPr lang="en-US" altLang="zh-CN" sz="2000" b="1" smtClean="0">
                <a:solidFill>
                  <a:srgbClr val="000066"/>
                </a:solidFill>
              </a:rPr>
              <a:t>(p-1)(q-1)]    [df</a:t>
            </a:r>
            <a:r>
              <a:rPr lang="zh-CN" altLang="en-US" sz="2000" b="1" smtClean="0">
                <a:solidFill>
                  <a:srgbClr val="000066"/>
                </a:solidFill>
              </a:rPr>
              <a:t>＝</a:t>
            </a:r>
            <a:r>
              <a:rPr lang="en-US" altLang="zh-CN" sz="2000" b="1" smtClean="0">
                <a:solidFill>
                  <a:srgbClr val="000066"/>
                </a:solidFill>
              </a:rPr>
              <a:t>pq</a:t>
            </a:r>
            <a:r>
              <a:rPr lang="zh-CN" altLang="en-US" sz="2000" b="1" smtClean="0">
                <a:solidFill>
                  <a:srgbClr val="000066"/>
                </a:solidFill>
              </a:rPr>
              <a:t>（</a:t>
            </a:r>
            <a:r>
              <a:rPr lang="en-US" altLang="zh-CN" sz="2000" b="1" smtClean="0">
                <a:solidFill>
                  <a:srgbClr val="000066"/>
                </a:solidFill>
              </a:rPr>
              <a:t>n</a:t>
            </a:r>
            <a:r>
              <a:rPr lang="zh-CN" altLang="en-US" sz="2000" b="1" smtClean="0">
                <a:solidFill>
                  <a:srgbClr val="000066"/>
                </a:solidFill>
              </a:rPr>
              <a:t>－</a:t>
            </a:r>
            <a:r>
              <a:rPr lang="en-US" altLang="zh-CN" sz="2000" b="1" smtClean="0">
                <a:solidFill>
                  <a:srgbClr val="000066"/>
                </a:solidFill>
              </a:rPr>
              <a:t>1</a:t>
            </a:r>
            <a:r>
              <a:rPr lang="zh-CN" altLang="en-US" sz="2000" b="1" smtClean="0">
                <a:solidFill>
                  <a:srgbClr val="000066"/>
                </a:solidFill>
              </a:rPr>
              <a:t>）</a:t>
            </a:r>
            <a:r>
              <a:rPr lang="en-US" altLang="zh-CN" sz="2000" b="1" smtClean="0">
                <a:solidFill>
                  <a:srgbClr val="000066"/>
                </a:solidFill>
              </a:rPr>
              <a:t>]</a:t>
            </a:r>
          </a:p>
          <a:p>
            <a:pPr>
              <a:lnSpc>
                <a:spcPct val="90000"/>
              </a:lnSpc>
              <a:buFont typeface="Wingdings" pitchFamily="2" charset="2"/>
              <a:buNone/>
            </a:pPr>
            <a:endParaRPr lang="en-US" altLang="zh-CN" sz="2000" b="1" smtClean="0">
              <a:solidFill>
                <a:srgbClr val="000066"/>
              </a:solidFill>
            </a:endParaRPr>
          </a:p>
          <a:p>
            <a:pPr>
              <a:lnSpc>
                <a:spcPct val="90000"/>
              </a:lnSpc>
              <a:buFont typeface="Wingdings" pitchFamily="2" charset="2"/>
              <a:buNone/>
            </a:pPr>
            <a:endParaRPr lang="en-US" altLang="zh-CN" sz="2800" b="1" smtClean="0">
              <a:solidFill>
                <a:srgbClr val="000066"/>
              </a:solidFill>
              <a:latin typeface="宋体" charset="-122"/>
            </a:endParaRPr>
          </a:p>
          <a:p>
            <a:pPr>
              <a:lnSpc>
                <a:spcPct val="90000"/>
              </a:lnSpc>
              <a:buFont typeface="Wingdings" pitchFamily="2" charset="2"/>
              <a:buNone/>
            </a:pPr>
            <a:endParaRPr lang="en-US" altLang="zh-CN" sz="2000" b="1" smtClean="0">
              <a:solidFill>
                <a:srgbClr val="000066"/>
              </a:solidFill>
              <a:latin typeface="宋体" charset="-122"/>
            </a:endParaRPr>
          </a:p>
        </p:txBody>
      </p:sp>
      <p:sp>
        <p:nvSpPr>
          <p:cNvPr id="156675" name="Line 4"/>
          <p:cNvSpPr>
            <a:spLocks noChangeShapeType="1"/>
          </p:cNvSpPr>
          <p:nvPr/>
        </p:nvSpPr>
        <p:spPr bwMode="auto">
          <a:xfrm flipH="1">
            <a:off x="2590800" y="5105400"/>
            <a:ext cx="1371600" cy="381000"/>
          </a:xfrm>
          <a:prstGeom prst="line">
            <a:avLst/>
          </a:prstGeom>
          <a:noFill/>
          <a:ln w="31750">
            <a:solidFill>
              <a:srgbClr val="000066"/>
            </a:solidFill>
            <a:round/>
            <a:headEnd/>
            <a:tailEnd type="triangle" w="med" len="med"/>
          </a:ln>
        </p:spPr>
        <p:txBody>
          <a:bodyPr/>
          <a:lstStyle/>
          <a:p>
            <a:endParaRPr lang="zh-CN" altLang="en-US"/>
          </a:p>
        </p:txBody>
      </p:sp>
      <p:sp>
        <p:nvSpPr>
          <p:cNvPr id="156676" name="Line 5"/>
          <p:cNvSpPr>
            <a:spLocks noChangeShapeType="1"/>
          </p:cNvSpPr>
          <p:nvPr/>
        </p:nvSpPr>
        <p:spPr bwMode="auto">
          <a:xfrm>
            <a:off x="4267200" y="5105400"/>
            <a:ext cx="1828800" cy="381000"/>
          </a:xfrm>
          <a:prstGeom prst="line">
            <a:avLst/>
          </a:prstGeom>
          <a:noFill/>
          <a:ln w="31750">
            <a:solidFill>
              <a:srgbClr val="000066"/>
            </a:solidFill>
            <a:round/>
            <a:headEnd/>
            <a:tailEnd type="triangle" w="med" len="med"/>
          </a:ln>
        </p:spPr>
        <p:txBody>
          <a:bodyPr/>
          <a:lstStyle/>
          <a:p>
            <a:endParaRPr lang="zh-CN" altLang="en-US"/>
          </a:p>
        </p:txBody>
      </p:sp>
      <p:sp>
        <p:nvSpPr>
          <p:cNvPr id="156677" name="Line 6"/>
          <p:cNvSpPr>
            <a:spLocks noChangeShapeType="1"/>
          </p:cNvSpPr>
          <p:nvPr/>
        </p:nvSpPr>
        <p:spPr bwMode="auto">
          <a:xfrm flipH="1">
            <a:off x="2057400" y="5791200"/>
            <a:ext cx="533400" cy="304800"/>
          </a:xfrm>
          <a:prstGeom prst="line">
            <a:avLst/>
          </a:prstGeom>
          <a:noFill/>
          <a:ln w="31750">
            <a:solidFill>
              <a:srgbClr val="000066"/>
            </a:solidFill>
            <a:round/>
            <a:headEnd/>
            <a:tailEnd type="triangle" w="med" len="med"/>
          </a:ln>
        </p:spPr>
        <p:txBody>
          <a:bodyPr/>
          <a:lstStyle/>
          <a:p>
            <a:endParaRPr lang="zh-CN" altLang="en-US"/>
          </a:p>
        </p:txBody>
      </p:sp>
      <p:sp>
        <p:nvSpPr>
          <p:cNvPr id="156678" name="Line 8"/>
          <p:cNvSpPr>
            <a:spLocks noChangeShapeType="1"/>
          </p:cNvSpPr>
          <p:nvPr/>
        </p:nvSpPr>
        <p:spPr bwMode="auto">
          <a:xfrm>
            <a:off x="3048000" y="5791200"/>
            <a:ext cx="1981200" cy="304800"/>
          </a:xfrm>
          <a:prstGeom prst="line">
            <a:avLst/>
          </a:prstGeom>
          <a:noFill/>
          <a:ln w="31750">
            <a:solidFill>
              <a:srgbClr val="000066"/>
            </a:solidFill>
            <a:round/>
            <a:headEnd/>
            <a:tailEnd type="triangle" w="med" len="med"/>
          </a:ln>
        </p:spPr>
        <p:txBody>
          <a:bodyPr/>
          <a:lstStyle/>
          <a:p>
            <a:endParaRPr lang="zh-CN" altLang="en-US"/>
          </a:p>
        </p:txBody>
      </p:sp>
      <p:sp>
        <p:nvSpPr>
          <p:cNvPr id="156679" name="Line 10"/>
          <p:cNvSpPr>
            <a:spLocks noChangeShapeType="1"/>
          </p:cNvSpPr>
          <p:nvPr/>
        </p:nvSpPr>
        <p:spPr bwMode="auto">
          <a:xfrm>
            <a:off x="2743200" y="5867400"/>
            <a:ext cx="533400" cy="228600"/>
          </a:xfrm>
          <a:prstGeom prst="line">
            <a:avLst/>
          </a:prstGeom>
          <a:noFill/>
          <a:ln w="31750">
            <a:solidFill>
              <a:srgbClr val="000066"/>
            </a:solidFill>
            <a:round/>
            <a:headEnd/>
            <a:tailEnd type="triangle" w="med" len="med"/>
          </a:ln>
        </p:spPr>
        <p:txBody>
          <a:bodyPr/>
          <a:lstStyle/>
          <a:p>
            <a:endParaRPr lang="zh-CN" altLang="en-US"/>
          </a:p>
        </p:txBody>
      </p:sp>
      <p:sp>
        <p:nvSpPr>
          <p:cNvPr id="156680" name="Line 11"/>
          <p:cNvSpPr>
            <a:spLocks noChangeShapeType="1"/>
          </p:cNvSpPr>
          <p:nvPr/>
        </p:nvSpPr>
        <p:spPr bwMode="auto">
          <a:xfrm>
            <a:off x="6781800" y="5791200"/>
            <a:ext cx="685800" cy="304800"/>
          </a:xfrm>
          <a:prstGeom prst="line">
            <a:avLst/>
          </a:prstGeom>
          <a:noFill/>
          <a:ln w="31750">
            <a:solidFill>
              <a:srgbClr val="000066"/>
            </a:solidFill>
            <a:round/>
            <a:headEnd/>
            <a:tailEnd type="triangle" w="med" len="med"/>
          </a:ln>
        </p:spPr>
        <p:txBody>
          <a:bodyPr/>
          <a:lstStyle/>
          <a:p>
            <a:endParaRPr lang="zh-CN" altLang="en-US"/>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2"/>
          <p:cNvSpPr>
            <a:spLocks noGrp="1" noChangeArrowheads="1"/>
          </p:cNvSpPr>
          <p:nvPr>
            <p:ph type="title"/>
          </p:nvPr>
        </p:nvSpPr>
        <p:spPr>
          <a:xfrm>
            <a:off x="468313" y="765175"/>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57698" name="Rectangle 3"/>
          <p:cNvSpPr>
            <a:spLocks noGrp="1" noChangeArrowheads="1"/>
          </p:cNvSpPr>
          <p:nvPr>
            <p:ph type="body" idx="1"/>
          </p:nvPr>
        </p:nvSpPr>
        <p:spPr>
          <a:xfrm>
            <a:off x="1182688" y="2017713"/>
            <a:ext cx="7772400" cy="4840287"/>
          </a:xfrm>
        </p:spPr>
        <p:txBody>
          <a:bodyPr/>
          <a:lstStyle/>
          <a:p>
            <a:pPr>
              <a:lnSpc>
                <a:spcPct val="90000"/>
              </a:lnSpc>
              <a:buFont typeface="Wingdings" pitchFamily="2" charset="2"/>
              <a:buNone/>
            </a:pPr>
            <a:r>
              <a:rPr lang="zh-CN" altLang="en-US" sz="2200" b="1" smtClean="0">
                <a:solidFill>
                  <a:srgbClr val="000066"/>
                </a:solidFill>
                <a:latin typeface="宋体" charset="-122"/>
              </a:rPr>
              <a:t>两因素完全随机设计中</a:t>
            </a:r>
            <a:r>
              <a:rPr lang="en-US" altLang="zh-CN" sz="2200" b="1" smtClean="0">
                <a:solidFill>
                  <a:srgbClr val="000066"/>
                </a:solidFill>
                <a:latin typeface="宋体" charset="-122"/>
              </a:rPr>
              <a:t>F</a:t>
            </a:r>
            <a:r>
              <a:rPr lang="zh-CN" altLang="en-US" sz="2200" b="1" smtClean="0">
                <a:solidFill>
                  <a:srgbClr val="000066"/>
                </a:solidFill>
                <a:latin typeface="宋体" charset="-122"/>
              </a:rPr>
              <a:t>值的计算：</a:t>
            </a:r>
          </a:p>
          <a:p>
            <a:pPr>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F</a:t>
            </a:r>
            <a:r>
              <a:rPr lang="en-US" altLang="zh-CN" sz="2200" b="1" baseline="-25000" smtClean="0">
                <a:solidFill>
                  <a:srgbClr val="000066"/>
                </a:solidFill>
                <a:latin typeface="宋体" charset="-122"/>
              </a:rPr>
              <a:t>A</a:t>
            </a:r>
            <a:r>
              <a:rPr lang="zh-CN" altLang="en-US" sz="2200" b="1" baseline="-25000" smtClean="0">
                <a:solidFill>
                  <a:srgbClr val="000066"/>
                </a:solidFill>
                <a:latin typeface="宋体" charset="-122"/>
              </a:rPr>
              <a:t>处理</a:t>
            </a:r>
            <a:r>
              <a:rPr lang="zh-CN" altLang="en-US" sz="2200" b="1" smtClean="0">
                <a:solidFill>
                  <a:srgbClr val="000066"/>
                </a:solidFill>
                <a:latin typeface="宋体" charset="-122"/>
              </a:rPr>
              <a:t>＝</a:t>
            </a:r>
            <a:r>
              <a:rPr lang="en-US" altLang="zh-CN" sz="2200" b="1" smtClean="0">
                <a:solidFill>
                  <a:srgbClr val="000066"/>
                </a:solidFill>
                <a:latin typeface="宋体" charset="-122"/>
              </a:rPr>
              <a:t>MS</a:t>
            </a:r>
            <a:r>
              <a:rPr lang="en-US" altLang="zh-CN" sz="2200" b="1" baseline="-25000" smtClean="0">
                <a:solidFill>
                  <a:srgbClr val="000066"/>
                </a:solidFill>
                <a:latin typeface="宋体" charset="-122"/>
              </a:rPr>
              <a:t>A</a:t>
            </a:r>
            <a:r>
              <a:rPr lang="zh-CN" altLang="en-US" sz="2200" b="1" baseline="-25000" smtClean="0">
                <a:solidFill>
                  <a:srgbClr val="000066"/>
                </a:solidFill>
                <a:latin typeface="宋体" charset="-122"/>
              </a:rPr>
              <a:t>处理间</a:t>
            </a:r>
            <a:r>
              <a:rPr lang="en-US" altLang="zh-CN" sz="2200" b="1" smtClean="0">
                <a:solidFill>
                  <a:srgbClr val="000066"/>
                </a:solidFill>
                <a:latin typeface="宋体" charset="-122"/>
              </a:rPr>
              <a:t>/MS</a:t>
            </a:r>
            <a:r>
              <a:rPr lang="zh-CN" altLang="en-US" sz="2200" b="1" baseline="-25000" smtClean="0">
                <a:solidFill>
                  <a:srgbClr val="000066"/>
                </a:solidFill>
                <a:latin typeface="宋体" charset="-122"/>
              </a:rPr>
              <a:t>单元内误差</a:t>
            </a:r>
            <a:endParaRPr lang="zh-CN" altLang="en-US" sz="2200" b="1" smtClean="0">
              <a:solidFill>
                <a:srgbClr val="000066"/>
              </a:solidFill>
              <a:latin typeface="宋体" charset="-122"/>
            </a:endParaRPr>
          </a:p>
          <a:p>
            <a:pPr>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F</a:t>
            </a:r>
            <a:r>
              <a:rPr lang="en-US" altLang="zh-CN" sz="2200" b="1" baseline="-25000" smtClean="0">
                <a:solidFill>
                  <a:srgbClr val="000066"/>
                </a:solidFill>
                <a:latin typeface="宋体" charset="-122"/>
              </a:rPr>
              <a:t>B</a:t>
            </a:r>
            <a:r>
              <a:rPr lang="zh-CN" altLang="en-US" sz="2200" b="1" baseline="-25000" smtClean="0">
                <a:solidFill>
                  <a:srgbClr val="000066"/>
                </a:solidFill>
                <a:latin typeface="宋体" charset="-122"/>
              </a:rPr>
              <a:t>处理</a:t>
            </a:r>
            <a:r>
              <a:rPr lang="zh-CN" altLang="en-US" sz="2200" b="1" smtClean="0">
                <a:solidFill>
                  <a:srgbClr val="000066"/>
                </a:solidFill>
                <a:latin typeface="宋体" charset="-122"/>
              </a:rPr>
              <a:t>＝</a:t>
            </a:r>
            <a:r>
              <a:rPr lang="en-US" altLang="zh-CN" sz="2200" b="1" smtClean="0">
                <a:solidFill>
                  <a:srgbClr val="000066"/>
                </a:solidFill>
                <a:latin typeface="宋体" charset="-122"/>
              </a:rPr>
              <a:t>MS</a:t>
            </a:r>
            <a:r>
              <a:rPr lang="en-US" altLang="zh-CN" sz="2200" b="1" baseline="-25000" smtClean="0">
                <a:solidFill>
                  <a:srgbClr val="000066"/>
                </a:solidFill>
                <a:latin typeface="宋体" charset="-122"/>
              </a:rPr>
              <a:t>B</a:t>
            </a:r>
            <a:r>
              <a:rPr lang="zh-CN" altLang="en-US" sz="2200" b="1" baseline="-25000" smtClean="0">
                <a:solidFill>
                  <a:srgbClr val="000066"/>
                </a:solidFill>
                <a:latin typeface="宋体" charset="-122"/>
              </a:rPr>
              <a:t>处理间</a:t>
            </a:r>
            <a:r>
              <a:rPr lang="en-US" altLang="zh-CN" sz="2200" b="1" smtClean="0">
                <a:solidFill>
                  <a:srgbClr val="000066"/>
                </a:solidFill>
                <a:latin typeface="宋体" charset="-122"/>
              </a:rPr>
              <a:t>/MS</a:t>
            </a:r>
            <a:r>
              <a:rPr lang="zh-CN" altLang="en-US" sz="2200" b="1" baseline="-25000" smtClean="0">
                <a:solidFill>
                  <a:srgbClr val="000066"/>
                </a:solidFill>
                <a:latin typeface="宋体" charset="-122"/>
              </a:rPr>
              <a:t>单元内误差</a:t>
            </a:r>
            <a:endParaRPr lang="zh-CN" altLang="en-US" sz="2200" b="1" smtClean="0">
              <a:solidFill>
                <a:srgbClr val="000066"/>
              </a:solidFill>
              <a:latin typeface="宋体" charset="-122"/>
            </a:endParaRPr>
          </a:p>
          <a:p>
            <a:pPr>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F</a:t>
            </a:r>
            <a:r>
              <a:rPr lang="en-US" altLang="zh-CN" sz="2200" b="1" baseline="-25000" smtClean="0">
                <a:solidFill>
                  <a:srgbClr val="000066"/>
                </a:solidFill>
                <a:latin typeface="宋体" charset="-122"/>
              </a:rPr>
              <a:t>A×B</a:t>
            </a:r>
            <a:r>
              <a:rPr lang="zh-CN" altLang="en-US" sz="2200" b="1" smtClean="0">
                <a:solidFill>
                  <a:srgbClr val="000066"/>
                </a:solidFill>
                <a:latin typeface="宋体" charset="-122"/>
              </a:rPr>
              <a:t>＝</a:t>
            </a:r>
            <a:r>
              <a:rPr lang="en-US" altLang="zh-CN" sz="2200" b="1" smtClean="0">
                <a:solidFill>
                  <a:srgbClr val="000066"/>
                </a:solidFill>
                <a:latin typeface="宋体" charset="-122"/>
              </a:rPr>
              <a:t>MS</a:t>
            </a:r>
            <a:r>
              <a:rPr lang="en-US" altLang="zh-CN" sz="2200" b="1" baseline="-25000" smtClean="0">
                <a:solidFill>
                  <a:srgbClr val="000066"/>
                </a:solidFill>
                <a:latin typeface="宋体" charset="-122"/>
              </a:rPr>
              <a:t>A×B</a:t>
            </a:r>
            <a:r>
              <a:rPr lang="en-US" altLang="zh-CN" sz="2200" b="1" smtClean="0">
                <a:solidFill>
                  <a:srgbClr val="000066"/>
                </a:solidFill>
                <a:latin typeface="宋体" charset="-122"/>
              </a:rPr>
              <a:t>/MS</a:t>
            </a:r>
            <a:r>
              <a:rPr lang="zh-CN" altLang="en-US" sz="2200" b="1" baseline="-25000" smtClean="0">
                <a:solidFill>
                  <a:srgbClr val="000066"/>
                </a:solidFill>
                <a:latin typeface="宋体" charset="-122"/>
              </a:rPr>
              <a:t>单元内误差</a:t>
            </a:r>
            <a:endParaRPr lang="zh-CN" altLang="en-US" sz="2200" b="1" smtClean="0">
              <a:solidFill>
                <a:srgbClr val="000066"/>
              </a:solidFill>
              <a:latin typeface="宋体" charset="-122"/>
            </a:endParaRPr>
          </a:p>
          <a:p>
            <a:pPr>
              <a:lnSpc>
                <a:spcPct val="90000"/>
              </a:lnSpc>
              <a:buFont typeface="Wingdings" pitchFamily="2" charset="2"/>
              <a:buNone/>
            </a:pPr>
            <a:r>
              <a:rPr lang="en-US" altLang="zh-CN" sz="2200" b="1" smtClean="0">
                <a:solidFill>
                  <a:srgbClr val="000066"/>
                </a:solidFill>
                <a:latin typeface="宋体" charset="-122"/>
              </a:rPr>
              <a:t>4 </a:t>
            </a:r>
            <a:r>
              <a:rPr lang="zh-CN" altLang="en-US" sz="2200" b="1" smtClean="0">
                <a:solidFill>
                  <a:srgbClr val="000066"/>
                </a:solidFill>
                <a:latin typeface="宋体" charset="-122"/>
              </a:rPr>
              <a:t>对交互作用的进一步检验</a:t>
            </a:r>
          </a:p>
          <a:p>
            <a:pPr>
              <a:lnSpc>
                <a:spcPct val="90000"/>
              </a:lnSpc>
              <a:buFont typeface="Wingdings" pitchFamily="2" charset="2"/>
              <a:buNone/>
            </a:pPr>
            <a:r>
              <a:rPr lang="zh-CN" altLang="en-US" sz="2200" b="1" smtClean="0">
                <a:solidFill>
                  <a:srgbClr val="000066"/>
                </a:solidFill>
                <a:latin typeface="宋体" charset="-122"/>
              </a:rPr>
              <a:t>    当两个因素的交互作用显著时，可采用简单效应检查交</a:t>
            </a:r>
          </a:p>
          <a:p>
            <a:pPr>
              <a:lnSpc>
                <a:spcPct val="90000"/>
              </a:lnSpc>
              <a:buFont typeface="Wingdings" pitchFamily="2" charset="2"/>
              <a:buNone/>
            </a:pPr>
            <a:r>
              <a:rPr lang="zh-CN" altLang="en-US" sz="2200" b="1" smtClean="0">
                <a:solidFill>
                  <a:srgbClr val="000066"/>
                </a:solidFill>
                <a:latin typeface="宋体" charset="-122"/>
              </a:rPr>
              <a:t>互作用。简单效应检验与主效应检验不同。主效应检验是在忽</a:t>
            </a:r>
          </a:p>
          <a:p>
            <a:pPr>
              <a:lnSpc>
                <a:spcPct val="90000"/>
              </a:lnSpc>
              <a:buFont typeface="Wingdings" pitchFamily="2" charset="2"/>
              <a:buNone/>
            </a:pPr>
            <a:r>
              <a:rPr lang="zh-CN" altLang="en-US" sz="2200" b="1" smtClean="0">
                <a:solidFill>
                  <a:srgbClr val="000066"/>
                </a:solidFill>
                <a:latin typeface="宋体" charset="-122"/>
              </a:rPr>
              <a:t>略其他因素的情况下检验一个因素的处理效应；简单效应检验</a:t>
            </a:r>
          </a:p>
          <a:p>
            <a:pPr>
              <a:lnSpc>
                <a:spcPct val="90000"/>
              </a:lnSpc>
              <a:buFont typeface="Wingdings" pitchFamily="2" charset="2"/>
              <a:buNone/>
            </a:pPr>
            <a:r>
              <a:rPr lang="zh-CN" altLang="en-US" sz="2200" b="1" smtClean="0">
                <a:solidFill>
                  <a:srgbClr val="000066"/>
                </a:solidFill>
                <a:latin typeface="宋体" charset="-122"/>
              </a:rPr>
              <a:t>则是指分别检验一个因素在另一个因素的每一个水平上的处理</a:t>
            </a:r>
          </a:p>
          <a:p>
            <a:pPr>
              <a:lnSpc>
                <a:spcPct val="90000"/>
              </a:lnSpc>
              <a:buFont typeface="Wingdings" pitchFamily="2" charset="2"/>
              <a:buNone/>
            </a:pPr>
            <a:r>
              <a:rPr lang="zh-CN" altLang="en-US" sz="2200" b="1" smtClean="0">
                <a:solidFill>
                  <a:srgbClr val="000066"/>
                </a:solidFill>
                <a:latin typeface="宋体" charset="-122"/>
              </a:rPr>
              <a:t>效应，以便具体地确定它的处理效应在另一个因素的哪个</a:t>
            </a:r>
          </a:p>
          <a:p>
            <a:pPr>
              <a:lnSpc>
                <a:spcPct val="90000"/>
              </a:lnSpc>
              <a:buFont typeface="Wingdings" pitchFamily="2" charset="2"/>
              <a:buNone/>
            </a:pPr>
            <a:r>
              <a:rPr lang="zh-CN" altLang="en-US" sz="2200" b="1" smtClean="0">
                <a:solidFill>
                  <a:srgbClr val="000066"/>
                </a:solidFill>
                <a:latin typeface="宋体" charset="-122"/>
              </a:rPr>
              <a:t>（些）水平上是显著的，在哪些水平上是显著的。</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2"/>
          <p:cNvSpPr>
            <a:spLocks noGrp="1" noChangeArrowheads="1"/>
          </p:cNvSpPr>
          <p:nvPr>
            <p:ph type="title"/>
          </p:nvPr>
        </p:nvSpPr>
        <p:spPr>
          <a:xfrm>
            <a:off x="468313" y="908050"/>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58722" name="Rectangle 3"/>
          <p:cNvSpPr>
            <a:spLocks noGrp="1" noChangeArrowheads="1"/>
          </p:cNvSpPr>
          <p:nvPr>
            <p:ph type="body" idx="1"/>
          </p:nvPr>
        </p:nvSpPr>
        <p:spPr>
          <a:xfrm>
            <a:off x="1182688" y="2017713"/>
            <a:ext cx="7772400" cy="5221287"/>
          </a:xfrm>
        </p:spPr>
        <p:txBody>
          <a:bodyPr/>
          <a:lstStyle/>
          <a:p>
            <a:pPr>
              <a:buFont typeface="Wingdings" pitchFamily="2" charset="2"/>
              <a:buNone/>
            </a:pPr>
            <a:r>
              <a:rPr lang="zh-CN" altLang="en-US" b="1" smtClean="0">
                <a:solidFill>
                  <a:srgbClr val="000066"/>
                </a:solidFill>
                <a:latin typeface="宋体" charset="-122"/>
              </a:rPr>
              <a:t>两</a:t>
            </a:r>
            <a:r>
              <a:rPr lang="zh-CN" altLang="en-US" b="1" smtClean="0">
                <a:solidFill>
                  <a:srgbClr val="000066"/>
                </a:solidFill>
              </a:rPr>
              <a:t>因素随机区组设计</a:t>
            </a:r>
          </a:p>
          <a:p>
            <a:pPr>
              <a:buFont typeface="Wingdings" pitchFamily="2" charset="2"/>
              <a:buNone/>
            </a:pPr>
            <a:r>
              <a:rPr lang="en-US" altLang="zh-CN" sz="2200" b="1" smtClean="0">
                <a:solidFill>
                  <a:srgbClr val="000066"/>
                </a:solidFill>
                <a:latin typeface="宋体" charset="-122"/>
              </a:rPr>
              <a:t>1 </a:t>
            </a:r>
            <a:r>
              <a:rPr lang="zh-CN" altLang="en-US" sz="2200" b="1" smtClean="0">
                <a:solidFill>
                  <a:srgbClr val="000066"/>
                </a:solidFill>
                <a:latin typeface="宋体" charset="-122"/>
              </a:rPr>
              <a:t>两因素随机区组实验设计的基本特点</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有两个自变量，每个自变量有两个或多个水平（</a:t>
            </a:r>
            <a:endParaRPr lang="en-US" altLang="zh-CN" sz="2200" b="1" smtClean="0">
              <a:solidFill>
                <a:srgbClr val="000066"/>
              </a:solidFill>
              <a:latin typeface="宋体" charset="-122"/>
            </a:endParaRPr>
          </a:p>
          <a:p>
            <a:pPr>
              <a:buFont typeface="Wingdings" pitchFamily="2" charset="2"/>
              <a:buNone/>
            </a:pPr>
            <a:r>
              <a:rPr lang="en-US" altLang="zh-CN" sz="2200" b="1" smtClean="0">
                <a:solidFill>
                  <a:srgbClr val="000066"/>
                </a:solidFill>
                <a:latin typeface="宋体" charset="-122"/>
              </a:rPr>
              <a:t>p</a:t>
            </a:r>
            <a:r>
              <a:rPr lang="en-US" altLang="zh-CN" sz="2200" b="1" smtClean="0"/>
              <a:t>≥2</a:t>
            </a:r>
            <a:r>
              <a:rPr lang="zh-CN" altLang="en-US" sz="2200" b="1" smtClean="0"/>
              <a:t>，</a:t>
            </a:r>
            <a:r>
              <a:rPr lang="en-US" altLang="zh-CN" sz="2200" b="1" smtClean="0">
                <a:solidFill>
                  <a:srgbClr val="000066"/>
                </a:solidFill>
                <a:latin typeface="宋体" charset="-122"/>
              </a:rPr>
              <a:t>q</a:t>
            </a:r>
            <a:r>
              <a:rPr lang="en-US" altLang="zh-CN" sz="2200" b="1" smtClean="0"/>
              <a:t>≥2 </a:t>
            </a:r>
            <a:r>
              <a:rPr lang="zh-CN" altLang="en-US" sz="2200" b="1" smtClean="0">
                <a:solidFill>
                  <a:srgbClr val="000066"/>
                </a:solidFill>
                <a:latin typeface="宋体" charset="-122"/>
              </a:rPr>
              <a:t>），实验中含</a:t>
            </a:r>
            <a:r>
              <a:rPr lang="en-US" altLang="zh-CN" sz="2200" b="1" smtClean="0">
                <a:solidFill>
                  <a:srgbClr val="000066"/>
                </a:solidFill>
                <a:latin typeface="宋体" charset="-122"/>
              </a:rPr>
              <a:t>p×q</a:t>
            </a:r>
            <a:r>
              <a:rPr lang="zh-CN" altLang="en-US" sz="2200" b="1" smtClean="0">
                <a:solidFill>
                  <a:srgbClr val="000066"/>
                </a:solidFill>
                <a:latin typeface="宋体" charset="-122"/>
              </a:rPr>
              <a:t>个处理的结合。</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有一个研究者不感兴趣的无关变量，且该无关变量</a:t>
            </a:r>
            <a:endParaRPr lang="en-US" altLang="zh-CN"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与自变量之间无交互作用，但希望分离出该无关变量的变异。</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2"/>
          <p:cNvSpPr>
            <a:spLocks noGrp="1" noChangeArrowheads="1"/>
          </p:cNvSpPr>
          <p:nvPr>
            <p:ph type="title"/>
          </p:nvPr>
        </p:nvSpPr>
        <p:spPr>
          <a:xfrm>
            <a:off x="468313" y="765175"/>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59746" name="Rectangle 3"/>
          <p:cNvSpPr>
            <a:spLocks noGrp="1" noChangeArrowheads="1"/>
          </p:cNvSpPr>
          <p:nvPr>
            <p:ph type="body" idx="1"/>
          </p:nvPr>
        </p:nvSpPr>
        <p:spPr>
          <a:xfrm>
            <a:off x="468313" y="2060575"/>
            <a:ext cx="8229600" cy="4525963"/>
          </a:xfrm>
        </p:spPr>
        <p:txBody>
          <a:bodyPr/>
          <a:lstStyle/>
          <a:p>
            <a:pPr>
              <a:buFont typeface="Wingdings" pitchFamily="2" charset="2"/>
              <a:buNone/>
            </a:pPr>
            <a:r>
              <a:rPr lang="en-US" altLang="zh-CN" sz="2200" b="1" smtClean="0">
                <a:solidFill>
                  <a:srgbClr val="000066"/>
                </a:solidFill>
                <a:latin typeface="宋体" charset="-122"/>
              </a:rPr>
              <a:t>2 </a:t>
            </a:r>
            <a:r>
              <a:rPr lang="zh-CN" altLang="en-US" sz="2200" b="1" smtClean="0">
                <a:solidFill>
                  <a:srgbClr val="000066"/>
                </a:solidFill>
                <a:latin typeface="宋体" charset="-122"/>
              </a:rPr>
              <a:t>两因素完全随机区组实验设计被试分配图解： </a:t>
            </a:r>
            <a:r>
              <a:rPr lang="zh-CN" altLang="en-US" sz="2200" b="1" smtClean="0">
                <a:solidFill>
                  <a:srgbClr val="000066"/>
                </a:solidFill>
              </a:rPr>
              <a:t>                                         </a:t>
            </a:r>
          </a:p>
          <a:p>
            <a:pPr>
              <a:buFont typeface="Wingdings" pitchFamily="2" charset="2"/>
              <a:buNone/>
            </a:pPr>
            <a:r>
              <a:rPr lang="zh-CN" altLang="en-US" sz="2200" b="1" smtClean="0">
                <a:solidFill>
                  <a:srgbClr val="000066"/>
                </a:solidFill>
              </a:rPr>
              <a:t>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1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1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1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2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2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2 </a:t>
            </a:r>
          </a:p>
          <a:p>
            <a:pPr>
              <a:buFont typeface="Wingdings" pitchFamily="2" charset="2"/>
              <a:buNone/>
            </a:pPr>
            <a:r>
              <a:rPr lang="en-US" altLang="zh-CN" sz="2400" b="1" smtClean="0">
                <a:solidFill>
                  <a:srgbClr val="000066"/>
                </a:solidFill>
              </a:rPr>
              <a:t>                    b</a:t>
            </a:r>
            <a:r>
              <a:rPr lang="en-US" altLang="zh-CN" sz="3500" b="1" baseline="-25000" smtClean="0">
                <a:solidFill>
                  <a:srgbClr val="000066"/>
                </a:solidFill>
                <a:latin typeface="宋体" charset="-122"/>
              </a:rPr>
              <a:t>1    </a:t>
            </a:r>
            <a:r>
              <a:rPr lang="en-US" altLang="zh-CN" sz="3500" b="1" smtClean="0">
                <a:solidFill>
                  <a:srgbClr val="000066"/>
                </a:solidFill>
                <a:latin typeface="宋体" charset="-122"/>
              </a:rPr>
              <a:t>b</a:t>
            </a:r>
            <a:r>
              <a:rPr lang="en-US" altLang="zh-CN" sz="3500" b="1" baseline="-25000" smtClean="0">
                <a:solidFill>
                  <a:srgbClr val="000066"/>
                </a:solidFill>
                <a:latin typeface="宋体" charset="-122"/>
              </a:rPr>
              <a:t>2    </a:t>
            </a:r>
            <a:r>
              <a:rPr lang="en-US" altLang="zh-CN" sz="3500" b="1" smtClean="0">
                <a:solidFill>
                  <a:srgbClr val="000066"/>
                </a:solidFill>
                <a:latin typeface="宋体" charset="-122"/>
              </a:rPr>
              <a:t>b</a:t>
            </a:r>
            <a:r>
              <a:rPr lang="en-US" altLang="zh-CN" sz="3500" b="1" baseline="-25000" smtClean="0">
                <a:solidFill>
                  <a:srgbClr val="000066"/>
                </a:solidFill>
                <a:latin typeface="宋体" charset="-122"/>
              </a:rPr>
              <a:t>3    </a:t>
            </a:r>
            <a:r>
              <a:rPr lang="en-US" altLang="zh-CN" sz="2400" b="1" smtClean="0">
                <a:solidFill>
                  <a:srgbClr val="000066"/>
                </a:solidFill>
              </a:rPr>
              <a:t>b</a:t>
            </a:r>
            <a:r>
              <a:rPr lang="en-US" altLang="zh-CN" sz="3500" b="1" baseline="-25000" smtClean="0">
                <a:solidFill>
                  <a:srgbClr val="000066"/>
                </a:solidFill>
                <a:latin typeface="宋体" charset="-122"/>
              </a:rPr>
              <a:t>1     </a:t>
            </a:r>
            <a:r>
              <a:rPr lang="en-US" altLang="zh-CN" sz="3500" b="1" smtClean="0">
                <a:solidFill>
                  <a:srgbClr val="000066"/>
                </a:solidFill>
                <a:latin typeface="宋体" charset="-122"/>
              </a:rPr>
              <a:t>b</a:t>
            </a:r>
            <a:r>
              <a:rPr lang="en-US" altLang="zh-CN" sz="3500" b="1" baseline="-25000" smtClean="0">
                <a:solidFill>
                  <a:srgbClr val="000066"/>
                </a:solidFill>
                <a:latin typeface="宋体" charset="-122"/>
              </a:rPr>
              <a:t>2   </a:t>
            </a:r>
            <a:r>
              <a:rPr lang="en-US" altLang="zh-CN" sz="3500" b="1" smtClean="0">
                <a:solidFill>
                  <a:srgbClr val="000066"/>
                </a:solidFill>
                <a:latin typeface="宋体" charset="-122"/>
              </a:rPr>
              <a:t>b</a:t>
            </a:r>
            <a:r>
              <a:rPr lang="en-US" altLang="zh-CN" sz="3500" b="1" baseline="-25000" smtClean="0">
                <a:solidFill>
                  <a:srgbClr val="000066"/>
                </a:solidFill>
                <a:latin typeface="宋体" charset="-122"/>
              </a:rPr>
              <a:t>3</a:t>
            </a:r>
          </a:p>
          <a:p>
            <a:pPr>
              <a:buFont typeface="Wingdings" pitchFamily="2" charset="2"/>
              <a:buNone/>
            </a:pPr>
            <a:r>
              <a:rPr lang="en-US" altLang="zh-CN" sz="2200" b="1" smtClean="0">
                <a:solidFill>
                  <a:srgbClr val="000066"/>
                </a:solidFill>
              </a:rPr>
              <a:t>        </a:t>
            </a:r>
            <a:r>
              <a:rPr lang="zh-CN" altLang="en-US" sz="2200" b="1" smtClean="0">
                <a:solidFill>
                  <a:srgbClr val="000066"/>
                </a:solidFill>
              </a:rPr>
              <a:t>区组</a:t>
            </a:r>
            <a:r>
              <a:rPr lang="en-US" altLang="zh-CN" sz="2200" b="1" smtClean="0">
                <a:solidFill>
                  <a:srgbClr val="000066"/>
                </a:solidFill>
              </a:rPr>
              <a:t>1    S</a:t>
            </a:r>
            <a:r>
              <a:rPr lang="en-US" altLang="zh-CN" sz="2200" b="1" baseline="-25000" smtClean="0">
                <a:solidFill>
                  <a:srgbClr val="000066"/>
                </a:solidFill>
              </a:rPr>
              <a:t>11          </a:t>
            </a:r>
            <a:r>
              <a:rPr lang="en-US" altLang="zh-CN" sz="2200" b="1" smtClean="0">
                <a:solidFill>
                  <a:srgbClr val="000066"/>
                </a:solidFill>
              </a:rPr>
              <a:t>S</a:t>
            </a:r>
            <a:r>
              <a:rPr lang="en-US" altLang="zh-CN" sz="2200" b="1" baseline="-25000" smtClean="0">
                <a:solidFill>
                  <a:srgbClr val="000066"/>
                </a:solidFill>
              </a:rPr>
              <a:t>12          </a:t>
            </a:r>
            <a:r>
              <a:rPr lang="en-US" altLang="zh-CN" sz="2200" b="1" smtClean="0">
                <a:solidFill>
                  <a:srgbClr val="000066"/>
                </a:solidFill>
              </a:rPr>
              <a:t>S</a:t>
            </a:r>
            <a:r>
              <a:rPr lang="en-US" altLang="zh-CN" sz="2200" b="1" baseline="-25000" smtClean="0">
                <a:solidFill>
                  <a:srgbClr val="000066"/>
                </a:solidFill>
              </a:rPr>
              <a:t>13        </a:t>
            </a:r>
            <a:r>
              <a:rPr lang="en-US" altLang="zh-CN" sz="2200" b="1" smtClean="0">
                <a:solidFill>
                  <a:srgbClr val="000066"/>
                </a:solidFill>
              </a:rPr>
              <a:t> S</a:t>
            </a:r>
            <a:r>
              <a:rPr lang="en-US" altLang="zh-CN" sz="2200" b="1" baseline="-25000" smtClean="0">
                <a:solidFill>
                  <a:srgbClr val="000066"/>
                </a:solidFill>
              </a:rPr>
              <a:t>14            </a:t>
            </a:r>
            <a:r>
              <a:rPr lang="en-US" altLang="zh-CN" sz="2200" b="1" smtClean="0">
                <a:solidFill>
                  <a:srgbClr val="000066"/>
                </a:solidFill>
              </a:rPr>
              <a:t>S</a:t>
            </a:r>
            <a:r>
              <a:rPr lang="en-US" altLang="zh-CN" sz="2200" b="1" baseline="-25000" smtClean="0">
                <a:solidFill>
                  <a:srgbClr val="000066"/>
                </a:solidFill>
              </a:rPr>
              <a:t>15      </a:t>
            </a:r>
            <a:r>
              <a:rPr lang="en-US" altLang="zh-CN" sz="2200" b="1" smtClean="0">
                <a:solidFill>
                  <a:srgbClr val="000066"/>
                </a:solidFill>
              </a:rPr>
              <a:t> S</a:t>
            </a:r>
            <a:r>
              <a:rPr lang="en-US" altLang="zh-CN" sz="2200" b="1" baseline="-25000" smtClean="0">
                <a:solidFill>
                  <a:srgbClr val="000066"/>
                </a:solidFill>
              </a:rPr>
              <a:t>16</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a:t>
            </a:r>
            <a:r>
              <a:rPr lang="zh-CN" altLang="en-US" sz="2200" b="1" smtClean="0">
                <a:solidFill>
                  <a:srgbClr val="000066"/>
                </a:solidFill>
              </a:rPr>
              <a:t>区组</a:t>
            </a:r>
            <a:r>
              <a:rPr lang="en-US" altLang="zh-CN" sz="2200" b="1" smtClean="0">
                <a:solidFill>
                  <a:srgbClr val="000066"/>
                </a:solidFill>
              </a:rPr>
              <a:t>2    S</a:t>
            </a:r>
            <a:r>
              <a:rPr lang="en-US" altLang="zh-CN" sz="2200" b="1" baseline="-25000" smtClean="0">
                <a:solidFill>
                  <a:srgbClr val="000066"/>
                </a:solidFill>
              </a:rPr>
              <a:t>21          </a:t>
            </a:r>
            <a:r>
              <a:rPr lang="en-US" altLang="zh-CN" sz="2200" b="1" smtClean="0">
                <a:solidFill>
                  <a:srgbClr val="000066"/>
                </a:solidFill>
              </a:rPr>
              <a:t>S</a:t>
            </a:r>
            <a:r>
              <a:rPr lang="en-US" altLang="zh-CN" sz="2200" b="1" baseline="-25000" smtClean="0">
                <a:solidFill>
                  <a:srgbClr val="000066"/>
                </a:solidFill>
              </a:rPr>
              <a:t>22          </a:t>
            </a:r>
            <a:r>
              <a:rPr lang="en-US" altLang="zh-CN" sz="2200" b="1" smtClean="0">
                <a:solidFill>
                  <a:srgbClr val="000066"/>
                </a:solidFill>
              </a:rPr>
              <a:t>S</a:t>
            </a:r>
            <a:r>
              <a:rPr lang="en-US" altLang="zh-CN" sz="2200" b="1" baseline="-25000" smtClean="0">
                <a:solidFill>
                  <a:srgbClr val="000066"/>
                </a:solidFill>
              </a:rPr>
              <a:t>23          </a:t>
            </a:r>
            <a:r>
              <a:rPr lang="en-US" altLang="zh-CN" sz="2200" b="1" smtClean="0">
                <a:solidFill>
                  <a:srgbClr val="000066"/>
                </a:solidFill>
              </a:rPr>
              <a:t>S</a:t>
            </a:r>
            <a:r>
              <a:rPr lang="en-US" altLang="zh-CN" sz="2200" b="1" baseline="-25000" smtClean="0">
                <a:solidFill>
                  <a:srgbClr val="000066"/>
                </a:solidFill>
              </a:rPr>
              <a:t>24           </a:t>
            </a:r>
            <a:r>
              <a:rPr lang="en-US" altLang="zh-CN" sz="2200" b="1" smtClean="0">
                <a:solidFill>
                  <a:srgbClr val="000066"/>
                </a:solidFill>
              </a:rPr>
              <a:t>S</a:t>
            </a:r>
            <a:r>
              <a:rPr lang="en-US" altLang="zh-CN" sz="2200" b="1" baseline="-25000" smtClean="0">
                <a:solidFill>
                  <a:srgbClr val="000066"/>
                </a:solidFill>
              </a:rPr>
              <a:t>25        </a:t>
            </a:r>
            <a:r>
              <a:rPr lang="en-US" altLang="zh-CN" sz="2200" b="1" smtClean="0">
                <a:solidFill>
                  <a:srgbClr val="000066"/>
                </a:solidFill>
              </a:rPr>
              <a:t>S</a:t>
            </a:r>
            <a:r>
              <a:rPr lang="en-US" altLang="zh-CN" sz="2200" b="1" baseline="-25000" smtClean="0">
                <a:solidFill>
                  <a:srgbClr val="000066"/>
                </a:solidFill>
              </a:rPr>
              <a:t>26</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a:t>
            </a:r>
            <a:r>
              <a:rPr lang="zh-CN" altLang="en-US" sz="2200" b="1" smtClean="0">
                <a:solidFill>
                  <a:srgbClr val="000066"/>
                </a:solidFill>
              </a:rPr>
              <a:t>区组</a:t>
            </a:r>
            <a:r>
              <a:rPr lang="en-US" altLang="zh-CN" sz="2200" b="1" smtClean="0">
                <a:solidFill>
                  <a:srgbClr val="000066"/>
                </a:solidFill>
              </a:rPr>
              <a:t>3    S</a:t>
            </a:r>
            <a:r>
              <a:rPr lang="en-US" altLang="zh-CN" sz="2200" b="1" baseline="-25000" smtClean="0">
                <a:solidFill>
                  <a:srgbClr val="000066"/>
                </a:solidFill>
              </a:rPr>
              <a:t>31          </a:t>
            </a:r>
            <a:r>
              <a:rPr lang="en-US" altLang="zh-CN" sz="2200" b="1" smtClean="0">
                <a:solidFill>
                  <a:srgbClr val="000066"/>
                </a:solidFill>
              </a:rPr>
              <a:t>S</a:t>
            </a:r>
            <a:r>
              <a:rPr lang="en-US" altLang="zh-CN" sz="2200" b="1" baseline="-25000" smtClean="0">
                <a:solidFill>
                  <a:srgbClr val="000066"/>
                </a:solidFill>
              </a:rPr>
              <a:t>32          </a:t>
            </a:r>
            <a:r>
              <a:rPr lang="en-US" altLang="zh-CN" sz="2200" b="1" smtClean="0">
                <a:solidFill>
                  <a:srgbClr val="000066"/>
                </a:solidFill>
              </a:rPr>
              <a:t>S</a:t>
            </a:r>
            <a:r>
              <a:rPr lang="en-US" altLang="zh-CN" sz="2200" b="1" baseline="-25000" smtClean="0">
                <a:solidFill>
                  <a:srgbClr val="000066"/>
                </a:solidFill>
              </a:rPr>
              <a:t>33          </a:t>
            </a:r>
            <a:r>
              <a:rPr lang="en-US" altLang="zh-CN" sz="2200" b="1" smtClean="0">
                <a:solidFill>
                  <a:srgbClr val="000066"/>
                </a:solidFill>
              </a:rPr>
              <a:t>S</a:t>
            </a:r>
            <a:r>
              <a:rPr lang="en-US" altLang="zh-CN" sz="2200" b="1" baseline="-25000" smtClean="0">
                <a:solidFill>
                  <a:srgbClr val="000066"/>
                </a:solidFill>
              </a:rPr>
              <a:t>34           </a:t>
            </a:r>
            <a:r>
              <a:rPr lang="en-US" altLang="zh-CN" sz="2200" b="1" smtClean="0">
                <a:solidFill>
                  <a:srgbClr val="000066"/>
                </a:solidFill>
              </a:rPr>
              <a:t>S</a:t>
            </a:r>
            <a:r>
              <a:rPr lang="en-US" altLang="zh-CN" sz="2200" b="1" baseline="-25000" smtClean="0">
                <a:solidFill>
                  <a:srgbClr val="000066"/>
                </a:solidFill>
              </a:rPr>
              <a:t>35        </a:t>
            </a:r>
            <a:r>
              <a:rPr lang="en-US" altLang="zh-CN" sz="2200" b="1" smtClean="0">
                <a:solidFill>
                  <a:srgbClr val="000066"/>
                </a:solidFill>
              </a:rPr>
              <a:t>S</a:t>
            </a:r>
            <a:r>
              <a:rPr lang="en-US" altLang="zh-CN" sz="2200" b="1" baseline="-25000" smtClean="0">
                <a:solidFill>
                  <a:srgbClr val="000066"/>
                </a:solidFill>
              </a:rPr>
              <a:t>36</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a:t>
            </a:r>
            <a:r>
              <a:rPr lang="zh-CN" altLang="en-US" sz="2200" b="1" smtClean="0">
                <a:solidFill>
                  <a:srgbClr val="000066"/>
                </a:solidFill>
              </a:rPr>
              <a:t>区组</a:t>
            </a:r>
            <a:r>
              <a:rPr lang="en-US" altLang="zh-CN" sz="2200" b="1" smtClean="0">
                <a:solidFill>
                  <a:srgbClr val="000066"/>
                </a:solidFill>
              </a:rPr>
              <a:t>4    S</a:t>
            </a:r>
            <a:r>
              <a:rPr lang="en-US" altLang="zh-CN" sz="2200" b="1" baseline="-25000" smtClean="0">
                <a:solidFill>
                  <a:srgbClr val="000066"/>
                </a:solidFill>
              </a:rPr>
              <a:t>41          </a:t>
            </a:r>
            <a:r>
              <a:rPr lang="en-US" altLang="zh-CN" sz="2200" b="1" smtClean="0">
                <a:solidFill>
                  <a:srgbClr val="000066"/>
                </a:solidFill>
              </a:rPr>
              <a:t>S</a:t>
            </a:r>
            <a:r>
              <a:rPr lang="en-US" altLang="zh-CN" sz="2200" b="1" baseline="-25000" smtClean="0">
                <a:solidFill>
                  <a:srgbClr val="000066"/>
                </a:solidFill>
              </a:rPr>
              <a:t>42          </a:t>
            </a:r>
            <a:r>
              <a:rPr lang="en-US" altLang="zh-CN" sz="2200" b="1" smtClean="0">
                <a:solidFill>
                  <a:srgbClr val="000066"/>
                </a:solidFill>
              </a:rPr>
              <a:t>S</a:t>
            </a:r>
            <a:r>
              <a:rPr lang="en-US" altLang="zh-CN" sz="2200" b="1" baseline="-25000" smtClean="0">
                <a:solidFill>
                  <a:srgbClr val="000066"/>
                </a:solidFill>
              </a:rPr>
              <a:t>43          </a:t>
            </a:r>
            <a:r>
              <a:rPr lang="en-US" altLang="zh-CN" sz="2200" b="1" smtClean="0">
                <a:solidFill>
                  <a:srgbClr val="000066"/>
                </a:solidFill>
              </a:rPr>
              <a:t>S</a:t>
            </a:r>
            <a:r>
              <a:rPr lang="en-US" altLang="zh-CN" sz="2200" b="1" baseline="-25000" smtClean="0">
                <a:solidFill>
                  <a:srgbClr val="000066"/>
                </a:solidFill>
              </a:rPr>
              <a:t>44           </a:t>
            </a:r>
            <a:r>
              <a:rPr lang="en-US" altLang="zh-CN" sz="2200" b="1" smtClean="0">
                <a:solidFill>
                  <a:srgbClr val="000066"/>
                </a:solidFill>
              </a:rPr>
              <a:t>S</a:t>
            </a:r>
            <a:r>
              <a:rPr lang="en-US" altLang="zh-CN" sz="2200" b="1" baseline="-25000" smtClean="0">
                <a:solidFill>
                  <a:srgbClr val="000066"/>
                </a:solidFill>
              </a:rPr>
              <a:t>45        </a:t>
            </a:r>
            <a:r>
              <a:rPr lang="en-US" altLang="zh-CN" sz="2200" b="1" smtClean="0">
                <a:solidFill>
                  <a:srgbClr val="000066"/>
                </a:solidFill>
              </a:rPr>
              <a:t>S</a:t>
            </a:r>
            <a:r>
              <a:rPr lang="en-US" altLang="zh-CN" sz="2200" b="1" baseline="-25000" smtClean="0">
                <a:solidFill>
                  <a:srgbClr val="000066"/>
                </a:solidFill>
              </a:rPr>
              <a:t>46</a:t>
            </a:r>
          </a:p>
          <a:p>
            <a:pPr>
              <a:buFont typeface="Wingdings" pitchFamily="2" charset="2"/>
              <a:buNone/>
            </a:pPr>
            <a:endParaRPr lang="en-US" altLang="zh-CN" sz="2200" b="1" baseline="-25000" smtClean="0">
              <a:solidFill>
                <a:srgbClr val="000066"/>
              </a:solidFill>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69" name="Rectangle 2"/>
          <p:cNvSpPr>
            <a:spLocks noGrp="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60770" name="Rectangle 3"/>
          <p:cNvSpPr>
            <a:spLocks noGrp="1" noChangeArrowheads="1"/>
          </p:cNvSpPr>
          <p:nvPr>
            <p:ph type="body" idx="1"/>
          </p:nvPr>
        </p:nvSpPr>
        <p:spPr>
          <a:xfrm>
            <a:off x="-228600" y="2017713"/>
            <a:ext cx="9372600" cy="4840287"/>
          </a:xfrm>
        </p:spPr>
        <p:txBody>
          <a:bodyPr/>
          <a:lstStyle/>
          <a:p>
            <a:pPr>
              <a:buFont typeface="Wingdings" pitchFamily="2" charset="2"/>
              <a:buNone/>
            </a:pPr>
            <a:r>
              <a:rPr lang="en-US" altLang="zh-CN" sz="2200" b="1" smtClean="0">
                <a:solidFill>
                  <a:srgbClr val="000066"/>
                </a:solidFill>
                <a:latin typeface="宋体" charset="-122"/>
              </a:rPr>
              <a:t> 3 </a:t>
            </a:r>
            <a:r>
              <a:rPr lang="zh-CN" altLang="en-US" sz="2200" b="1" smtClean="0">
                <a:solidFill>
                  <a:srgbClr val="000066"/>
                </a:solidFill>
              </a:rPr>
              <a:t>平方和与自由度分解图</a:t>
            </a:r>
            <a:r>
              <a:rPr lang="en-US" altLang="zh-CN" sz="2200" b="1" smtClean="0">
                <a:solidFill>
                  <a:srgbClr val="000066"/>
                </a:solidFill>
              </a:rPr>
              <a:t>:</a:t>
            </a:r>
            <a:r>
              <a:rPr lang="en-US" altLang="zh-CN" sz="2200" b="1" smtClean="0">
                <a:solidFill>
                  <a:srgbClr val="000066"/>
                </a:solidFill>
                <a:sym typeface="Wingdings" pitchFamily="2" charset="2"/>
              </a:rPr>
              <a:t>(n</a:t>
            </a:r>
            <a:r>
              <a:rPr lang="zh-CN" altLang="en-US" sz="2200" b="1" smtClean="0">
                <a:solidFill>
                  <a:srgbClr val="000066"/>
                </a:solidFill>
                <a:sym typeface="Wingdings" pitchFamily="2" charset="2"/>
              </a:rPr>
              <a:t>－区组数；</a:t>
            </a:r>
            <a:r>
              <a:rPr lang="en-US" altLang="zh-CN" sz="2200" b="1" smtClean="0">
                <a:solidFill>
                  <a:srgbClr val="000066"/>
                </a:solidFill>
                <a:sym typeface="Wingdings" pitchFamily="2" charset="2"/>
              </a:rPr>
              <a:t>p</a:t>
            </a:r>
            <a:r>
              <a:rPr lang="zh-CN" altLang="en-US" sz="2200" b="1" smtClean="0">
                <a:solidFill>
                  <a:srgbClr val="000066"/>
                </a:solidFill>
                <a:sym typeface="Wingdings" pitchFamily="2" charset="2"/>
              </a:rPr>
              <a:t>，</a:t>
            </a:r>
            <a:r>
              <a:rPr lang="en-US" altLang="zh-CN" sz="2200" b="1" smtClean="0">
                <a:solidFill>
                  <a:srgbClr val="000066"/>
                </a:solidFill>
                <a:sym typeface="Wingdings" pitchFamily="2" charset="2"/>
              </a:rPr>
              <a:t>q</a:t>
            </a:r>
            <a:r>
              <a:rPr lang="zh-CN" altLang="en-US" sz="2200" b="1" smtClean="0">
                <a:solidFill>
                  <a:srgbClr val="000066"/>
                </a:solidFill>
                <a:sym typeface="Wingdings" pitchFamily="2" charset="2"/>
              </a:rPr>
              <a:t>－</a:t>
            </a:r>
            <a:r>
              <a:rPr lang="en-US" altLang="zh-CN" sz="2200" b="1" smtClean="0">
                <a:solidFill>
                  <a:srgbClr val="000066"/>
                </a:solidFill>
                <a:sym typeface="Wingdings" pitchFamily="2" charset="2"/>
              </a:rPr>
              <a:t>A</a:t>
            </a:r>
            <a:r>
              <a:rPr lang="zh-CN" altLang="en-US" sz="2200" b="1" smtClean="0">
                <a:solidFill>
                  <a:srgbClr val="000066"/>
                </a:solidFill>
                <a:sym typeface="Wingdings" pitchFamily="2" charset="2"/>
              </a:rPr>
              <a:t>、</a:t>
            </a:r>
            <a:r>
              <a:rPr lang="en-US" altLang="zh-CN" sz="2200" b="1" smtClean="0">
                <a:solidFill>
                  <a:srgbClr val="000066"/>
                </a:solidFill>
                <a:sym typeface="Wingdings" pitchFamily="2" charset="2"/>
              </a:rPr>
              <a:t>B</a:t>
            </a:r>
            <a:r>
              <a:rPr lang="zh-CN" altLang="en-US" sz="2200" b="1" smtClean="0">
                <a:solidFill>
                  <a:srgbClr val="000066"/>
                </a:solidFill>
                <a:sym typeface="Wingdings" pitchFamily="2" charset="2"/>
              </a:rPr>
              <a:t>两因素的水平数</a:t>
            </a:r>
            <a:r>
              <a:rPr lang="en-US" altLang="zh-CN" sz="2200" b="1" smtClean="0">
                <a:solidFill>
                  <a:srgbClr val="000066"/>
                </a:solidFill>
                <a:sym typeface="Wingdings" pitchFamily="2" charset="2"/>
              </a:rPr>
              <a:t>)</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SS</a:t>
            </a:r>
            <a:r>
              <a:rPr lang="zh-CN" altLang="en-US" sz="2200" b="1" baseline="-25000" smtClean="0">
                <a:solidFill>
                  <a:srgbClr val="000066"/>
                </a:solidFill>
              </a:rPr>
              <a:t>总变异 </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npq</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a:t>
            </a:r>
          </a:p>
          <a:p>
            <a:pPr>
              <a:buFont typeface="Wingdings" pitchFamily="2" charset="2"/>
              <a:buNone/>
            </a:pPr>
            <a:r>
              <a:rPr lang="zh-CN" altLang="en-US" sz="2200" b="1" smtClean="0">
                <a:solidFill>
                  <a:srgbClr val="000066"/>
                </a:solidFill>
              </a:rPr>
              <a:t> </a:t>
            </a:r>
          </a:p>
          <a:p>
            <a:pPr>
              <a:buFont typeface="Wingdings" pitchFamily="2" charset="2"/>
              <a:buNone/>
            </a:pPr>
            <a:r>
              <a:rPr lang="zh-CN" altLang="en-US" sz="2200" b="1" smtClean="0">
                <a:solidFill>
                  <a:srgbClr val="000066"/>
                </a:solidFill>
              </a:rPr>
              <a:t>             </a:t>
            </a:r>
            <a:r>
              <a:rPr lang="en-US" altLang="zh-CN" sz="2200" b="1" smtClean="0">
                <a:solidFill>
                  <a:srgbClr val="000066"/>
                </a:solidFill>
              </a:rPr>
              <a:t>SS</a:t>
            </a:r>
            <a:r>
              <a:rPr lang="zh-CN" altLang="en-US" sz="2200" b="1" baseline="-25000" smtClean="0">
                <a:solidFill>
                  <a:srgbClr val="000066"/>
                </a:solidFill>
              </a:rPr>
              <a:t>处理间 </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pq</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              </a:t>
            </a:r>
            <a:r>
              <a:rPr lang="en-US" altLang="zh-CN" sz="2200" b="1" smtClean="0">
                <a:solidFill>
                  <a:srgbClr val="000066"/>
                </a:solidFill>
              </a:rPr>
              <a:t>SS</a:t>
            </a:r>
            <a:r>
              <a:rPr lang="zh-CN" altLang="en-US" sz="2200" b="1" baseline="-25000" smtClean="0">
                <a:solidFill>
                  <a:srgbClr val="000066"/>
                </a:solidFill>
              </a:rPr>
              <a:t>处理内 </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pq</a:t>
            </a:r>
            <a:r>
              <a:rPr lang="zh-CN" altLang="en-US" sz="2200" b="1" smtClean="0">
                <a:solidFill>
                  <a:srgbClr val="000066"/>
                </a:solidFill>
              </a:rPr>
              <a:t>（</a:t>
            </a:r>
            <a:r>
              <a:rPr lang="en-US" altLang="zh-CN" sz="2200" b="1" smtClean="0">
                <a:solidFill>
                  <a:srgbClr val="000066"/>
                </a:solidFill>
              </a:rPr>
              <a:t>n</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a:t>
            </a:r>
            <a:r>
              <a:rPr lang="en-US" altLang="zh-CN" sz="2200" b="1" smtClean="0">
                <a:solidFill>
                  <a:srgbClr val="000066"/>
                </a:solidFill>
              </a:rPr>
              <a:t>]</a:t>
            </a:r>
          </a:p>
          <a:p>
            <a:pPr>
              <a:buFont typeface="Wingdings" pitchFamily="2" charset="2"/>
              <a:buNone/>
            </a:pPr>
            <a:endParaRPr lang="en-US" altLang="zh-CN" sz="2200" b="1" smtClean="0">
              <a:solidFill>
                <a:srgbClr val="000066"/>
              </a:solidFill>
            </a:endParaRPr>
          </a:p>
          <a:p>
            <a:pPr>
              <a:buFont typeface="Wingdings" pitchFamily="2" charset="2"/>
              <a:buNone/>
            </a:pPr>
            <a:r>
              <a:rPr lang="en-US" altLang="zh-CN" sz="2200" b="1" smtClean="0">
                <a:solidFill>
                  <a:srgbClr val="000066"/>
                </a:solidFill>
              </a:rPr>
              <a:t>       SSA                SSB            SSAB         SS</a:t>
            </a:r>
            <a:r>
              <a:rPr lang="zh-CN" altLang="en-US" sz="2200" b="1" baseline="-25000" smtClean="0">
                <a:solidFill>
                  <a:srgbClr val="000066"/>
                </a:solidFill>
              </a:rPr>
              <a:t>区组                     </a:t>
            </a:r>
            <a:r>
              <a:rPr lang="en-US" altLang="zh-CN" sz="2200" b="1" smtClean="0">
                <a:solidFill>
                  <a:srgbClr val="000066"/>
                </a:solidFill>
              </a:rPr>
              <a:t>SS</a:t>
            </a:r>
            <a:r>
              <a:rPr lang="zh-CN" altLang="en-US" sz="2200" b="1" baseline="-25000" smtClean="0">
                <a:solidFill>
                  <a:srgbClr val="000066"/>
                </a:solidFill>
              </a:rPr>
              <a:t>残差</a:t>
            </a:r>
            <a:endParaRPr lang="zh-CN" altLang="en-US" sz="2200" b="1" smtClean="0">
              <a:solidFill>
                <a:srgbClr val="000066"/>
              </a:solidFill>
            </a:endParaRPr>
          </a:p>
          <a:p>
            <a:pPr>
              <a:buFont typeface="Wingdings" pitchFamily="2" charset="2"/>
              <a:buNone/>
            </a:pP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p</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q</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(p-1)  </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a:t>
            </a:r>
            <a:r>
              <a:rPr lang="en-US" altLang="zh-CN" sz="2200" b="1" smtClean="0">
                <a:solidFill>
                  <a:srgbClr val="000066"/>
                </a:solidFill>
              </a:rPr>
              <a:t>[df=(n-1)(pq-1)]</a:t>
            </a:r>
          </a:p>
          <a:p>
            <a:pPr>
              <a:buFont typeface="Wingdings" pitchFamily="2" charset="2"/>
              <a:buNone/>
            </a:pPr>
            <a:r>
              <a:rPr lang="en-US" altLang="zh-CN" sz="2200" b="1" smtClean="0">
                <a:solidFill>
                  <a:srgbClr val="000066"/>
                </a:solidFill>
              </a:rPr>
              <a:t>                                                  (q-1)]</a:t>
            </a:r>
          </a:p>
        </p:txBody>
      </p:sp>
      <p:sp>
        <p:nvSpPr>
          <p:cNvPr id="160771" name="Line 4"/>
          <p:cNvSpPr>
            <a:spLocks noChangeShapeType="1"/>
          </p:cNvSpPr>
          <p:nvPr/>
        </p:nvSpPr>
        <p:spPr bwMode="auto">
          <a:xfrm flipH="1">
            <a:off x="762000" y="3733800"/>
            <a:ext cx="533400" cy="304800"/>
          </a:xfrm>
          <a:prstGeom prst="line">
            <a:avLst/>
          </a:prstGeom>
          <a:noFill/>
          <a:ln w="31750">
            <a:solidFill>
              <a:srgbClr val="000066"/>
            </a:solidFill>
            <a:round/>
            <a:headEnd/>
            <a:tailEnd type="triangle" w="med" len="med"/>
          </a:ln>
        </p:spPr>
        <p:txBody>
          <a:bodyPr/>
          <a:lstStyle/>
          <a:p>
            <a:endParaRPr lang="zh-CN" altLang="en-US"/>
          </a:p>
        </p:txBody>
      </p:sp>
      <p:sp>
        <p:nvSpPr>
          <p:cNvPr id="160772" name="Line 5"/>
          <p:cNvSpPr>
            <a:spLocks noChangeShapeType="1"/>
          </p:cNvSpPr>
          <p:nvPr/>
        </p:nvSpPr>
        <p:spPr bwMode="auto">
          <a:xfrm>
            <a:off x="1676400" y="3733800"/>
            <a:ext cx="609600" cy="381000"/>
          </a:xfrm>
          <a:prstGeom prst="line">
            <a:avLst/>
          </a:prstGeom>
          <a:noFill/>
          <a:ln w="31750">
            <a:solidFill>
              <a:srgbClr val="000066"/>
            </a:solidFill>
            <a:round/>
            <a:headEnd/>
            <a:tailEnd type="triangle" w="med" len="med"/>
          </a:ln>
        </p:spPr>
        <p:txBody>
          <a:bodyPr/>
          <a:lstStyle/>
          <a:p>
            <a:endParaRPr lang="zh-CN" altLang="en-US"/>
          </a:p>
        </p:txBody>
      </p:sp>
      <p:sp>
        <p:nvSpPr>
          <p:cNvPr id="160773" name="Line 6"/>
          <p:cNvSpPr>
            <a:spLocks noChangeShapeType="1"/>
          </p:cNvSpPr>
          <p:nvPr/>
        </p:nvSpPr>
        <p:spPr bwMode="auto">
          <a:xfrm>
            <a:off x="1905000" y="3657600"/>
            <a:ext cx="1905000" cy="457200"/>
          </a:xfrm>
          <a:prstGeom prst="line">
            <a:avLst/>
          </a:prstGeom>
          <a:noFill/>
          <a:ln w="31750">
            <a:solidFill>
              <a:srgbClr val="000066"/>
            </a:solidFill>
            <a:round/>
            <a:headEnd/>
            <a:tailEnd type="triangle" w="med" len="med"/>
          </a:ln>
        </p:spPr>
        <p:txBody>
          <a:bodyPr/>
          <a:lstStyle/>
          <a:p>
            <a:endParaRPr lang="zh-CN" altLang="en-US"/>
          </a:p>
        </p:txBody>
      </p:sp>
      <p:sp>
        <p:nvSpPr>
          <p:cNvPr id="160774" name="Line 7"/>
          <p:cNvSpPr>
            <a:spLocks noChangeShapeType="1"/>
          </p:cNvSpPr>
          <p:nvPr/>
        </p:nvSpPr>
        <p:spPr bwMode="auto">
          <a:xfrm flipH="1">
            <a:off x="5486400" y="3733800"/>
            <a:ext cx="152400" cy="304800"/>
          </a:xfrm>
          <a:prstGeom prst="line">
            <a:avLst/>
          </a:prstGeom>
          <a:noFill/>
          <a:ln w="31750">
            <a:solidFill>
              <a:srgbClr val="000066"/>
            </a:solidFill>
            <a:round/>
            <a:headEnd/>
            <a:tailEnd type="triangle" w="med" len="med"/>
          </a:ln>
        </p:spPr>
        <p:txBody>
          <a:bodyPr/>
          <a:lstStyle/>
          <a:p>
            <a:endParaRPr lang="zh-CN" altLang="en-US"/>
          </a:p>
        </p:txBody>
      </p:sp>
      <p:sp>
        <p:nvSpPr>
          <p:cNvPr id="160775" name="Line 8"/>
          <p:cNvSpPr>
            <a:spLocks noChangeShapeType="1"/>
          </p:cNvSpPr>
          <p:nvPr/>
        </p:nvSpPr>
        <p:spPr bwMode="auto">
          <a:xfrm>
            <a:off x="5943600" y="3733800"/>
            <a:ext cx="1219200" cy="381000"/>
          </a:xfrm>
          <a:prstGeom prst="line">
            <a:avLst/>
          </a:prstGeom>
          <a:noFill/>
          <a:ln w="31750">
            <a:solidFill>
              <a:srgbClr val="000066"/>
            </a:solidFill>
            <a:round/>
            <a:headEnd/>
            <a:tailEnd type="triangle" w="med" len="med"/>
          </a:ln>
        </p:spPr>
        <p:txBody>
          <a:bodyPr/>
          <a:lstStyle/>
          <a:p>
            <a:endParaRPr lang="zh-CN" altLang="en-US"/>
          </a:p>
        </p:txBody>
      </p:sp>
      <p:sp>
        <p:nvSpPr>
          <p:cNvPr id="160776" name="Line 9"/>
          <p:cNvSpPr>
            <a:spLocks noChangeShapeType="1"/>
          </p:cNvSpPr>
          <p:nvPr/>
        </p:nvSpPr>
        <p:spPr bwMode="auto">
          <a:xfrm flipH="1">
            <a:off x="1600200" y="2895600"/>
            <a:ext cx="1371600" cy="381000"/>
          </a:xfrm>
          <a:prstGeom prst="line">
            <a:avLst/>
          </a:prstGeom>
          <a:noFill/>
          <a:ln w="31750">
            <a:solidFill>
              <a:srgbClr val="000066"/>
            </a:solidFill>
            <a:round/>
            <a:headEnd/>
            <a:tailEnd type="triangle" w="med" len="med"/>
          </a:ln>
        </p:spPr>
        <p:txBody>
          <a:bodyPr/>
          <a:lstStyle/>
          <a:p>
            <a:endParaRPr lang="zh-CN" altLang="en-US"/>
          </a:p>
        </p:txBody>
      </p:sp>
      <p:sp>
        <p:nvSpPr>
          <p:cNvPr id="160777" name="Line 10"/>
          <p:cNvSpPr>
            <a:spLocks noChangeShapeType="1"/>
          </p:cNvSpPr>
          <p:nvPr/>
        </p:nvSpPr>
        <p:spPr bwMode="auto">
          <a:xfrm>
            <a:off x="3505200" y="2895600"/>
            <a:ext cx="1600200" cy="381000"/>
          </a:xfrm>
          <a:prstGeom prst="line">
            <a:avLst/>
          </a:prstGeom>
          <a:noFill/>
          <a:ln w="31750">
            <a:solidFill>
              <a:srgbClr val="000066"/>
            </a:solidFill>
            <a:round/>
            <a:headEnd/>
            <a:tailEnd type="triangle" w="med" len="med"/>
          </a:ln>
        </p:spPr>
        <p:txBody>
          <a:bodyPr/>
          <a:lstStyle/>
          <a:p>
            <a:endParaRPr lang="zh-CN" altLang="en-US"/>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2"/>
          <p:cNvSpPr>
            <a:spLocks noGrp="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61794" name="Rectangle 3"/>
          <p:cNvSpPr>
            <a:spLocks noGrp="1" noChangeArrowheads="1"/>
          </p:cNvSpPr>
          <p:nvPr>
            <p:ph type="body" idx="1"/>
          </p:nvPr>
        </p:nvSpPr>
        <p:spPr>
          <a:xfrm>
            <a:off x="468313" y="1916113"/>
            <a:ext cx="8229600" cy="4525962"/>
          </a:xfrm>
        </p:spPr>
        <p:txBody>
          <a:bodyPr/>
          <a:lstStyle/>
          <a:p>
            <a:pPr>
              <a:buFont typeface="Wingdings" pitchFamily="2" charset="2"/>
              <a:buNone/>
            </a:pPr>
            <a:r>
              <a:rPr lang="zh-CN" altLang="en-US" sz="3600" b="1" smtClean="0">
                <a:solidFill>
                  <a:srgbClr val="000066"/>
                </a:solidFill>
                <a:latin typeface="宋体" charset="-122"/>
              </a:rPr>
              <a:t>两因素重复测量实验设计</a:t>
            </a:r>
            <a:endParaRPr lang="en-US" altLang="zh-CN" sz="3600" b="1" smtClean="0">
              <a:solidFill>
                <a:srgbClr val="000066"/>
              </a:solidFill>
              <a:latin typeface="宋体" charset="-122"/>
            </a:endParaRPr>
          </a:p>
          <a:p>
            <a:pPr>
              <a:buFont typeface="Wingdings" pitchFamily="2" charset="2"/>
              <a:buNone/>
            </a:pPr>
            <a:r>
              <a:rPr lang="en-US" altLang="zh-CN" sz="2200" b="1" smtClean="0">
                <a:solidFill>
                  <a:srgbClr val="000066"/>
                </a:solidFill>
                <a:latin typeface="宋体" charset="-122"/>
              </a:rPr>
              <a:t>1 </a:t>
            </a:r>
            <a:r>
              <a:rPr lang="zh-CN" altLang="en-US" sz="2200" b="1" smtClean="0">
                <a:solidFill>
                  <a:srgbClr val="000066"/>
                </a:solidFill>
                <a:latin typeface="宋体" charset="-122"/>
              </a:rPr>
              <a:t>两因素重复测量实验设计被试分配图解： </a:t>
            </a:r>
            <a:r>
              <a:rPr lang="zh-CN" altLang="en-US" sz="2200" b="1" smtClean="0">
                <a:solidFill>
                  <a:srgbClr val="000066"/>
                </a:solidFill>
              </a:rPr>
              <a:t>                                         </a:t>
            </a:r>
          </a:p>
          <a:p>
            <a:pPr>
              <a:buFont typeface="Wingdings" pitchFamily="2" charset="2"/>
              <a:buNone/>
            </a:pPr>
            <a:r>
              <a:rPr lang="zh-CN" altLang="en-US" sz="2200" b="1" smtClean="0">
                <a:solidFill>
                  <a:srgbClr val="000066"/>
                </a:solidFill>
              </a:rPr>
              <a:t>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1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1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1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2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2   </a:t>
            </a:r>
            <a:r>
              <a:rPr lang="en-US" altLang="zh-CN" sz="3500" b="1" smtClean="0">
                <a:solidFill>
                  <a:srgbClr val="000066"/>
                </a:solidFill>
                <a:latin typeface="宋体" charset="-122"/>
              </a:rPr>
              <a:t>a</a:t>
            </a:r>
            <a:r>
              <a:rPr lang="en-US" altLang="zh-CN" sz="3500" b="1" baseline="-25000" smtClean="0">
                <a:solidFill>
                  <a:srgbClr val="000066"/>
                </a:solidFill>
                <a:latin typeface="宋体" charset="-122"/>
              </a:rPr>
              <a:t>2 </a:t>
            </a:r>
          </a:p>
          <a:p>
            <a:pPr>
              <a:buFont typeface="Wingdings" pitchFamily="2" charset="2"/>
              <a:buNone/>
            </a:pPr>
            <a:r>
              <a:rPr lang="en-US" altLang="zh-CN" sz="2400" b="1" smtClean="0">
                <a:solidFill>
                  <a:srgbClr val="000066"/>
                </a:solidFill>
              </a:rPr>
              <a:t>                    b</a:t>
            </a:r>
            <a:r>
              <a:rPr lang="en-US" altLang="zh-CN" sz="3500" b="1" baseline="-25000" smtClean="0">
                <a:solidFill>
                  <a:srgbClr val="000066"/>
                </a:solidFill>
                <a:latin typeface="宋体" charset="-122"/>
              </a:rPr>
              <a:t>1    </a:t>
            </a:r>
            <a:r>
              <a:rPr lang="en-US" altLang="zh-CN" sz="3500" b="1" smtClean="0">
                <a:solidFill>
                  <a:srgbClr val="000066"/>
                </a:solidFill>
                <a:latin typeface="宋体" charset="-122"/>
              </a:rPr>
              <a:t>b</a:t>
            </a:r>
            <a:r>
              <a:rPr lang="en-US" altLang="zh-CN" sz="3500" b="1" baseline="-25000" smtClean="0">
                <a:solidFill>
                  <a:srgbClr val="000066"/>
                </a:solidFill>
                <a:latin typeface="宋体" charset="-122"/>
              </a:rPr>
              <a:t>2    </a:t>
            </a:r>
            <a:r>
              <a:rPr lang="en-US" altLang="zh-CN" sz="3500" b="1" smtClean="0">
                <a:solidFill>
                  <a:srgbClr val="000066"/>
                </a:solidFill>
                <a:latin typeface="宋体" charset="-122"/>
              </a:rPr>
              <a:t>b</a:t>
            </a:r>
            <a:r>
              <a:rPr lang="en-US" altLang="zh-CN" sz="3500" b="1" baseline="-25000" smtClean="0">
                <a:solidFill>
                  <a:srgbClr val="000066"/>
                </a:solidFill>
                <a:latin typeface="宋体" charset="-122"/>
              </a:rPr>
              <a:t>3    </a:t>
            </a:r>
            <a:r>
              <a:rPr lang="en-US" altLang="zh-CN" sz="2400" b="1" smtClean="0">
                <a:solidFill>
                  <a:srgbClr val="000066"/>
                </a:solidFill>
              </a:rPr>
              <a:t>b</a:t>
            </a:r>
            <a:r>
              <a:rPr lang="en-US" altLang="zh-CN" sz="3500" b="1" baseline="-25000" smtClean="0">
                <a:solidFill>
                  <a:srgbClr val="000066"/>
                </a:solidFill>
                <a:latin typeface="宋体" charset="-122"/>
              </a:rPr>
              <a:t>1     </a:t>
            </a:r>
            <a:r>
              <a:rPr lang="en-US" altLang="zh-CN" sz="3500" b="1" smtClean="0">
                <a:solidFill>
                  <a:srgbClr val="000066"/>
                </a:solidFill>
                <a:latin typeface="宋体" charset="-122"/>
              </a:rPr>
              <a:t>b</a:t>
            </a:r>
            <a:r>
              <a:rPr lang="en-US" altLang="zh-CN" sz="3500" b="1" baseline="-25000" smtClean="0">
                <a:solidFill>
                  <a:srgbClr val="000066"/>
                </a:solidFill>
                <a:latin typeface="宋体" charset="-122"/>
              </a:rPr>
              <a:t>2   </a:t>
            </a:r>
            <a:r>
              <a:rPr lang="en-US" altLang="zh-CN" sz="3500" b="1" smtClean="0">
                <a:solidFill>
                  <a:srgbClr val="000066"/>
                </a:solidFill>
                <a:latin typeface="宋体" charset="-122"/>
              </a:rPr>
              <a:t>b</a:t>
            </a:r>
            <a:r>
              <a:rPr lang="en-US" altLang="zh-CN" sz="3500" b="1" baseline="-25000" smtClean="0">
                <a:solidFill>
                  <a:srgbClr val="000066"/>
                </a:solidFill>
                <a:latin typeface="宋体" charset="-122"/>
              </a:rPr>
              <a:t>3</a:t>
            </a:r>
          </a:p>
          <a:p>
            <a:pPr>
              <a:buFont typeface="Wingdings" pitchFamily="2" charset="2"/>
              <a:buNone/>
            </a:pPr>
            <a:r>
              <a:rPr lang="en-US" altLang="zh-CN" sz="3500" b="1" baseline="-25000" smtClean="0">
                <a:solidFill>
                  <a:srgbClr val="000066"/>
                </a:solidFill>
                <a:latin typeface="宋体" charset="-122"/>
              </a:rPr>
              <a:t>            </a:t>
            </a:r>
            <a:r>
              <a:rPr lang="en-US" altLang="zh-CN" sz="2200" b="1" smtClean="0">
                <a:solidFill>
                  <a:srgbClr val="000066"/>
                </a:solidFill>
              </a:rPr>
              <a:t>S</a:t>
            </a:r>
            <a:r>
              <a:rPr lang="en-US" altLang="zh-CN" sz="2200" b="1" baseline="-25000" smtClean="0">
                <a:solidFill>
                  <a:srgbClr val="000066"/>
                </a:solidFill>
              </a:rPr>
              <a:t>1            </a:t>
            </a:r>
            <a:r>
              <a:rPr lang="en-US" altLang="zh-CN" sz="2200" b="1" smtClean="0">
                <a:solidFill>
                  <a:srgbClr val="000066"/>
                </a:solidFill>
              </a:rPr>
              <a:t>S</a:t>
            </a:r>
            <a:r>
              <a:rPr lang="en-US" altLang="zh-CN" sz="2200" b="1" baseline="-25000" smtClean="0">
                <a:solidFill>
                  <a:srgbClr val="000066"/>
                </a:solidFill>
              </a:rPr>
              <a:t>1            </a:t>
            </a:r>
            <a:r>
              <a:rPr lang="en-US" altLang="zh-CN" sz="2200" b="1" smtClean="0">
                <a:solidFill>
                  <a:srgbClr val="000066"/>
                </a:solidFill>
              </a:rPr>
              <a:t>S</a:t>
            </a:r>
            <a:r>
              <a:rPr lang="en-US" altLang="zh-CN" sz="2200" b="1" baseline="-25000" smtClean="0">
                <a:solidFill>
                  <a:srgbClr val="000066"/>
                </a:solidFill>
              </a:rPr>
              <a:t>1         </a:t>
            </a:r>
            <a:r>
              <a:rPr lang="en-US" altLang="zh-CN" sz="2200" b="1" smtClean="0">
                <a:solidFill>
                  <a:srgbClr val="000066"/>
                </a:solidFill>
              </a:rPr>
              <a:t> S</a:t>
            </a:r>
            <a:r>
              <a:rPr lang="en-US" altLang="zh-CN" sz="2200" b="1" baseline="-25000" smtClean="0">
                <a:solidFill>
                  <a:srgbClr val="000066"/>
                </a:solidFill>
              </a:rPr>
              <a:t>1               </a:t>
            </a:r>
            <a:r>
              <a:rPr lang="en-US" altLang="zh-CN" sz="2200" b="1" smtClean="0">
                <a:solidFill>
                  <a:srgbClr val="000066"/>
                </a:solidFill>
              </a:rPr>
              <a:t>S</a:t>
            </a:r>
            <a:r>
              <a:rPr lang="en-US" altLang="zh-CN" sz="2200" b="1" baseline="-25000" smtClean="0">
                <a:solidFill>
                  <a:srgbClr val="000066"/>
                </a:solidFill>
              </a:rPr>
              <a:t>1         </a:t>
            </a:r>
            <a:r>
              <a:rPr lang="en-US" altLang="zh-CN" sz="2200" b="1" smtClean="0">
                <a:solidFill>
                  <a:srgbClr val="000066"/>
                </a:solidFill>
              </a:rPr>
              <a:t> S</a:t>
            </a:r>
            <a:r>
              <a:rPr lang="en-US" altLang="zh-CN" sz="2200" b="1" baseline="-25000" smtClean="0">
                <a:solidFill>
                  <a:srgbClr val="000066"/>
                </a:solidFill>
              </a:rPr>
              <a:t>1</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S</a:t>
            </a:r>
            <a:r>
              <a:rPr lang="en-US" altLang="zh-CN" sz="2200" b="1" baseline="-25000" smtClean="0">
                <a:solidFill>
                  <a:srgbClr val="000066"/>
                </a:solidFill>
              </a:rPr>
              <a:t>2           </a:t>
            </a:r>
            <a:r>
              <a:rPr lang="en-US" altLang="zh-CN" sz="2200" b="1" smtClean="0">
                <a:solidFill>
                  <a:srgbClr val="000066"/>
                </a:solidFill>
              </a:rPr>
              <a:t>S</a:t>
            </a:r>
            <a:r>
              <a:rPr lang="en-US" altLang="zh-CN" sz="2200" b="1" baseline="-25000" smtClean="0">
                <a:solidFill>
                  <a:srgbClr val="000066"/>
                </a:solidFill>
              </a:rPr>
              <a:t>2            </a:t>
            </a:r>
            <a:r>
              <a:rPr lang="en-US" altLang="zh-CN" sz="2200" b="1" smtClean="0">
                <a:solidFill>
                  <a:srgbClr val="000066"/>
                </a:solidFill>
              </a:rPr>
              <a:t>S</a:t>
            </a:r>
            <a:r>
              <a:rPr lang="en-US" altLang="zh-CN" sz="2200" b="1" baseline="-25000" smtClean="0">
                <a:solidFill>
                  <a:srgbClr val="000066"/>
                </a:solidFill>
              </a:rPr>
              <a:t>2          </a:t>
            </a:r>
            <a:r>
              <a:rPr lang="en-US" altLang="zh-CN" sz="2200" b="1" smtClean="0">
                <a:solidFill>
                  <a:srgbClr val="000066"/>
                </a:solidFill>
              </a:rPr>
              <a:t>S</a:t>
            </a:r>
            <a:r>
              <a:rPr lang="en-US" altLang="zh-CN" sz="2200" b="1" baseline="-25000" smtClean="0">
                <a:solidFill>
                  <a:srgbClr val="000066"/>
                </a:solidFill>
              </a:rPr>
              <a:t>2                </a:t>
            </a:r>
            <a:r>
              <a:rPr lang="en-US" altLang="zh-CN" sz="2200" b="1" smtClean="0">
                <a:solidFill>
                  <a:srgbClr val="000066"/>
                </a:solidFill>
              </a:rPr>
              <a:t>S</a:t>
            </a:r>
            <a:r>
              <a:rPr lang="en-US" altLang="zh-CN" sz="2200" b="1" baseline="-25000" smtClean="0">
                <a:solidFill>
                  <a:srgbClr val="000066"/>
                </a:solidFill>
              </a:rPr>
              <a:t>2          </a:t>
            </a:r>
            <a:r>
              <a:rPr lang="en-US" altLang="zh-CN" sz="2200" b="1" smtClean="0">
                <a:solidFill>
                  <a:srgbClr val="000066"/>
                </a:solidFill>
              </a:rPr>
              <a:t>S</a:t>
            </a:r>
            <a:r>
              <a:rPr lang="en-US" altLang="zh-CN" sz="2200" b="1" baseline="-25000" smtClean="0">
                <a:solidFill>
                  <a:srgbClr val="000066"/>
                </a:solidFill>
              </a:rPr>
              <a:t>2</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S</a:t>
            </a:r>
            <a:r>
              <a:rPr lang="en-US" altLang="zh-CN" sz="2200" b="1" baseline="-25000" smtClean="0">
                <a:solidFill>
                  <a:srgbClr val="000066"/>
                </a:solidFill>
              </a:rPr>
              <a:t>3           </a:t>
            </a:r>
            <a:r>
              <a:rPr lang="en-US" altLang="zh-CN" sz="2200" b="1" smtClean="0">
                <a:solidFill>
                  <a:srgbClr val="000066"/>
                </a:solidFill>
              </a:rPr>
              <a:t>S</a:t>
            </a:r>
            <a:r>
              <a:rPr lang="en-US" altLang="zh-CN" sz="2200" b="1" baseline="-25000" smtClean="0">
                <a:solidFill>
                  <a:srgbClr val="000066"/>
                </a:solidFill>
              </a:rPr>
              <a:t>3            </a:t>
            </a:r>
            <a:r>
              <a:rPr lang="en-US" altLang="zh-CN" sz="2200" b="1" smtClean="0">
                <a:solidFill>
                  <a:srgbClr val="000066"/>
                </a:solidFill>
              </a:rPr>
              <a:t>S</a:t>
            </a:r>
            <a:r>
              <a:rPr lang="en-US" altLang="zh-CN" sz="2200" b="1" baseline="-25000" smtClean="0">
                <a:solidFill>
                  <a:srgbClr val="000066"/>
                </a:solidFill>
              </a:rPr>
              <a:t>3          </a:t>
            </a:r>
            <a:r>
              <a:rPr lang="en-US" altLang="zh-CN" sz="2200" b="1" smtClean="0">
                <a:solidFill>
                  <a:srgbClr val="000066"/>
                </a:solidFill>
              </a:rPr>
              <a:t>S</a:t>
            </a:r>
            <a:r>
              <a:rPr lang="en-US" altLang="zh-CN" sz="2200" b="1" baseline="-25000" smtClean="0">
                <a:solidFill>
                  <a:srgbClr val="000066"/>
                </a:solidFill>
              </a:rPr>
              <a:t>3                </a:t>
            </a:r>
            <a:r>
              <a:rPr lang="en-US" altLang="zh-CN" sz="2200" b="1" smtClean="0">
                <a:solidFill>
                  <a:srgbClr val="000066"/>
                </a:solidFill>
              </a:rPr>
              <a:t>S</a:t>
            </a:r>
            <a:r>
              <a:rPr lang="en-US" altLang="zh-CN" sz="2200" b="1" baseline="-25000" smtClean="0">
                <a:solidFill>
                  <a:srgbClr val="000066"/>
                </a:solidFill>
              </a:rPr>
              <a:t>3          </a:t>
            </a:r>
            <a:r>
              <a:rPr lang="en-US" altLang="zh-CN" sz="2200" b="1" smtClean="0">
                <a:solidFill>
                  <a:srgbClr val="000066"/>
                </a:solidFill>
              </a:rPr>
              <a:t>S</a:t>
            </a:r>
            <a:r>
              <a:rPr lang="en-US" altLang="zh-CN" sz="2200" b="1" baseline="-25000" smtClean="0">
                <a:solidFill>
                  <a:srgbClr val="000066"/>
                </a:solidFill>
              </a:rPr>
              <a:t>3</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S</a:t>
            </a:r>
            <a:r>
              <a:rPr lang="en-US" altLang="zh-CN" sz="2200" b="1" baseline="-25000" smtClean="0">
                <a:solidFill>
                  <a:srgbClr val="000066"/>
                </a:solidFill>
              </a:rPr>
              <a:t>4           </a:t>
            </a:r>
            <a:r>
              <a:rPr lang="en-US" altLang="zh-CN" sz="2200" b="1" smtClean="0">
                <a:solidFill>
                  <a:srgbClr val="000066"/>
                </a:solidFill>
              </a:rPr>
              <a:t>S</a:t>
            </a:r>
            <a:r>
              <a:rPr lang="en-US" altLang="zh-CN" sz="2200" b="1" baseline="-25000" smtClean="0">
                <a:solidFill>
                  <a:srgbClr val="000066"/>
                </a:solidFill>
              </a:rPr>
              <a:t>4            </a:t>
            </a:r>
            <a:r>
              <a:rPr lang="en-US" altLang="zh-CN" sz="2200" b="1" smtClean="0">
                <a:solidFill>
                  <a:srgbClr val="000066"/>
                </a:solidFill>
              </a:rPr>
              <a:t>S</a:t>
            </a:r>
            <a:r>
              <a:rPr lang="en-US" altLang="zh-CN" sz="2200" b="1" baseline="-25000" smtClean="0">
                <a:solidFill>
                  <a:srgbClr val="000066"/>
                </a:solidFill>
              </a:rPr>
              <a:t>4          </a:t>
            </a:r>
            <a:r>
              <a:rPr lang="en-US" altLang="zh-CN" sz="2200" b="1" smtClean="0">
                <a:solidFill>
                  <a:srgbClr val="000066"/>
                </a:solidFill>
              </a:rPr>
              <a:t>S</a:t>
            </a:r>
            <a:r>
              <a:rPr lang="en-US" altLang="zh-CN" sz="2200" b="1" baseline="-25000" smtClean="0">
                <a:solidFill>
                  <a:srgbClr val="000066"/>
                </a:solidFill>
              </a:rPr>
              <a:t>4                 </a:t>
            </a:r>
            <a:r>
              <a:rPr lang="en-US" altLang="zh-CN" sz="2200" b="1" smtClean="0">
                <a:solidFill>
                  <a:srgbClr val="000066"/>
                </a:solidFill>
              </a:rPr>
              <a:t>S</a:t>
            </a:r>
            <a:r>
              <a:rPr lang="en-US" altLang="zh-CN" sz="2200" b="1" baseline="-25000" smtClean="0">
                <a:solidFill>
                  <a:srgbClr val="000066"/>
                </a:solidFill>
              </a:rPr>
              <a:t>4          </a:t>
            </a:r>
            <a:r>
              <a:rPr lang="en-US" altLang="zh-CN" sz="2200" b="1" smtClean="0">
                <a:solidFill>
                  <a:srgbClr val="000066"/>
                </a:solidFill>
              </a:rPr>
              <a:t>S</a:t>
            </a:r>
            <a:r>
              <a:rPr lang="en-US" altLang="zh-CN" sz="2200" b="1" baseline="-25000" smtClean="0">
                <a:solidFill>
                  <a:srgbClr val="000066"/>
                </a:solidFill>
              </a:rPr>
              <a:t>4</a:t>
            </a:r>
          </a:p>
          <a:p>
            <a:pPr>
              <a:buFont typeface="Wingdings" pitchFamily="2" charset="2"/>
              <a:buNone/>
            </a:pPr>
            <a:endParaRPr lang="en-US" altLang="zh-CN" sz="3500" b="1" baseline="-25000" smtClean="0">
              <a:solidFill>
                <a:srgbClr val="000066"/>
              </a:solidFill>
              <a:latin typeface="宋体" charset="-122"/>
            </a:endParaRP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7" name="Rectangle 2"/>
          <p:cNvSpPr>
            <a:spLocks noGrp="1" noChangeArrowheads="1"/>
          </p:cNvSpPr>
          <p:nvPr>
            <p:ph type="title"/>
          </p:nvPr>
        </p:nvSpPr>
        <p:spPr>
          <a:xfrm>
            <a:off x="457200" y="692150"/>
            <a:ext cx="8229600" cy="1143000"/>
          </a:xfrm>
        </p:spPr>
        <p:txBody>
          <a:bodyPr/>
          <a:lstStyle/>
          <a:p>
            <a:r>
              <a:rPr lang="zh-CN" altLang="en-US" b="1" smtClean="0">
                <a:solidFill>
                  <a:srgbClr val="002060"/>
                </a:solidFill>
                <a:latin typeface="黑体" pitchFamily="2" charset="-122"/>
                <a:ea typeface="黑体" pitchFamily="2" charset="-122"/>
              </a:rPr>
              <a:t>真实验设计</a:t>
            </a:r>
          </a:p>
        </p:txBody>
      </p:sp>
      <p:sp>
        <p:nvSpPr>
          <p:cNvPr id="162818" name="Rectangle 3"/>
          <p:cNvSpPr>
            <a:spLocks noGrp="1" noChangeArrowheads="1"/>
          </p:cNvSpPr>
          <p:nvPr>
            <p:ph type="body" idx="1"/>
          </p:nvPr>
        </p:nvSpPr>
        <p:spPr>
          <a:xfrm>
            <a:off x="0" y="2017713"/>
            <a:ext cx="9601200" cy="4114800"/>
          </a:xfrm>
        </p:spPr>
        <p:txBody>
          <a:bodyPr/>
          <a:lstStyle/>
          <a:p>
            <a:pPr>
              <a:buFont typeface="Wingdings" pitchFamily="2" charset="2"/>
              <a:buNone/>
            </a:pPr>
            <a:r>
              <a:rPr lang="en-US" altLang="zh-CN" sz="2200" b="1" smtClean="0">
                <a:solidFill>
                  <a:srgbClr val="000066"/>
                </a:solidFill>
              </a:rPr>
              <a:t>2. </a:t>
            </a:r>
            <a:r>
              <a:rPr lang="zh-CN" altLang="en-US" sz="2200" b="1" smtClean="0">
                <a:solidFill>
                  <a:srgbClr val="000066"/>
                </a:solidFill>
              </a:rPr>
              <a:t>平方和与自由度分解图</a:t>
            </a:r>
            <a:r>
              <a:rPr lang="en-US" altLang="zh-CN" sz="2200" b="1" smtClean="0">
                <a:solidFill>
                  <a:srgbClr val="000066"/>
                </a:solidFill>
              </a:rPr>
              <a:t>:</a:t>
            </a:r>
            <a:r>
              <a:rPr lang="en-US" altLang="zh-CN" sz="2200" b="1" smtClean="0">
                <a:solidFill>
                  <a:srgbClr val="000066"/>
                </a:solidFill>
                <a:sym typeface="Wingdings" pitchFamily="2" charset="2"/>
              </a:rPr>
              <a:t>(n</a:t>
            </a:r>
            <a:r>
              <a:rPr lang="zh-CN" altLang="en-US" sz="2200" b="1" smtClean="0">
                <a:solidFill>
                  <a:srgbClr val="000066"/>
                </a:solidFill>
                <a:sym typeface="Wingdings" pitchFamily="2" charset="2"/>
              </a:rPr>
              <a:t>－被试数；</a:t>
            </a:r>
            <a:r>
              <a:rPr lang="en-US" altLang="zh-CN" sz="2200" b="1" smtClean="0">
                <a:solidFill>
                  <a:srgbClr val="000066"/>
                </a:solidFill>
                <a:sym typeface="Wingdings" pitchFamily="2" charset="2"/>
              </a:rPr>
              <a:t>p</a:t>
            </a:r>
            <a:r>
              <a:rPr lang="zh-CN" altLang="en-US" sz="2200" b="1" smtClean="0">
                <a:solidFill>
                  <a:srgbClr val="000066"/>
                </a:solidFill>
                <a:sym typeface="Wingdings" pitchFamily="2" charset="2"/>
              </a:rPr>
              <a:t>，</a:t>
            </a:r>
            <a:r>
              <a:rPr lang="en-US" altLang="zh-CN" sz="2200" b="1" smtClean="0">
                <a:solidFill>
                  <a:srgbClr val="000066"/>
                </a:solidFill>
                <a:sym typeface="Wingdings" pitchFamily="2" charset="2"/>
              </a:rPr>
              <a:t>q</a:t>
            </a:r>
            <a:r>
              <a:rPr lang="zh-CN" altLang="en-US" sz="2200" b="1" smtClean="0">
                <a:solidFill>
                  <a:srgbClr val="000066"/>
                </a:solidFill>
                <a:sym typeface="Wingdings" pitchFamily="2" charset="2"/>
              </a:rPr>
              <a:t>－</a:t>
            </a:r>
            <a:r>
              <a:rPr lang="en-US" altLang="zh-CN" sz="2200" b="1" smtClean="0">
                <a:solidFill>
                  <a:srgbClr val="000066"/>
                </a:solidFill>
                <a:sym typeface="Wingdings" pitchFamily="2" charset="2"/>
              </a:rPr>
              <a:t>A</a:t>
            </a:r>
            <a:r>
              <a:rPr lang="zh-CN" altLang="en-US" sz="2200" b="1" smtClean="0">
                <a:solidFill>
                  <a:srgbClr val="000066"/>
                </a:solidFill>
                <a:sym typeface="Wingdings" pitchFamily="2" charset="2"/>
              </a:rPr>
              <a:t>、</a:t>
            </a:r>
            <a:r>
              <a:rPr lang="en-US" altLang="zh-CN" sz="2200" b="1" smtClean="0">
                <a:solidFill>
                  <a:srgbClr val="000066"/>
                </a:solidFill>
                <a:sym typeface="Wingdings" pitchFamily="2" charset="2"/>
              </a:rPr>
              <a:t>B</a:t>
            </a:r>
            <a:r>
              <a:rPr lang="zh-CN" altLang="en-US" sz="2200" b="1" smtClean="0">
                <a:solidFill>
                  <a:srgbClr val="000066"/>
                </a:solidFill>
                <a:sym typeface="Wingdings" pitchFamily="2" charset="2"/>
              </a:rPr>
              <a:t>两因素的水平数</a:t>
            </a:r>
            <a:r>
              <a:rPr lang="en-US" altLang="zh-CN" sz="2200" b="1" smtClean="0">
                <a:solidFill>
                  <a:srgbClr val="000066"/>
                </a:solidFill>
                <a:sym typeface="Wingdings" pitchFamily="2" charset="2"/>
              </a:rPr>
              <a:t>)</a:t>
            </a:r>
            <a:endParaRPr lang="en-US" altLang="zh-CN" sz="2200" b="1" smtClean="0">
              <a:solidFill>
                <a:srgbClr val="000066"/>
              </a:solidFill>
            </a:endParaRPr>
          </a:p>
          <a:p>
            <a:pPr>
              <a:buFont typeface="Wingdings" pitchFamily="2" charset="2"/>
              <a:buNone/>
            </a:pPr>
            <a:r>
              <a:rPr lang="en-US" altLang="zh-CN" sz="2200" b="1" smtClean="0">
                <a:solidFill>
                  <a:srgbClr val="000066"/>
                </a:solidFill>
              </a:rPr>
              <a:t>                                 SS</a:t>
            </a:r>
            <a:r>
              <a:rPr lang="zh-CN" altLang="en-US" sz="2200" b="1" baseline="-25000" smtClean="0">
                <a:solidFill>
                  <a:srgbClr val="000066"/>
                </a:solidFill>
              </a:rPr>
              <a:t>总变异 </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npq</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a:t>
            </a:r>
          </a:p>
          <a:p>
            <a:pPr>
              <a:buFont typeface="Wingdings" pitchFamily="2" charset="2"/>
              <a:buNone/>
            </a:pPr>
            <a:r>
              <a:rPr lang="zh-CN" altLang="en-US" sz="2200" b="1" smtClean="0">
                <a:solidFill>
                  <a:srgbClr val="000066"/>
                </a:solidFill>
              </a:rPr>
              <a:t> </a:t>
            </a:r>
          </a:p>
          <a:p>
            <a:pPr>
              <a:buFont typeface="Wingdings" pitchFamily="2" charset="2"/>
              <a:buNone/>
            </a:pPr>
            <a:r>
              <a:rPr lang="zh-CN" altLang="en-US" sz="2200" b="1" smtClean="0">
                <a:solidFill>
                  <a:srgbClr val="000066"/>
                </a:solidFill>
              </a:rPr>
              <a:t> </a:t>
            </a:r>
            <a:r>
              <a:rPr lang="en-US" altLang="zh-CN" sz="2200" b="1" smtClean="0">
                <a:solidFill>
                  <a:srgbClr val="000066"/>
                </a:solidFill>
              </a:rPr>
              <a:t>SS</a:t>
            </a:r>
            <a:r>
              <a:rPr lang="zh-CN" altLang="en-US" sz="2200" b="1" baseline="-25000" smtClean="0">
                <a:solidFill>
                  <a:srgbClr val="000066"/>
                </a:solidFill>
              </a:rPr>
              <a:t>被试间 </a:t>
            </a:r>
            <a:r>
              <a:rPr lang="zh-CN" altLang="en-US" sz="2200" b="1" smtClean="0">
                <a:solidFill>
                  <a:srgbClr val="000066"/>
                </a:solidFill>
              </a:rPr>
              <a:t>（</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              </a:t>
            </a:r>
            <a:r>
              <a:rPr lang="en-US" altLang="zh-CN" sz="2200" b="1" smtClean="0">
                <a:solidFill>
                  <a:srgbClr val="000066"/>
                </a:solidFill>
              </a:rPr>
              <a:t>SS</a:t>
            </a:r>
            <a:r>
              <a:rPr lang="zh-CN" altLang="en-US" sz="2200" b="1" baseline="-25000" smtClean="0">
                <a:solidFill>
                  <a:srgbClr val="000066"/>
                </a:solidFill>
              </a:rPr>
              <a:t>被试内 </a:t>
            </a:r>
            <a:r>
              <a:rPr lang="en-US" altLang="zh-CN" sz="2200" b="1" smtClean="0">
                <a:solidFill>
                  <a:srgbClr val="000066"/>
                </a:solidFill>
              </a:rPr>
              <a:t>[df</a:t>
            </a:r>
            <a:r>
              <a:rPr lang="zh-CN" altLang="en-US" sz="2200" b="1" smtClean="0">
                <a:solidFill>
                  <a:srgbClr val="000066"/>
                </a:solidFill>
              </a:rPr>
              <a:t>＝</a:t>
            </a:r>
            <a:r>
              <a:rPr lang="en-US" altLang="zh-CN" sz="2200" b="1" smtClean="0">
                <a:solidFill>
                  <a:srgbClr val="000066"/>
                </a:solidFill>
              </a:rPr>
              <a:t>n</a:t>
            </a:r>
            <a:r>
              <a:rPr lang="zh-CN" altLang="en-US" sz="2200" b="1" smtClean="0">
                <a:solidFill>
                  <a:srgbClr val="000066"/>
                </a:solidFill>
              </a:rPr>
              <a:t>（</a:t>
            </a:r>
            <a:r>
              <a:rPr lang="en-US" altLang="zh-CN" sz="2200" b="1" smtClean="0">
                <a:solidFill>
                  <a:srgbClr val="000066"/>
                </a:solidFill>
              </a:rPr>
              <a:t>pq</a:t>
            </a:r>
            <a:r>
              <a:rPr lang="zh-CN" altLang="en-US" sz="2200" b="1" smtClean="0">
                <a:solidFill>
                  <a:srgbClr val="000066"/>
                </a:solidFill>
              </a:rPr>
              <a:t>－</a:t>
            </a:r>
            <a:r>
              <a:rPr lang="en-US" altLang="zh-CN" sz="2200" b="1" smtClean="0">
                <a:solidFill>
                  <a:srgbClr val="000066"/>
                </a:solidFill>
              </a:rPr>
              <a:t>1</a:t>
            </a:r>
            <a:r>
              <a:rPr lang="zh-CN" altLang="en-US" sz="2200" b="1" smtClean="0">
                <a:solidFill>
                  <a:srgbClr val="000066"/>
                </a:solidFill>
              </a:rPr>
              <a:t>）</a:t>
            </a:r>
            <a:r>
              <a:rPr lang="en-US" altLang="zh-CN" sz="2200" b="1" smtClean="0">
                <a:solidFill>
                  <a:srgbClr val="000066"/>
                </a:solidFill>
              </a:rPr>
              <a:t>]</a:t>
            </a:r>
          </a:p>
          <a:p>
            <a:pPr>
              <a:buFont typeface="Wingdings" pitchFamily="2" charset="2"/>
              <a:buNone/>
            </a:pPr>
            <a:endParaRPr lang="en-US" altLang="zh-CN" sz="2200" b="1" smtClean="0">
              <a:solidFill>
                <a:srgbClr val="000066"/>
              </a:solidFill>
            </a:endParaRPr>
          </a:p>
          <a:p>
            <a:pPr>
              <a:buFont typeface="Wingdings" pitchFamily="2" charset="2"/>
              <a:buNone/>
            </a:pPr>
            <a:r>
              <a:rPr lang="en-US" altLang="zh-CN" sz="2200" b="1" smtClean="0">
                <a:solidFill>
                  <a:srgbClr val="000066"/>
                </a:solidFill>
              </a:rPr>
              <a:t>     SSA       SS</a:t>
            </a:r>
            <a:r>
              <a:rPr lang="en-US" altLang="zh-CN" sz="2200" b="1" baseline="-25000" smtClean="0">
                <a:solidFill>
                  <a:srgbClr val="000066"/>
                </a:solidFill>
              </a:rPr>
              <a:t>A×</a:t>
            </a:r>
            <a:r>
              <a:rPr lang="zh-CN" altLang="en-US" sz="2200" b="1" baseline="-25000" smtClean="0">
                <a:solidFill>
                  <a:srgbClr val="000066"/>
                </a:solidFill>
              </a:rPr>
              <a:t>被试          </a:t>
            </a:r>
            <a:r>
              <a:rPr lang="en-US" altLang="zh-CN" sz="2200" b="1" smtClean="0">
                <a:solidFill>
                  <a:srgbClr val="000066"/>
                </a:solidFill>
              </a:rPr>
              <a:t>SSB         SS</a:t>
            </a:r>
            <a:r>
              <a:rPr lang="en-US" altLang="zh-CN" sz="2200" b="1" baseline="-25000" smtClean="0">
                <a:solidFill>
                  <a:srgbClr val="000066"/>
                </a:solidFill>
              </a:rPr>
              <a:t>B×</a:t>
            </a:r>
            <a:r>
              <a:rPr lang="zh-CN" altLang="en-US" sz="2200" b="1" baseline="-25000" smtClean="0">
                <a:solidFill>
                  <a:srgbClr val="000066"/>
                </a:solidFill>
              </a:rPr>
              <a:t>被试</a:t>
            </a:r>
            <a:r>
              <a:rPr lang="zh-CN" altLang="en-US" sz="2200" b="1" smtClean="0">
                <a:solidFill>
                  <a:srgbClr val="000066"/>
                </a:solidFill>
              </a:rPr>
              <a:t>      </a:t>
            </a:r>
            <a:r>
              <a:rPr lang="en-US" altLang="zh-CN" sz="2200" b="1" smtClean="0">
                <a:solidFill>
                  <a:srgbClr val="000066"/>
                </a:solidFill>
              </a:rPr>
              <a:t>SSAB         SS</a:t>
            </a:r>
            <a:r>
              <a:rPr lang="en-US" altLang="zh-CN" sz="2200" b="1" baseline="-25000" smtClean="0">
                <a:solidFill>
                  <a:srgbClr val="000066"/>
                </a:solidFill>
              </a:rPr>
              <a:t>A×B×</a:t>
            </a:r>
            <a:r>
              <a:rPr lang="zh-CN" altLang="en-US" sz="2200" b="1" baseline="-25000" smtClean="0">
                <a:solidFill>
                  <a:srgbClr val="000066"/>
                </a:solidFill>
              </a:rPr>
              <a:t>被试</a:t>
            </a:r>
            <a:endParaRPr lang="zh-CN" altLang="en-US" sz="2200" b="1" smtClean="0">
              <a:solidFill>
                <a:srgbClr val="000066"/>
              </a:solidFill>
            </a:endParaRPr>
          </a:p>
          <a:p>
            <a:pPr>
              <a:buFont typeface="Wingdings" pitchFamily="2" charset="2"/>
              <a:buNone/>
            </a:pPr>
            <a:r>
              <a:rPr lang="en-US" altLang="zh-CN" sz="2200" b="1" smtClean="0">
                <a:solidFill>
                  <a:srgbClr val="000066"/>
                </a:solidFill>
              </a:rPr>
              <a:t>(df=p-1) [df=(n-1)  (df=q-1)  [df=(n-1)  [df</a:t>
            </a:r>
            <a:r>
              <a:rPr lang="zh-CN" altLang="en-US" sz="2200" b="1" smtClean="0">
                <a:solidFill>
                  <a:srgbClr val="000066"/>
                </a:solidFill>
              </a:rPr>
              <a:t>＝</a:t>
            </a:r>
            <a:r>
              <a:rPr lang="en-US" altLang="zh-CN" sz="2200" b="1" smtClean="0">
                <a:solidFill>
                  <a:srgbClr val="000066"/>
                </a:solidFill>
              </a:rPr>
              <a:t>(p-1)   [df</a:t>
            </a:r>
            <a:r>
              <a:rPr lang="zh-CN" altLang="en-US" sz="2200" b="1" smtClean="0">
                <a:solidFill>
                  <a:srgbClr val="000066"/>
                </a:solidFill>
              </a:rPr>
              <a:t>＝</a:t>
            </a:r>
            <a:r>
              <a:rPr lang="en-US" altLang="zh-CN" sz="2200" b="1" smtClean="0">
                <a:solidFill>
                  <a:srgbClr val="000066"/>
                </a:solidFill>
              </a:rPr>
              <a:t>(n-1) </a:t>
            </a:r>
          </a:p>
          <a:p>
            <a:pPr>
              <a:buFont typeface="Wingdings" pitchFamily="2" charset="2"/>
              <a:buNone/>
            </a:pPr>
            <a:r>
              <a:rPr lang="en-US" altLang="zh-CN" sz="2200" b="1" smtClean="0">
                <a:solidFill>
                  <a:srgbClr val="000066"/>
                </a:solidFill>
              </a:rPr>
              <a:t>                      (p-1)]                         (q-1)]         (q-1)]   (p-1)(q-1)]                                               </a:t>
            </a:r>
          </a:p>
          <a:p>
            <a:pPr>
              <a:buFont typeface="Wingdings" pitchFamily="2" charset="2"/>
              <a:buNone/>
            </a:pPr>
            <a:endParaRPr lang="en-US" altLang="zh-CN" smtClean="0"/>
          </a:p>
        </p:txBody>
      </p:sp>
      <p:sp>
        <p:nvSpPr>
          <p:cNvPr id="162819" name="Line 4"/>
          <p:cNvSpPr>
            <a:spLocks noChangeShapeType="1"/>
          </p:cNvSpPr>
          <p:nvPr/>
        </p:nvSpPr>
        <p:spPr bwMode="auto">
          <a:xfrm flipH="1">
            <a:off x="685800" y="2819400"/>
            <a:ext cx="2590800" cy="533400"/>
          </a:xfrm>
          <a:prstGeom prst="line">
            <a:avLst/>
          </a:prstGeom>
          <a:noFill/>
          <a:ln w="31750">
            <a:solidFill>
              <a:srgbClr val="000066"/>
            </a:solidFill>
            <a:round/>
            <a:headEnd/>
            <a:tailEnd type="triangle" w="med" len="med"/>
          </a:ln>
        </p:spPr>
        <p:txBody>
          <a:bodyPr/>
          <a:lstStyle/>
          <a:p>
            <a:endParaRPr lang="zh-CN" altLang="en-US"/>
          </a:p>
        </p:txBody>
      </p:sp>
      <p:sp>
        <p:nvSpPr>
          <p:cNvPr id="162820" name="Line 5"/>
          <p:cNvSpPr>
            <a:spLocks noChangeShapeType="1"/>
          </p:cNvSpPr>
          <p:nvPr/>
        </p:nvSpPr>
        <p:spPr bwMode="auto">
          <a:xfrm>
            <a:off x="3657600" y="2819400"/>
            <a:ext cx="914400" cy="533400"/>
          </a:xfrm>
          <a:prstGeom prst="line">
            <a:avLst/>
          </a:prstGeom>
          <a:noFill/>
          <a:ln w="31750">
            <a:solidFill>
              <a:srgbClr val="000066"/>
            </a:solidFill>
            <a:round/>
            <a:headEnd/>
            <a:tailEnd type="triangle" w="med" len="med"/>
          </a:ln>
        </p:spPr>
        <p:txBody>
          <a:bodyPr/>
          <a:lstStyle/>
          <a:p>
            <a:endParaRPr lang="zh-CN" altLang="en-US"/>
          </a:p>
        </p:txBody>
      </p:sp>
      <p:sp>
        <p:nvSpPr>
          <p:cNvPr id="162821" name="Line 6"/>
          <p:cNvSpPr>
            <a:spLocks noChangeShapeType="1"/>
          </p:cNvSpPr>
          <p:nvPr/>
        </p:nvSpPr>
        <p:spPr bwMode="auto">
          <a:xfrm flipH="1">
            <a:off x="990600" y="3581400"/>
            <a:ext cx="3276600" cy="533400"/>
          </a:xfrm>
          <a:prstGeom prst="line">
            <a:avLst/>
          </a:prstGeom>
          <a:noFill/>
          <a:ln w="31750">
            <a:solidFill>
              <a:srgbClr val="000066"/>
            </a:solidFill>
            <a:round/>
            <a:headEnd/>
            <a:tailEnd type="triangle" w="med" len="med"/>
          </a:ln>
        </p:spPr>
        <p:txBody>
          <a:bodyPr/>
          <a:lstStyle/>
          <a:p>
            <a:endParaRPr lang="zh-CN" altLang="en-US"/>
          </a:p>
        </p:txBody>
      </p:sp>
      <p:sp>
        <p:nvSpPr>
          <p:cNvPr id="162822" name="Line 7"/>
          <p:cNvSpPr>
            <a:spLocks noChangeShapeType="1"/>
          </p:cNvSpPr>
          <p:nvPr/>
        </p:nvSpPr>
        <p:spPr bwMode="auto">
          <a:xfrm flipH="1">
            <a:off x="2438400" y="3657600"/>
            <a:ext cx="1981200" cy="533400"/>
          </a:xfrm>
          <a:prstGeom prst="line">
            <a:avLst/>
          </a:prstGeom>
          <a:noFill/>
          <a:ln w="31750">
            <a:solidFill>
              <a:srgbClr val="000066"/>
            </a:solidFill>
            <a:round/>
            <a:headEnd/>
            <a:tailEnd type="triangle" w="med" len="med"/>
          </a:ln>
        </p:spPr>
        <p:txBody>
          <a:bodyPr/>
          <a:lstStyle/>
          <a:p>
            <a:endParaRPr lang="zh-CN" altLang="en-US"/>
          </a:p>
        </p:txBody>
      </p:sp>
      <p:sp>
        <p:nvSpPr>
          <p:cNvPr id="162823" name="Line 8"/>
          <p:cNvSpPr>
            <a:spLocks noChangeShapeType="1"/>
          </p:cNvSpPr>
          <p:nvPr/>
        </p:nvSpPr>
        <p:spPr bwMode="auto">
          <a:xfrm flipH="1">
            <a:off x="3733800" y="3733800"/>
            <a:ext cx="914400" cy="381000"/>
          </a:xfrm>
          <a:prstGeom prst="line">
            <a:avLst/>
          </a:prstGeom>
          <a:noFill/>
          <a:ln w="31750">
            <a:solidFill>
              <a:srgbClr val="000066"/>
            </a:solidFill>
            <a:round/>
            <a:headEnd/>
            <a:tailEnd type="triangle" w="med" len="med"/>
          </a:ln>
        </p:spPr>
        <p:txBody>
          <a:bodyPr/>
          <a:lstStyle/>
          <a:p>
            <a:endParaRPr lang="zh-CN" altLang="en-US"/>
          </a:p>
        </p:txBody>
      </p:sp>
      <p:sp>
        <p:nvSpPr>
          <p:cNvPr id="162824" name="Line 9"/>
          <p:cNvSpPr>
            <a:spLocks noChangeShapeType="1"/>
          </p:cNvSpPr>
          <p:nvPr/>
        </p:nvSpPr>
        <p:spPr bwMode="auto">
          <a:xfrm>
            <a:off x="4876800" y="3733800"/>
            <a:ext cx="0" cy="381000"/>
          </a:xfrm>
          <a:prstGeom prst="line">
            <a:avLst/>
          </a:prstGeom>
          <a:noFill/>
          <a:ln w="31750">
            <a:solidFill>
              <a:srgbClr val="000066"/>
            </a:solidFill>
            <a:round/>
            <a:headEnd/>
            <a:tailEnd type="triangle" w="med" len="med"/>
          </a:ln>
        </p:spPr>
        <p:txBody>
          <a:bodyPr/>
          <a:lstStyle/>
          <a:p>
            <a:endParaRPr lang="zh-CN" altLang="en-US"/>
          </a:p>
        </p:txBody>
      </p:sp>
      <p:sp>
        <p:nvSpPr>
          <p:cNvPr id="162825" name="Line 10"/>
          <p:cNvSpPr>
            <a:spLocks noChangeShapeType="1"/>
          </p:cNvSpPr>
          <p:nvPr/>
        </p:nvSpPr>
        <p:spPr bwMode="auto">
          <a:xfrm>
            <a:off x="5029200" y="3733800"/>
            <a:ext cx="1219200" cy="304800"/>
          </a:xfrm>
          <a:prstGeom prst="line">
            <a:avLst/>
          </a:prstGeom>
          <a:noFill/>
          <a:ln w="31750">
            <a:solidFill>
              <a:srgbClr val="000066"/>
            </a:solidFill>
            <a:round/>
            <a:headEnd/>
            <a:tailEnd type="triangle" w="med" len="med"/>
          </a:ln>
        </p:spPr>
        <p:txBody>
          <a:bodyPr/>
          <a:lstStyle/>
          <a:p>
            <a:endParaRPr lang="zh-CN" altLang="en-US"/>
          </a:p>
        </p:txBody>
      </p:sp>
      <p:sp>
        <p:nvSpPr>
          <p:cNvPr id="162826" name="Line 11"/>
          <p:cNvSpPr>
            <a:spLocks noChangeShapeType="1"/>
          </p:cNvSpPr>
          <p:nvPr/>
        </p:nvSpPr>
        <p:spPr bwMode="auto">
          <a:xfrm>
            <a:off x="5257800" y="3657600"/>
            <a:ext cx="2590800" cy="457200"/>
          </a:xfrm>
          <a:prstGeom prst="line">
            <a:avLst/>
          </a:prstGeom>
          <a:noFill/>
          <a:ln w="31750">
            <a:solidFill>
              <a:srgbClr val="000066"/>
            </a:solidFill>
            <a:round/>
            <a:headEnd/>
            <a:tailEnd type="triangle" w="med" len="med"/>
          </a:ln>
        </p:spPr>
        <p:txBody>
          <a:bodyPr/>
          <a:lstStyle/>
          <a:p>
            <a:endParaRPr lang="zh-CN" altLang="en-US"/>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Rectangle 4"/>
          <p:cNvSpPr>
            <a:spLocks noGrp="1" noChangeArrowheads="1"/>
          </p:cNvSpPr>
          <p:nvPr>
            <p:ph type="title"/>
          </p:nvPr>
        </p:nvSpPr>
        <p:spPr>
          <a:xfrm>
            <a:off x="539750" y="981075"/>
            <a:ext cx="8229600" cy="1143000"/>
          </a:xfrm>
        </p:spPr>
        <p:txBody>
          <a:bodyPr/>
          <a:lstStyle/>
          <a:p>
            <a:r>
              <a:rPr lang="zh-CN" altLang="en-US" b="1" smtClean="0">
                <a:solidFill>
                  <a:srgbClr val="002060"/>
                </a:solidFill>
                <a:latin typeface="黑体" pitchFamily="2" charset="-122"/>
                <a:ea typeface="黑体" pitchFamily="2" charset="-122"/>
              </a:rPr>
              <a:t>准实验设计</a:t>
            </a:r>
          </a:p>
        </p:txBody>
      </p:sp>
      <p:sp>
        <p:nvSpPr>
          <p:cNvPr id="163842" name="Rectangle 5"/>
          <p:cNvSpPr>
            <a:spLocks noGrp="1" noChangeArrowheads="1"/>
          </p:cNvSpPr>
          <p:nvPr>
            <p:ph type="body" idx="1"/>
          </p:nvPr>
        </p:nvSpPr>
        <p:spPr>
          <a:xfrm>
            <a:off x="1182688" y="2017713"/>
            <a:ext cx="8189912" cy="4459287"/>
          </a:xfrm>
        </p:spPr>
        <p:txBody>
          <a:bodyPr/>
          <a:lstStyle/>
          <a:p>
            <a:pPr>
              <a:buFont typeface="Wingdings" pitchFamily="2" charset="2"/>
              <a:buNone/>
            </a:pPr>
            <a:r>
              <a:rPr lang="zh-CN" altLang="en-US" b="1" smtClean="0">
                <a:solidFill>
                  <a:srgbClr val="000066"/>
                </a:solidFill>
                <a:latin typeface="宋体" charset="-122"/>
              </a:rPr>
              <a:t>单组准实验设计</a:t>
            </a:r>
          </a:p>
          <a:p>
            <a:pPr>
              <a:buFont typeface="Wingdings" pitchFamily="2" charset="2"/>
              <a:buNone/>
            </a:pPr>
            <a:r>
              <a:rPr lang="en-US" altLang="zh-CN" sz="2200" b="1" smtClean="0">
                <a:solidFill>
                  <a:srgbClr val="000066"/>
                </a:solidFill>
                <a:latin typeface="宋体" charset="-122"/>
              </a:rPr>
              <a:t>1 </a:t>
            </a:r>
            <a:r>
              <a:rPr lang="zh-CN" altLang="en-US" sz="2200" b="1" smtClean="0">
                <a:solidFill>
                  <a:srgbClr val="000066"/>
                </a:solidFill>
                <a:latin typeface="宋体" charset="-122"/>
              </a:rPr>
              <a:t>时间序列设计的基本模式</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1.1.</a:t>
            </a:r>
            <a:r>
              <a:rPr lang="zh-CN" altLang="en-US" sz="2200" b="1" smtClean="0">
                <a:solidFill>
                  <a:srgbClr val="000066"/>
                </a:solidFill>
                <a:latin typeface="宋体" charset="-122"/>
              </a:rPr>
              <a:t>时间序列设计是指对一组被试进行周期性的一系列观察，</a:t>
            </a:r>
          </a:p>
          <a:p>
            <a:pPr>
              <a:buFont typeface="Wingdings" pitchFamily="2" charset="2"/>
              <a:buNone/>
            </a:pPr>
            <a:r>
              <a:rPr lang="zh-CN" altLang="en-US" sz="2200" b="1" smtClean="0">
                <a:solidFill>
                  <a:srgbClr val="000066"/>
                </a:solidFill>
                <a:latin typeface="宋体" charset="-122"/>
              </a:rPr>
              <a:t>并在测量的这一时间系列呈现实验处理（</a:t>
            </a:r>
            <a:r>
              <a:rPr lang="en-US" altLang="zh-CN" sz="2200" b="1" smtClean="0">
                <a:solidFill>
                  <a:srgbClr val="000066"/>
                </a:solidFill>
                <a:latin typeface="宋体" charset="-122"/>
              </a:rPr>
              <a:t>X</a:t>
            </a:r>
            <a:r>
              <a:rPr lang="zh-CN" altLang="en-US" sz="2200" b="1" smtClean="0">
                <a:solidFill>
                  <a:srgbClr val="000066"/>
                </a:solidFill>
                <a:latin typeface="宋体" charset="-122"/>
              </a:rPr>
              <a:t>），然后观测呈现</a:t>
            </a:r>
          </a:p>
          <a:p>
            <a:pPr>
              <a:buFont typeface="Wingdings" pitchFamily="2" charset="2"/>
              <a:buNone/>
            </a:pPr>
            <a:r>
              <a:rPr lang="zh-CN" altLang="en-US" sz="2200" b="1" smtClean="0">
                <a:solidFill>
                  <a:srgbClr val="000066"/>
                </a:solidFill>
                <a:latin typeface="宋体" charset="-122"/>
              </a:rPr>
              <a:t>实验处理后的一系列观测结果，并将这些结果与实验处前的一</a:t>
            </a:r>
          </a:p>
          <a:p>
            <a:pPr>
              <a:buFont typeface="Wingdings" pitchFamily="2" charset="2"/>
              <a:buNone/>
            </a:pPr>
            <a:r>
              <a:rPr lang="zh-CN" altLang="en-US" sz="2200" b="1" smtClean="0">
                <a:solidFill>
                  <a:srgbClr val="000066"/>
                </a:solidFill>
                <a:latin typeface="宋体" charset="-122"/>
              </a:rPr>
              <a:t>系列观测结果进行对比分析，从而推断实验处理是否产生效果。</a:t>
            </a:r>
          </a:p>
          <a:p>
            <a:pPr>
              <a:buFont typeface="Wingdings" pitchFamily="2" charset="2"/>
              <a:buNone/>
            </a:pPr>
            <a:r>
              <a:rPr lang="zh-CN" altLang="en-US" sz="2200" b="1" smtClean="0">
                <a:solidFill>
                  <a:srgbClr val="000066"/>
                </a:solidFill>
                <a:latin typeface="宋体" charset="-122"/>
              </a:rPr>
              <a:t>   </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1</a:t>
            </a: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2</a:t>
            </a: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3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4     </a:t>
            </a:r>
            <a:r>
              <a:rPr lang="en-US" altLang="zh-CN" sz="2200" b="1" smtClean="0">
                <a:solidFill>
                  <a:srgbClr val="000066"/>
                </a:solidFill>
                <a:latin typeface="宋体" charset="-122"/>
              </a:rPr>
              <a:t>X    O</a:t>
            </a:r>
            <a:r>
              <a:rPr lang="en-US" altLang="zh-CN" sz="2200" b="1" baseline="-25000" smtClean="0">
                <a:solidFill>
                  <a:srgbClr val="000066"/>
                </a:solidFill>
                <a:latin typeface="宋体" charset="-122"/>
              </a:rPr>
              <a:t>5    </a:t>
            </a: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6    </a:t>
            </a: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7     </a:t>
            </a: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8</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39938"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E0EC276E-C134-44FB-A04F-7D295F499E47}" type="slidenum">
              <a:rPr lang="zh-CN" altLang="en-US" smtClean="0">
                <a:latin typeface="Arial" charset="0"/>
                <a:ea typeface="宋体" charset="-122"/>
              </a:rPr>
              <a:pPr algn="ctr" fontAlgn="base">
                <a:spcBef>
                  <a:spcPct val="0"/>
                </a:spcBef>
                <a:spcAft>
                  <a:spcPct val="0"/>
                </a:spcAft>
              </a:pPr>
              <a:t>13</a:t>
            </a:fld>
            <a:endParaRPr lang="en-US" altLang="zh-CN" smtClean="0">
              <a:latin typeface="Arial" charset="0"/>
              <a:ea typeface="宋体" charset="-122"/>
            </a:endParaRPr>
          </a:p>
        </p:txBody>
      </p:sp>
      <p:sp>
        <p:nvSpPr>
          <p:cNvPr id="39939" name="Rectangle 2"/>
          <p:cNvSpPr>
            <a:spLocks noGrp="1" noChangeArrowheads="1"/>
          </p:cNvSpPr>
          <p:nvPr>
            <p:ph type="title"/>
          </p:nvPr>
        </p:nvSpPr>
        <p:spPr>
          <a:xfrm>
            <a:off x="468313" y="981075"/>
            <a:ext cx="8229600" cy="1143000"/>
          </a:xfrm>
        </p:spPr>
        <p:txBody>
          <a:bodyPr/>
          <a:lstStyle/>
          <a:p>
            <a:r>
              <a:rPr lang="zh-CN" altLang="en-US" b="1" smtClean="0">
                <a:solidFill>
                  <a:srgbClr val="002060"/>
                </a:solidFill>
              </a:rPr>
              <a:t>研究设计的标准</a:t>
            </a:r>
            <a:endParaRPr lang="zh-CN" altLang="en-US" smtClean="0"/>
          </a:p>
        </p:txBody>
      </p:sp>
      <p:sp>
        <p:nvSpPr>
          <p:cNvPr id="747523" name="Rectangle 3"/>
          <p:cNvSpPr>
            <a:spLocks noGrp="1" noChangeArrowheads="1"/>
          </p:cNvSpPr>
          <p:nvPr>
            <p:ph type="body" idx="1"/>
          </p:nvPr>
        </p:nvSpPr>
        <p:spPr>
          <a:xfrm>
            <a:off x="179388" y="2105025"/>
            <a:ext cx="8569325" cy="4752975"/>
          </a:xfrm>
        </p:spPr>
        <p:txBody>
          <a:bodyPr>
            <a:normAutofit lnSpcReduction="10000"/>
          </a:bodyPr>
          <a:lstStyle/>
          <a:p>
            <a:pPr marL="457200" lvl="1" indent="0">
              <a:lnSpc>
                <a:spcPct val="155000"/>
              </a:lnSpc>
              <a:buFontTx/>
              <a:buNone/>
              <a:defRPr/>
            </a:pPr>
            <a:r>
              <a:rPr lang="zh-CN" altLang="en-US" sz="2400" b="1" dirty="0" smtClean="0">
                <a:solidFill>
                  <a:srgbClr val="002060"/>
                </a:solidFill>
              </a:rPr>
              <a:t>（</a:t>
            </a:r>
            <a:r>
              <a:rPr lang="en-US" altLang="zh-CN" sz="2400" b="1" dirty="0" smtClean="0">
                <a:solidFill>
                  <a:srgbClr val="002060"/>
                </a:solidFill>
              </a:rPr>
              <a:t>3</a:t>
            </a:r>
            <a:r>
              <a:rPr lang="zh-CN" altLang="en-US" sz="2400" b="1" dirty="0" smtClean="0">
                <a:solidFill>
                  <a:srgbClr val="002060"/>
                </a:solidFill>
              </a:rPr>
              <a:t>）统计</a:t>
            </a:r>
            <a:r>
              <a:rPr lang="zh-CN" altLang="en-US" sz="2400" b="1" dirty="0">
                <a:solidFill>
                  <a:srgbClr val="002060"/>
                </a:solidFill>
              </a:rPr>
              <a:t>结论效度：结果的数据分析程序与方法的有效性的指标，它研究的基本问题是研究误差、变异来源与如何恰当地运用统计显著性检验。</a:t>
            </a:r>
          </a:p>
          <a:p>
            <a:pPr lvl="1">
              <a:lnSpc>
                <a:spcPct val="155000"/>
              </a:lnSpc>
              <a:defRPr/>
            </a:pPr>
            <a:r>
              <a:rPr lang="zh-CN" altLang="en-US" sz="2400" b="1" dirty="0">
                <a:solidFill>
                  <a:srgbClr val="002060"/>
                </a:solidFill>
              </a:rPr>
              <a:t>影响因素：</a:t>
            </a:r>
          </a:p>
          <a:p>
            <a:pPr lvl="1">
              <a:lnSpc>
                <a:spcPct val="155000"/>
              </a:lnSpc>
              <a:buFont typeface="Wingdings" panose="05000000000000000000" pitchFamily="2" charset="2"/>
              <a:buChar char="Ø"/>
              <a:defRPr/>
            </a:pPr>
            <a:r>
              <a:rPr lang="en-US" altLang="zh-CN" sz="2400" b="1" dirty="0">
                <a:solidFill>
                  <a:srgbClr val="002060"/>
                </a:solidFill>
              </a:rPr>
              <a:t>   </a:t>
            </a:r>
            <a:r>
              <a:rPr lang="zh-CN" altLang="en-US" sz="2400" b="1" dirty="0" smtClean="0">
                <a:solidFill>
                  <a:srgbClr val="002060"/>
                </a:solidFill>
              </a:rPr>
              <a:t>数据质量</a:t>
            </a:r>
            <a:r>
              <a:rPr lang="zh-CN" altLang="en-US" sz="2400" b="1" dirty="0">
                <a:solidFill>
                  <a:srgbClr val="002060"/>
                </a:solidFill>
              </a:rPr>
              <a:t>；</a:t>
            </a:r>
          </a:p>
          <a:p>
            <a:pPr lvl="1">
              <a:lnSpc>
                <a:spcPct val="155000"/>
              </a:lnSpc>
              <a:buFont typeface="Wingdings" panose="05000000000000000000" pitchFamily="2" charset="2"/>
              <a:buChar char="Ø"/>
              <a:defRPr/>
            </a:pPr>
            <a:r>
              <a:rPr lang="en-US" altLang="zh-CN" sz="2400" b="1" dirty="0">
                <a:solidFill>
                  <a:srgbClr val="002060"/>
                </a:solidFill>
              </a:rPr>
              <a:t>   </a:t>
            </a:r>
            <a:r>
              <a:rPr lang="zh-CN" altLang="en-US" sz="2400" b="1" dirty="0" smtClean="0">
                <a:solidFill>
                  <a:srgbClr val="002060"/>
                </a:solidFill>
              </a:rPr>
              <a:t>违反</a:t>
            </a:r>
            <a:r>
              <a:rPr lang="zh-CN" altLang="en-US" sz="2400" b="1" dirty="0">
                <a:solidFill>
                  <a:srgbClr val="002060"/>
                </a:solidFill>
              </a:rPr>
              <a:t>统计检验的假设；</a:t>
            </a:r>
          </a:p>
          <a:p>
            <a:pPr lvl="1">
              <a:lnSpc>
                <a:spcPct val="155000"/>
              </a:lnSpc>
              <a:buFont typeface="Wingdings" panose="05000000000000000000" pitchFamily="2" charset="2"/>
              <a:buChar char="Ø"/>
              <a:defRPr/>
            </a:pPr>
            <a:r>
              <a:rPr lang="en-US" altLang="zh-CN" sz="2400" b="1" dirty="0">
                <a:solidFill>
                  <a:srgbClr val="002060"/>
                </a:solidFill>
              </a:rPr>
              <a:t>   </a:t>
            </a:r>
            <a:r>
              <a:rPr lang="zh-CN" altLang="en-US" sz="2400" b="1" dirty="0" smtClean="0">
                <a:solidFill>
                  <a:srgbClr val="002060"/>
                </a:solidFill>
              </a:rPr>
              <a:t>统计检验</a:t>
            </a:r>
            <a:r>
              <a:rPr lang="zh-CN" altLang="en-US" sz="2400" b="1" dirty="0">
                <a:solidFill>
                  <a:srgbClr val="002060"/>
                </a:solidFill>
              </a:rPr>
              <a:t>力低，统计检验力指正确辨别正确差异的能力。</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47523">
                                            <p:txEl>
                                              <p:pRg st="1" end="1"/>
                                            </p:txEl>
                                          </p:spTgt>
                                        </p:tgtEl>
                                        <p:attrNameLst>
                                          <p:attrName>style.visibility</p:attrName>
                                        </p:attrNameLst>
                                      </p:cBhvr>
                                      <p:to>
                                        <p:strVal val="visible"/>
                                      </p:to>
                                    </p:set>
                                    <p:animEffect transition="in" filter="checkerboard(across)">
                                      <p:cBhvr>
                                        <p:cTn id="7" dur="500"/>
                                        <p:tgtEl>
                                          <p:spTgt spid="74752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747523">
                                            <p:txEl>
                                              <p:pRg st="2" end="2"/>
                                            </p:txEl>
                                          </p:spTgt>
                                        </p:tgtEl>
                                        <p:attrNameLst>
                                          <p:attrName>style.visibility</p:attrName>
                                        </p:attrNameLst>
                                      </p:cBhvr>
                                      <p:to>
                                        <p:strVal val="visible"/>
                                      </p:to>
                                    </p:set>
                                    <p:animEffect transition="in" filter="checkerboard(across)">
                                      <p:cBhvr>
                                        <p:cTn id="12" dur="500"/>
                                        <p:tgtEl>
                                          <p:spTgt spid="74752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747523">
                                            <p:txEl>
                                              <p:pRg st="3" end="3"/>
                                            </p:txEl>
                                          </p:spTgt>
                                        </p:tgtEl>
                                        <p:attrNameLst>
                                          <p:attrName>style.visibility</p:attrName>
                                        </p:attrNameLst>
                                      </p:cBhvr>
                                      <p:to>
                                        <p:strVal val="visible"/>
                                      </p:to>
                                    </p:set>
                                    <p:animEffect transition="in" filter="checkerboard(across)">
                                      <p:cBhvr>
                                        <p:cTn id="17" dur="500"/>
                                        <p:tgtEl>
                                          <p:spTgt spid="747523">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747523">
                                            <p:txEl>
                                              <p:pRg st="4" end="4"/>
                                            </p:txEl>
                                          </p:spTgt>
                                        </p:tgtEl>
                                        <p:attrNameLst>
                                          <p:attrName>style.visibility</p:attrName>
                                        </p:attrNameLst>
                                      </p:cBhvr>
                                      <p:to>
                                        <p:strVal val="visible"/>
                                      </p:to>
                                    </p:set>
                                    <p:animEffect transition="in" filter="checkerboard(across)">
                                      <p:cBhvr>
                                        <p:cTn id="22" dur="500"/>
                                        <p:tgtEl>
                                          <p:spTgt spid="7475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Grp="1" noChangeArrowheads="1"/>
          </p:cNvSpPr>
          <p:nvPr>
            <p:ph type="title"/>
          </p:nvPr>
        </p:nvSpPr>
        <p:spPr>
          <a:xfrm>
            <a:off x="468313" y="765175"/>
            <a:ext cx="8229600" cy="1143000"/>
          </a:xfrm>
        </p:spPr>
        <p:txBody>
          <a:bodyPr/>
          <a:lstStyle/>
          <a:p>
            <a:r>
              <a:rPr lang="zh-CN" altLang="en-US" b="1" smtClean="0">
                <a:solidFill>
                  <a:srgbClr val="002060"/>
                </a:solidFill>
                <a:latin typeface="黑体" pitchFamily="2" charset="-122"/>
                <a:ea typeface="黑体" pitchFamily="2" charset="-122"/>
              </a:rPr>
              <a:t>准实验设计</a:t>
            </a:r>
          </a:p>
        </p:txBody>
      </p:sp>
      <p:sp>
        <p:nvSpPr>
          <p:cNvPr id="164866" name="Rectangle 3"/>
          <p:cNvSpPr>
            <a:spLocks noGrp="1" noChangeArrowheads="1"/>
          </p:cNvSpPr>
          <p:nvPr>
            <p:ph type="body" idx="1"/>
          </p:nvPr>
        </p:nvSpPr>
        <p:spPr>
          <a:xfrm>
            <a:off x="323850" y="2017713"/>
            <a:ext cx="8631238" cy="4840287"/>
          </a:xfrm>
        </p:spPr>
        <p:txBody>
          <a:bodyPr/>
          <a:lstStyle/>
          <a:p>
            <a:pPr>
              <a:lnSpc>
                <a:spcPct val="90000"/>
              </a:lnSpc>
              <a:buFont typeface="Wingdings" pitchFamily="2" charset="2"/>
              <a:buNone/>
            </a:pPr>
            <a:r>
              <a:rPr lang="en-US" altLang="zh-CN" sz="2200" b="1" smtClean="0">
                <a:solidFill>
                  <a:srgbClr val="000066"/>
                </a:solidFill>
                <a:latin typeface="宋体" charset="-122"/>
              </a:rPr>
              <a:t>   1.2. </a:t>
            </a:r>
            <a:r>
              <a:rPr lang="zh-CN" altLang="en-US" sz="2200" b="1" smtClean="0">
                <a:solidFill>
                  <a:srgbClr val="000066"/>
                </a:solidFill>
                <a:latin typeface="宋体" charset="-122"/>
              </a:rPr>
              <a:t>时间序列设计的数据分析</a:t>
            </a:r>
          </a:p>
          <a:p>
            <a:pPr>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）若处理的效果是暂时的：</a:t>
            </a:r>
          </a:p>
          <a:p>
            <a:pPr>
              <a:lnSpc>
                <a:spcPct val="90000"/>
              </a:lnSpc>
              <a:buFont typeface="Wingdings" pitchFamily="2" charset="2"/>
              <a:buNone/>
            </a:pPr>
            <a:r>
              <a:rPr lang="zh-CN" altLang="en-US" sz="2200" b="1" smtClean="0">
                <a:solidFill>
                  <a:srgbClr val="000066"/>
                </a:solidFill>
                <a:latin typeface="宋体" charset="-122"/>
              </a:rPr>
              <a:t>      相关样本</a:t>
            </a:r>
            <a:r>
              <a:rPr lang="en-US" altLang="zh-CN" sz="2200" b="1" smtClean="0">
                <a:solidFill>
                  <a:srgbClr val="000066"/>
                </a:solidFill>
                <a:latin typeface="宋体" charset="-122"/>
              </a:rPr>
              <a:t>t</a:t>
            </a:r>
            <a:r>
              <a:rPr lang="zh-CN" altLang="en-US" sz="2200" b="1" smtClean="0">
                <a:solidFill>
                  <a:srgbClr val="000066"/>
                </a:solidFill>
                <a:latin typeface="宋体" charset="-122"/>
              </a:rPr>
              <a:t>检验估计值与实际观测值之间的差异显著性</a:t>
            </a:r>
          </a:p>
          <a:p>
            <a:pPr>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）若处理的效果是持久的：</a:t>
            </a:r>
          </a:p>
          <a:p>
            <a:pPr>
              <a:lnSpc>
                <a:spcPct val="90000"/>
              </a:lnSpc>
              <a:buFont typeface="Wingdings" pitchFamily="2" charset="2"/>
              <a:buNone/>
            </a:pPr>
            <a:r>
              <a:rPr lang="zh-CN" altLang="en-US" sz="2200" b="1" smtClean="0">
                <a:solidFill>
                  <a:srgbClr val="000066"/>
                </a:solidFill>
                <a:latin typeface="宋体" charset="-122"/>
              </a:rPr>
              <a:t>      比较处理前的回归直线与处理后的回归直线的差异显著性。</a:t>
            </a:r>
          </a:p>
          <a:p>
            <a:pPr>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1.3.</a:t>
            </a:r>
            <a:r>
              <a:rPr lang="zh-CN" altLang="en-US" sz="2200" b="1" smtClean="0">
                <a:solidFill>
                  <a:srgbClr val="000066"/>
                </a:solidFill>
                <a:latin typeface="宋体" charset="-122"/>
              </a:rPr>
              <a:t>时间序列设计的评价</a:t>
            </a:r>
          </a:p>
          <a:p>
            <a:pPr>
              <a:lnSpc>
                <a:spcPct val="90000"/>
              </a:lnSpc>
              <a:buFont typeface="Wingdings" pitchFamily="2" charset="2"/>
              <a:buNone/>
            </a:pPr>
            <a:r>
              <a:rPr lang="zh-CN" altLang="en-US" sz="2200" b="1" smtClean="0">
                <a:solidFill>
                  <a:srgbClr val="000066"/>
                </a:solidFill>
                <a:latin typeface="宋体" charset="-122"/>
              </a:rPr>
              <a:t>  优点：（</a:t>
            </a:r>
            <a:r>
              <a:rPr lang="en-US" altLang="zh-CN" sz="2200" b="1" smtClean="0">
                <a:solidFill>
                  <a:srgbClr val="000066"/>
                </a:solidFill>
                <a:latin typeface="宋体" charset="-122"/>
              </a:rPr>
              <a:t>1</a:t>
            </a:r>
            <a:r>
              <a:rPr lang="zh-CN" altLang="en-US" sz="2200" b="1" smtClean="0">
                <a:solidFill>
                  <a:srgbClr val="000066"/>
                </a:solidFill>
                <a:latin typeface="宋体" charset="-122"/>
              </a:rPr>
              <a:t>）可以较好的控制无关变量对实验处理效果的影响。             </a:t>
            </a:r>
            <a:endParaRPr lang="en-US" altLang="zh-CN" sz="2200" b="1" smtClean="0">
              <a:solidFill>
                <a:srgbClr val="000066"/>
              </a:solidFill>
              <a:latin typeface="宋体" charset="-122"/>
            </a:endParaRPr>
          </a:p>
          <a:p>
            <a:pPr>
              <a:lnSpc>
                <a:spcPct val="90000"/>
              </a:lnSpc>
              <a:buFont typeface="Wingdings" pitchFamily="2" charset="2"/>
              <a:buNone/>
            </a:pPr>
            <a:r>
              <a:rPr lang="en-US" altLang="zh-CN" sz="2200" b="1" smtClean="0">
                <a:solidFill>
                  <a:srgbClr val="000066"/>
                </a:solidFill>
                <a:latin typeface="宋体" charset="-122"/>
              </a:rPr>
              <a:t>        </a:t>
            </a:r>
            <a:r>
              <a:rPr lang="zh-CN" altLang="en-US" sz="2200" b="1" smtClean="0">
                <a:solidFill>
                  <a:srgbClr val="000066"/>
                </a:solidFill>
                <a:latin typeface="宋体" charset="-122"/>
              </a:rPr>
              <a:t>（</a:t>
            </a:r>
            <a:r>
              <a:rPr lang="en-US" altLang="zh-CN" sz="2200" b="1" smtClean="0">
                <a:solidFill>
                  <a:srgbClr val="000066"/>
                </a:solidFill>
                <a:latin typeface="宋体" charset="-122"/>
              </a:rPr>
              <a:t>2</a:t>
            </a:r>
            <a:r>
              <a:rPr lang="zh-CN" altLang="en-US" sz="2200" b="1" smtClean="0">
                <a:solidFill>
                  <a:srgbClr val="000066"/>
                </a:solidFill>
                <a:latin typeface="宋体" charset="-122"/>
              </a:rPr>
              <a:t>）可以较好的控制测验因素的影响。</a:t>
            </a:r>
          </a:p>
          <a:p>
            <a:pPr>
              <a:lnSpc>
                <a:spcPct val="90000"/>
              </a:lnSpc>
              <a:buFont typeface="Wingdings" pitchFamily="2" charset="2"/>
              <a:buNone/>
            </a:pPr>
            <a:r>
              <a:rPr lang="zh-CN" altLang="en-US" sz="2200" b="1" smtClean="0">
                <a:solidFill>
                  <a:srgbClr val="000066"/>
                </a:solidFill>
                <a:latin typeface="宋体" charset="-122"/>
              </a:rPr>
              <a:t>  缺点：无控制组，无法排除历史、成熟、仪器等因素的影</a:t>
            </a:r>
          </a:p>
          <a:p>
            <a:pPr>
              <a:lnSpc>
                <a:spcPct val="90000"/>
              </a:lnSpc>
              <a:buFont typeface="Wingdings" pitchFamily="2" charset="2"/>
              <a:buNone/>
            </a:pPr>
            <a:r>
              <a:rPr lang="zh-CN" altLang="en-US" sz="2200" b="1" smtClean="0">
                <a:solidFill>
                  <a:srgbClr val="000066"/>
                </a:solidFill>
                <a:latin typeface="宋体" charset="-122"/>
              </a:rPr>
              <a:t>响；不能有效控制测验与实验处理间的交互作用的影响；被试</a:t>
            </a:r>
          </a:p>
          <a:p>
            <a:pPr>
              <a:lnSpc>
                <a:spcPct val="90000"/>
              </a:lnSpc>
              <a:buFont typeface="Wingdings" pitchFamily="2" charset="2"/>
              <a:buNone/>
            </a:pPr>
            <a:r>
              <a:rPr lang="zh-CN" altLang="en-US" sz="2200" b="1" smtClean="0">
                <a:solidFill>
                  <a:srgbClr val="000066"/>
                </a:solidFill>
                <a:latin typeface="宋体" charset="-122"/>
              </a:rPr>
              <a:t>的疲劳、厌烦</a:t>
            </a: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2"/>
          <p:cNvSpPr>
            <a:spLocks noGrp="1" noChangeArrowheads="1"/>
          </p:cNvSpPr>
          <p:nvPr>
            <p:ph type="title"/>
          </p:nvPr>
        </p:nvSpPr>
        <p:spPr>
          <a:xfrm>
            <a:off x="468313" y="908050"/>
            <a:ext cx="8229600" cy="1143000"/>
          </a:xfrm>
        </p:spPr>
        <p:txBody>
          <a:bodyPr/>
          <a:lstStyle/>
          <a:p>
            <a:r>
              <a:rPr lang="zh-CN" altLang="en-US" b="1" smtClean="0">
                <a:solidFill>
                  <a:srgbClr val="002060"/>
                </a:solidFill>
                <a:latin typeface="黑体" pitchFamily="2" charset="-122"/>
                <a:ea typeface="黑体" pitchFamily="2" charset="-122"/>
              </a:rPr>
              <a:t>准实验设计</a:t>
            </a:r>
          </a:p>
        </p:txBody>
      </p:sp>
      <p:sp>
        <p:nvSpPr>
          <p:cNvPr id="165890" name="Rectangle 3"/>
          <p:cNvSpPr>
            <a:spLocks noGrp="1" noChangeArrowheads="1"/>
          </p:cNvSpPr>
          <p:nvPr>
            <p:ph type="body" idx="1"/>
          </p:nvPr>
        </p:nvSpPr>
        <p:spPr>
          <a:xfrm>
            <a:off x="1182688" y="2017713"/>
            <a:ext cx="7772400" cy="4840287"/>
          </a:xfrm>
        </p:spPr>
        <p:txBody>
          <a:bodyPr/>
          <a:lstStyle/>
          <a:p>
            <a:pPr>
              <a:buFont typeface="Wingdings" pitchFamily="2" charset="2"/>
              <a:buNone/>
            </a:pPr>
            <a:r>
              <a:rPr lang="en-US" altLang="zh-CN" sz="2200" b="1" smtClean="0">
                <a:solidFill>
                  <a:srgbClr val="000066"/>
                </a:solidFill>
                <a:latin typeface="宋体" charset="-122"/>
              </a:rPr>
              <a:t>2 </a:t>
            </a:r>
            <a:r>
              <a:rPr lang="zh-CN" altLang="en-US" sz="2200" b="1" smtClean="0">
                <a:solidFill>
                  <a:srgbClr val="000066"/>
                </a:solidFill>
                <a:latin typeface="宋体" charset="-122"/>
              </a:rPr>
              <a:t>相等时间样本设计</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2.1 </a:t>
            </a:r>
            <a:r>
              <a:rPr lang="zh-CN" altLang="en-US" sz="2200" b="1" smtClean="0">
                <a:solidFill>
                  <a:srgbClr val="000066"/>
                </a:solidFill>
                <a:latin typeface="宋体" charset="-122"/>
              </a:rPr>
              <a:t>相等时间样本设计的基本模式</a:t>
            </a:r>
          </a:p>
          <a:p>
            <a:pPr>
              <a:buFont typeface="Wingdings" pitchFamily="2" charset="2"/>
              <a:buNone/>
            </a:pPr>
            <a:r>
              <a:rPr lang="zh-CN" altLang="en-US" sz="2200" b="1" smtClean="0">
                <a:solidFill>
                  <a:srgbClr val="000066"/>
                </a:solidFill>
                <a:latin typeface="宋体" charset="-122"/>
              </a:rPr>
              <a:t>  相等时间样本设计是指对一组被试选取两个相等的时间样</a:t>
            </a:r>
          </a:p>
          <a:p>
            <a:pPr>
              <a:buFont typeface="Wingdings" pitchFamily="2" charset="2"/>
              <a:buNone/>
            </a:pPr>
            <a:r>
              <a:rPr lang="zh-CN" altLang="en-US" sz="2200" b="1" smtClean="0">
                <a:solidFill>
                  <a:srgbClr val="000066"/>
                </a:solidFill>
                <a:latin typeface="宋体" charset="-122"/>
              </a:rPr>
              <a:t>本，在其中的一个时间样本中出现实验变量（</a:t>
            </a:r>
            <a:r>
              <a:rPr lang="en-US" altLang="zh-CN" sz="2200" b="1" smtClean="0">
                <a:solidFill>
                  <a:srgbClr val="000066"/>
                </a:solidFill>
                <a:latin typeface="宋体" charset="-122"/>
              </a:rPr>
              <a:t>X</a:t>
            </a:r>
            <a:r>
              <a:rPr lang="en-US" altLang="zh-CN" sz="2200" b="1" baseline="-25000" smtClean="0">
                <a:solidFill>
                  <a:srgbClr val="000066"/>
                </a:solidFill>
                <a:latin typeface="宋体" charset="-122"/>
              </a:rPr>
              <a:t>1</a:t>
            </a:r>
            <a:r>
              <a:rPr lang="zh-CN" altLang="en-US" sz="2200" b="1" smtClean="0">
                <a:solidFill>
                  <a:srgbClr val="000066"/>
                </a:solidFill>
                <a:latin typeface="宋体" charset="-122"/>
              </a:rPr>
              <a:t>），在另一个</a:t>
            </a:r>
          </a:p>
          <a:p>
            <a:pPr>
              <a:buFont typeface="Wingdings" pitchFamily="2" charset="2"/>
              <a:buNone/>
            </a:pPr>
            <a:r>
              <a:rPr lang="zh-CN" altLang="en-US" sz="2200" b="1" smtClean="0">
                <a:solidFill>
                  <a:srgbClr val="000066"/>
                </a:solidFill>
                <a:latin typeface="宋体" charset="-122"/>
              </a:rPr>
              <a:t>时间样本中不出现实验变量（</a:t>
            </a:r>
            <a:r>
              <a:rPr lang="en-US" altLang="zh-CN" sz="2200" b="1" smtClean="0">
                <a:solidFill>
                  <a:srgbClr val="000066"/>
                </a:solidFill>
                <a:latin typeface="宋体" charset="-122"/>
              </a:rPr>
              <a:t>X</a:t>
            </a:r>
            <a:r>
              <a:rPr lang="en-US" altLang="zh-CN" sz="2200" b="1" baseline="-25000" smtClean="0">
                <a:solidFill>
                  <a:srgbClr val="000066"/>
                </a:solidFill>
                <a:latin typeface="宋体" charset="-122"/>
              </a:rPr>
              <a:t>0</a:t>
            </a:r>
            <a:r>
              <a:rPr lang="zh-CN" altLang="en-US" sz="2200" b="1" smtClean="0">
                <a:solidFill>
                  <a:srgbClr val="000066"/>
                </a:solidFill>
                <a:latin typeface="宋体" charset="-122"/>
              </a:rPr>
              <a:t>）的实验设计。</a:t>
            </a:r>
          </a:p>
          <a:p>
            <a:pPr>
              <a:buFont typeface="Wingdings" pitchFamily="2" charset="2"/>
              <a:buNone/>
            </a:pPr>
            <a:endParaRPr lang="zh-CN" altLang="en-US"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X</a:t>
            </a:r>
            <a:r>
              <a:rPr lang="en-US" altLang="zh-CN" sz="2200" b="1" baseline="-25000" smtClean="0">
                <a:solidFill>
                  <a:srgbClr val="000066"/>
                </a:solidFill>
                <a:latin typeface="宋体" charset="-122"/>
              </a:rPr>
              <a:t>1</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1      </a:t>
            </a:r>
            <a:r>
              <a:rPr lang="en-US" altLang="zh-CN" sz="2200" b="1" smtClean="0">
                <a:solidFill>
                  <a:srgbClr val="000066"/>
                </a:solidFill>
                <a:latin typeface="宋体" charset="-122"/>
              </a:rPr>
              <a:t>X</a:t>
            </a:r>
            <a:r>
              <a:rPr lang="en-US" altLang="zh-CN" sz="2200" b="1" baseline="-25000" smtClean="0">
                <a:solidFill>
                  <a:srgbClr val="000066"/>
                </a:solidFill>
                <a:latin typeface="宋体" charset="-122"/>
              </a:rPr>
              <a:t>0</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2     </a:t>
            </a:r>
            <a:r>
              <a:rPr lang="en-US" altLang="zh-CN" sz="2200" b="1" smtClean="0">
                <a:solidFill>
                  <a:srgbClr val="000066"/>
                </a:solidFill>
                <a:latin typeface="宋体" charset="-122"/>
              </a:rPr>
              <a:t>X</a:t>
            </a:r>
            <a:r>
              <a:rPr lang="en-US" altLang="zh-CN" sz="2200" b="1" baseline="-25000" smtClean="0">
                <a:solidFill>
                  <a:srgbClr val="000066"/>
                </a:solidFill>
                <a:latin typeface="宋体" charset="-122"/>
              </a:rPr>
              <a:t>1</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3      </a:t>
            </a:r>
            <a:r>
              <a:rPr lang="en-US" altLang="zh-CN" sz="2200" b="1" smtClean="0">
                <a:solidFill>
                  <a:srgbClr val="000066"/>
                </a:solidFill>
                <a:latin typeface="宋体" charset="-122"/>
              </a:rPr>
              <a:t>X</a:t>
            </a:r>
            <a:r>
              <a:rPr lang="en-US" altLang="zh-CN" sz="2200" b="1" baseline="-25000" smtClean="0">
                <a:solidFill>
                  <a:srgbClr val="000066"/>
                </a:solidFill>
                <a:latin typeface="宋体" charset="-122"/>
              </a:rPr>
              <a:t>0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4</a:t>
            </a:r>
          </a:p>
          <a:p>
            <a:pPr>
              <a:buFont typeface="Wingdings" pitchFamily="2" charset="2"/>
              <a:buNone/>
            </a:pPr>
            <a:r>
              <a:rPr lang="en-US" altLang="zh-CN" sz="2200" b="1" baseline="-25000" smtClean="0">
                <a:solidFill>
                  <a:srgbClr val="000066"/>
                </a:solidFill>
                <a:latin typeface="宋体" charset="-122"/>
              </a:rPr>
              <a:t>  </a:t>
            </a:r>
            <a:r>
              <a:rPr lang="en-US" altLang="zh-CN" sz="2200" b="1" smtClean="0">
                <a:solidFill>
                  <a:srgbClr val="000066"/>
                </a:solidFill>
                <a:latin typeface="宋体" charset="-122"/>
              </a:rPr>
              <a:t>2.2 </a:t>
            </a:r>
            <a:r>
              <a:rPr lang="zh-CN" altLang="en-US" sz="2200" b="1" smtClean="0">
                <a:solidFill>
                  <a:srgbClr val="000066"/>
                </a:solidFill>
                <a:latin typeface="宋体" charset="-122"/>
              </a:rPr>
              <a:t>相等时间样本设计的数据分析</a:t>
            </a:r>
          </a:p>
          <a:p>
            <a:pPr>
              <a:buFont typeface="Wingdings" pitchFamily="2" charset="2"/>
              <a:buNone/>
            </a:pPr>
            <a:r>
              <a:rPr lang="zh-CN" altLang="en-US" sz="2200" b="1" baseline="-25000" smtClean="0">
                <a:solidFill>
                  <a:srgbClr val="000066"/>
                </a:solidFill>
                <a:latin typeface="宋体" charset="-122"/>
              </a:rPr>
              <a:t> </a:t>
            </a: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2"/>
          <p:cNvSpPr>
            <a:spLocks noGrp="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准实验设计</a:t>
            </a:r>
          </a:p>
        </p:txBody>
      </p:sp>
      <p:sp>
        <p:nvSpPr>
          <p:cNvPr id="166914" name="Rectangle 3"/>
          <p:cNvSpPr>
            <a:spLocks noGrp="1" noChangeArrowheads="1"/>
          </p:cNvSpPr>
          <p:nvPr>
            <p:ph type="body" idx="1"/>
          </p:nvPr>
        </p:nvSpPr>
        <p:spPr>
          <a:xfrm>
            <a:off x="1182688" y="2017713"/>
            <a:ext cx="7772400" cy="5678487"/>
          </a:xfrm>
        </p:spPr>
        <p:txBody>
          <a:bodyPr/>
          <a:lstStyle/>
          <a:p>
            <a:pPr>
              <a:lnSpc>
                <a:spcPct val="90000"/>
              </a:lnSpc>
              <a:buFont typeface="Wingdings" pitchFamily="2" charset="2"/>
              <a:buNone/>
            </a:pPr>
            <a:r>
              <a:rPr lang="zh-CN" altLang="en-US" b="1" smtClean="0">
                <a:solidFill>
                  <a:srgbClr val="000066"/>
                </a:solidFill>
                <a:latin typeface="宋体" charset="-122"/>
              </a:rPr>
              <a:t>多组准实验设计</a:t>
            </a:r>
          </a:p>
          <a:p>
            <a:pPr>
              <a:lnSpc>
                <a:spcPct val="90000"/>
              </a:lnSpc>
              <a:buFont typeface="Wingdings" pitchFamily="2" charset="2"/>
              <a:buNone/>
            </a:pPr>
            <a:r>
              <a:rPr lang="en-US" altLang="zh-CN" sz="2200" b="1" smtClean="0">
                <a:solidFill>
                  <a:srgbClr val="000066"/>
                </a:solidFill>
                <a:latin typeface="宋体" charset="-122"/>
              </a:rPr>
              <a:t>1 </a:t>
            </a:r>
            <a:r>
              <a:rPr lang="zh-CN" altLang="en-US" sz="2200" b="1" smtClean="0">
                <a:solidFill>
                  <a:srgbClr val="000066"/>
                </a:solidFill>
                <a:latin typeface="宋体" charset="-122"/>
              </a:rPr>
              <a:t>不等组实验组、控制组前测后测设计</a:t>
            </a:r>
          </a:p>
          <a:p>
            <a:pPr>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1.1 </a:t>
            </a:r>
            <a:r>
              <a:rPr lang="zh-CN" altLang="en-US" sz="2200" b="1" smtClean="0">
                <a:solidFill>
                  <a:srgbClr val="000066"/>
                </a:solidFill>
                <a:latin typeface="宋体" charset="-122"/>
              </a:rPr>
              <a:t>基本模式：</a:t>
            </a:r>
          </a:p>
          <a:p>
            <a:pPr>
              <a:lnSpc>
                <a:spcPct val="90000"/>
              </a:lnSpc>
              <a:buFont typeface="Wingdings" pitchFamily="2" charset="2"/>
              <a:buNone/>
            </a:pPr>
            <a:r>
              <a:rPr lang="zh-CN" altLang="en-US" sz="2200" b="1" smtClean="0">
                <a:solidFill>
                  <a:srgbClr val="000066"/>
                </a:solidFill>
                <a:latin typeface="宋体" charset="-122"/>
              </a:rPr>
              <a:t>   不等组实验组、控制组前测后测设计是指研究者不能按随</a:t>
            </a:r>
          </a:p>
          <a:p>
            <a:pPr>
              <a:lnSpc>
                <a:spcPct val="90000"/>
              </a:lnSpc>
              <a:buFont typeface="Wingdings" pitchFamily="2" charset="2"/>
              <a:buNone/>
            </a:pPr>
            <a:r>
              <a:rPr lang="zh-CN" altLang="en-US" sz="2200" b="1" smtClean="0">
                <a:solidFill>
                  <a:srgbClr val="000066"/>
                </a:solidFill>
                <a:latin typeface="宋体" charset="-122"/>
              </a:rPr>
              <a:t>机化原则用等组法来分配实验组和控制组时的情况下，经常采</a:t>
            </a:r>
          </a:p>
          <a:p>
            <a:pPr>
              <a:lnSpc>
                <a:spcPct val="90000"/>
              </a:lnSpc>
              <a:buFont typeface="Wingdings" pitchFamily="2" charset="2"/>
              <a:buNone/>
            </a:pPr>
            <a:r>
              <a:rPr lang="zh-CN" altLang="en-US" sz="2200" b="1" smtClean="0">
                <a:solidFill>
                  <a:srgbClr val="000066"/>
                </a:solidFill>
                <a:latin typeface="宋体" charset="-122"/>
              </a:rPr>
              <a:t>用的一种准实验设计类型。</a:t>
            </a:r>
          </a:p>
          <a:p>
            <a:pPr>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1</a:t>
            </a:r>
            <a:r>
              <a:rPr lang="en-US" altLang="zh-CN" sz="2200" b="1" smtClean="0">
                <a:solidFill>
                  <a:srgbClr val="000066"/>
                </a:solidFill>
                <a:latin typeface="宋体" charset="-122"/>
              </a:rPr>
              <a:t>     X      O</a:t>
            </a:r>
            <a:r>
              <a:rPr lang="en-US" altLang="zh-CN" sz="2200" b="1" baseline="-25000" smtClean="0">
                <a:solidFill>
                  <a:srgbClr val="000066"/>
                </a:solidFill>
                <a:latin typeface="宋体" charset="-122"/>
              </a:rPr>
              <a:t>2</a:t>
            </a:r>
          </a:p>
          <a:p>
            <a:pPr>
              <a:lnSpc>
                <a:spcPct val="90000"/>
              </a:lnSpc>
              <a:buFont typeface="Wingdings" pitchFamily="2" charset="2"/>
              <a:buNone/>
            </a:pPr>
            <a:r>
              <a:rPr lang="en-US" altLang="zh-CN" sz="2200" b="1" smtClean="0">
                <a:solidFill>
                  <a:srgbClr val="000066"/>
                </a:solidFill>
                <a:latin typeface="宋体" charset="-122"/>
              </a:rPr>
              <a:t>                </a:t>
            </a:r>
            <a:r>
              <a:rPr lang="en-US" altLang="zh-CN" b="1" smtClean="0"/>
              <a:t>… … … …</a:t>
            </a:r>
            <a:endParaRPr lang="en-US" altLang="zh-CN" sz="2200" b="1" smtClean="0">
              <a:solidFill>
                <a:srgbClr val="000066"/>
              </a:solidFill>
              <a:latin typeface="宋体" charset="-122"/>
            </a:endParaRPr>
          </a:p>
          <a:p>
            <a:pPr>
              <a:lnSpc>
                <a:spcPct val="90000"/>
              </a:lnSpc>
              <a:buFont typeface="Wingdings" pitchFamily="2" charset="2"/>
              <a:buNone/>
            </a:pP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3</a:t>
            </a: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4</a:t>
            </a:r>
            <a:endParaRPr lang="en-US" altLang="zh-CN" sz="2200" b="1" smtClean="0">
              <a:solidFill>
                <a:srgbClr val="000066"/>
              </a:solidFill>
              <a:latin typeface="宋体" charset="-122"/>
            </a:endParaRPr>
          </a:p>
          <a:p>
            <a:pPr>
              <a:lnSpc>
                <a:spcPct val="90000"/>
              </a:lnSpc>
              <a:buFont typeface="Wingdings" pitchFamily="2" charset="2"/>
              <a:buNone/>
            </a:pPr>
            <a:endParaRPr lang="en-US" altLang="zh-CN" sz="2200" b="1" smtClean="0">
              <a:solidFill>
                <a:srgbClr val="000066"/>
              </a:solidFill>
              <a:latin typeface="宋体" charset="-122"/>
            </a:endParaRPr>
          </a:p>
          <a:p>
            <a:pPr>
              <a:lnSpc>
                <a:spcPct val="90000"/>
              </a:lnSpc>
              <a:buFont typeface="Wingdings" pitchFamily="2" charset="2"/>
              <a:buNone/>
            </a:pPr>
            <a:r>
              <a:rPr lang="en-US" altLang="zh-CN" sz="2200" b="1" smtClean="0">
                <a:solidFill>
                  <a:srgbClr val="000066"/>
                </a:solidFill>
                <a:latin typeface="宋体" charset="-122"/>
              </a:rPr>
              <a:t>   </a:t>
            </a:r>
          </a:p>
          <a:p>
            <a:pPr>
              <a:lnSpc>
                <a:spcPct val="90000"/>
              </a:lnSpc>
              <a:buFont typeface="Wingdings" pitchFamily="2" charset="2"/>
              <a:buNone/>
            </a:pPr>
            <a:endParaRPr lang="en-US" altLang="zh-CN" sz="2200" b="1" smtClean="0">
              <a:solidFill>
                <a:srgbClr val="000066"/>
              </a:solidFill>
              <a:latin typeface="宋体" charset="-122"/>
            </a:endParaRPr>
          </a:p>
          <a:p>
            <a:pPr>
              <a:lnSpc>
                <a:spcPct val="90000"/>
              </a:lnSpc>
              <a:buFont typeface="Wingdings" pitchFamily="2" charset="2"/>
              <a:buNone/>
            </a:pPr>
            <a:r>
              <a:rPr lang="en-US" altLang="zh-CN" b="1" smtClean="0">
                <a:solidFill>
                  <a:srgbClr val="000066"/>
                </a:solidFill>
                <a:latin typeface="宋体" charset="-122"/>
              </a:rPr>
              <a:t>       </a:t>
            </a: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2"/>
          <p:cNvSpPr>
            <a:spLocks noGrp="1" noChangeArrowheads="1"/>
          </p:cNvSpPr>
          <p:nvPr>
            <p:ph type="title"/>
          </p:nvPr>
        </p:nvSpPr>
        <p:spPr>
          <a:xfrm>
            <a:off x="468313" y="1052513"/>
            <a:ext cx="8229600" cy="1143000"/>
          </a:xfrm>
        </p:spPr>
        <p:txBody>
          <a:bodyPr/>
          <a:lstStyle/>
          <a:p>
            <a:r>
              <a:rPr lang="zh-CN" altLang="en-US" b="1" smtClean="0">
                <a:solidFill>
                  <a:srgbClr val="002060"/>
                </a:solidFill>
                <a:latin typeface="黑体" pitchFamily="2" charset="-122"/>
                <a:ea typeface="黑体" pitchFamily="2" charset="-122"/>
              </a:rPr>
              <a:t>准实验设计</a:t>
            </a:r>
          </a:p>
        </p:txBody>
      </p:sp>
      <p:sp>
        <p:nvSpPr>
          <p:cNvPr id="167938" name="Rectangle 3"/>
          <p:cNvSpPr>
            <a:spLocks noGrp="1" noChangeArrowheads="1"/>
          </p:cNvSpPr>
          <p:nvPr>
            <p:ph type="body" idx="1"/>
          </p:nvPr>
        </p:nvSpPr>
        <p:spPr>
          <a:xfrm>
            <a:off x="468313" y="2420938"/>
            <a:ext cx="8229600" cy="4525962"/>
          </a:xfrm>
        </p:spPr>
        <p:txBody>
          <a:bodyPr/>
          <a:lstStyle/>
          <a:p>
            <a:pPr>
              <a:buFont typeface="Wingdings" pitchFamily="2" charset="2"/>
              <a:buNone/>
            </a:pPr>
            <a:r>
              <a:rPr lang="en-US" altLang="zh-CN" sz="2200" b="1" smtClean="0">
                <a:solidFill>
                  <a:srgbClr val="000066"/>
                </a:solidFill>
                <a:latin typeface="宋体" charset="-122"/>
              </a:rPr>
              <a:t>   1.2 </a:t>
            </a:r>
            <a:r>
              <a:rPr lang="zh-CN" altLang="en-US" sz="2200" b="1" smtClean="0">
                <a:solidFill>
                  <a:srgbClr val="000066"/>
                </a:solidFill>
                <a:latin typeface="宋体" charset="-122"/>
              </a:rPr>
              <a:t>数据分析</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）独立样本</a:t>
            </a:r>
            <a:r>
              <a:rPr lang="en-US" altLang="zh-CN" sz="2200" b="1" smtClean="0">
                <a:solidFill>
                  <a:srgbClr val="000066"/>
                </a:solidFill>
                <a:latin typeface="宋体" charset="-122"/>
              </a:rPr>
              <a:t>t</a:t>
            </a:r>
            <a:r>
              <a:rPr lang="zh-CN" altLang="en-US" sz="2200" b="1" smtClean="0">
                <a:solidFill>
                  <a:srgbClr val="000066"/>
                </a:solidFill>
                <a:latin typeface="宋体" charset="-122"/>
              </a:rPr>
              <a:t>检验或非参数检验中的曼－惠特尼</a:t>
            </a:r>
            <a:r>
              <a:rPr lang="en-US" altLang="zh-CN" sz="2200" b="1" smtClean="0">
                <a:solidFill>
                  <a:srgbClr val="000066"/>
                </a:solidFill>
                <a:latin typeface="宋体" charset="-122"/>
              </a:rPr>
              <a:t>U</a:t>
            </a:r>
            <a:r>
              <a:rPr lang="zh-CN" altLang="en-US" sz="2200" b="1" smtClean="0">
                <a:solidFill>
                  <a:srgbClr val="000066"/>
                </a:solidFill>
                <a:latin typeface="宋体" charset="-122"/>
              </a:rPr>
              <a:t>检验或中位数检验。</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）协方差分析</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1.3 </a:t>
            </a:r>
            <a:r>
              <a:rPr lang="zh-CN" altLang="en-US" sz="2200" b="1" smtClean="0">
                <a:solidFill>
                  <a:srgbClr val="000066"/>
                </a:solidFill>
                <a:latin typeface="宋体" charset="-122"/>
              </a:rPr>
              <a:t>评价</a:t>
            </a:r>
          </a:p>
          <a:p>
            <a:pPr>
              <a:buFont typeface="Wingdings" pitchFamily="2" charset="2"/>
              <a:buNone/>
            </a:pPr>
            <a:r>
              <a:rPr lang="zh-CN" altLang="en-US" sz="2200" b="1" smtClean="0">
                <a:solidFill>
                  <a:srgbClr val="000066"/>
                </a:solidFill>
                <a:latin typeface="宋体" charset="-122"/>
              </a:rPr>
              <a:t>   优点</a:t>
            </a:r>
            <a:r>
              <a:rPr lang="zh-CN" altLang="en-US" sz="2200" b="1" smtClean="0">
                <a:solidFill>
                  <a:srgbClr val="000066"/>
                </a:solidFill>
                <a:latin typeface="宋体" charset="-122"/>
                <a:sym typeface="Wingdings" pitchFamily="2" charset="2"/>
              </a:rPr>
              <a:t>：（</a:t>
            </a:r>
            <a:r>
              <a:rPr lang="en-US" altLang="zh-CN" sz="2200" b="1" smtClean="0">
                <a:solidFill>
                  <a:srgbClr val="000066"/>
                </a:solidFill>
                <a:latin typeface="宋体" charset="-122"/>
                <a:sym typeface="Wingdings" pitchFamily="2" charset="2"/>
              </a:rPr>
              <a:t>1</a:t>
            </a:r>
            <a:r>
              <a:rPr lang="zh-CN" altLang="en-US" sz="2200" b="1" smtClean="0">
                <a:solidFill>
                  <a:srgbClr val="000066"/>
                </a:solidFill>
                <a:latin typeface="宋体" charset="-122"/>
                <a:sym typeface="Wingdings" pitchFamily="2" charset="2"/>
              </a:rPr>
              <a:t>）可以控制历史、成熟、测验以及仪器等因素</a:t>
            </a:r>
          </a:p>
          <a:p>
            <a:pPr>
              <a:buFont typeface="Wingdings" pitchFamily="2" charset="2"/>
              <a:buNone/>
            </a:pPr>
            <a:r>
              <a:rPr lang="zh-CN" altLang="en-US" sz="2200" b="1" smtClean="0">
                <a:solidFill>
                  <a:srgbClr val="000066"/>
                </a:solidFill>
                <a:latin typeface="宋体" charset="-122"/>
                <a:sym typeface="Wingdings" pitchFamily="2" charset="2"/>
              </a:rPr>
              <a:t>的干扰；（</a:t>
            </a:r>
            <a:r>
              <a:rPr lang="en-US" altLang="zh-CN" sz="2200" b="1" smtClean="0">
                <a:solidFill>
                  <a:srgbClr val="000066"/>
                </a:solidFill>
                <a:latin typeface="宋体" charset="-122"/>
                <a:sym typeface="Wingdings" pitchFamily="2" charset="2"/>
              </a:rPr>
              <a:t>2</a:t>
            </a:r>
            <a:r>
              <a:rPr lang="zh-CN" altLang="en-US" sz="2200" b="1" smtClean="0">
                <a:solidFill>
                  <a:srgbClr val="000066"/>
                </a:solidFill>
                <a:latin typeface="宋体" charset="-122"/>
                <a:sym typeface="Wingdings" pitchFamily="2" charset="2"/>
              </a:rPr>
              <a:t>）前测可以提供对选择偏差的控制方法。</a:t>
            </a:r>
          </a:p>
          <a:p>
            <a:pPr>
              <a:buFont typeface="Wingdings" pitchFamily="2" charset="2"/>
              <a:buNone/>
            </a:pPr>
            <a:r>
              <a:rPr lang="zh-CN" altLang="en-US" sz="2200" b="1" smtClean="0">
                <a:solidFill>
                  <a:srgbClr val="000066"/>
                </a:solidFill>
                <a:latin typeface="宋体" charset="-122"/>
                <a:sym typeface="Wingdings" pitchFamily="2" charset="2"/>
              </a:rPr>
              <a:t>   缺点：两组不等组；前测效应    </a:t>
            </a:r>
            <a:endParaRPr lang="zh-CN" altLang="en-US" sz="2200" b="1" smtClean="0">
              <a:solidFill>
                <a:srgbClr val="000066"/>
              </a:solidFill>
              <a:latin typeface="宋体" charset="-122"/>
            </a:endParaRP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Rectangle 2"/>
          <p:cNvSpPr>
            <a:spLocks noGrp="1" noChangeArrowheads="1"/>
          </p:cNvSpPr>
          <p:nvPr>
            <p:ph type="title"/>
          </p:nvPr>
        </p:nvSpPr>
        <p:spPr>
          <a:xfrm>
            <a:off x="539750" y="908050"/>
            <a:ext cx="8229600" cy="1143000"/>
          </a:xfrm>
        </p:spPr>
        <p:txBody>
          <a:bodyPr/>
          <a:lstStyle/>
          <a:p>
            <a:r>
              <a:rPr lang="zh-CN" altLang="en-US" b="1" smtClean="0">
                <a:solidFill>
                  <a:srgbClr val="002060"/>
                </a:solidFill>
                <a:latin typeface="黑体" pitchFamily="2" charset="-122"/>
                <a:ea typeface="黑体" pitchFamily="2" charset="-122"/>
              </a:rPr>
              <a:t>准实验设计</a:t>
            </a:r>
          </a:p>
        </p:txBody>
      </p:sp>
      <p:sp>
        <p:nvSpPr>
          <p:cNvPr id="168962" name="Rectangle 3"/>
          <p:cNvSpPr>
            <a:spLocks noGrp="1" noChangeArrowheads="1"/>
          </p:cNvSpPr>
          <p:nvPr>
            <p:ph type="body" idx="1"/>
          </p:nvPr>
        </p:nvSpPr>
        <p:spPr>
          <a:xfrm>
            <a:off x="1182688" y="2017713"/>
            <a:ext cx="7772400" cy="4840287"/>
          </a:xfrm>
        </p:spPr>
        <p:txBody>
          <a:bodyPr/>
          <a:lstStyle/>
          <a:p>
            <a:pPr>
              <a:buFont typeface="Wingdings" pitchFamily="2" charset="2"/>
              <a:buNone/>
            </a:pPr>
            <a:r>
              <a:rPr lang="en-US" altLang="zh-CN" sz="2200" b="1" smtClean="0">
                <a:solidFill>
                  <a:srgbClr val="000066"/>
                </a:solidFill>
                <a:latin typeface="宋体" charset="-122"/>
              </a:rPr>
              <a:t>2 </a:t>
            </a:r>
            <a:r>
              <a:rPr lang="zh-CN" altLang="en-US" sz="2200" b="1" smtClean="0">
                <a:solidFill>
                  <a:srgbClr val="000066"/>
                </a:solidFill>
                <a:latin typeface="宋体" charset="-122"/>
              </a:rPr>
              <a:t>不等组实验组、控制组前测后测时间序列设计</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2.1 </a:t>
            </a:r>
            <a:r>
              <a:rPr lang="zh-CN" altLang="en-US" sz="2200" b="1" smtClean="0">
                <a:solidFill>
                  <a:srgbClr val="000066"/>
                </a:solidFill>
                <a:latin typeface="宋体" charset="-122"/>
              </a:rPr>
              <a:t>基本模式</a:t>
            </a:r>
          </a:p>
          <a:p>
            <a:pPr>
              <a:buFont typeface="Wingdings" pitchFamily="2" charset="2"/>
              <a:buNone/>
            </a:pPr>
            <a:endParaRPr lang="zh-CN" altLang="en-US"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1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2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3</a:t>
            </a:r>
            <a:r>
              <a:rPr lang="en-US" altLang="zh-CN" sz="2200" b="1" smtClean="0">
                <a:solidFill>
                  <a:srgbClr val="000066"/>
                </a:solidFill>
                <a:latin typeface="宋体" charset="-122"/>
              </a:rPr>
              <a:t>   X   O</a:t>
            </a:r>
            <a:r>
              <a:rPr lang="en-US" altLang="zh-CN" sz="2200" b="1" baseline="-25000" smtClean="0">
                <a:solidFill>
                  <a:srgbClr val="000066"/>
                </a:solidFill>
                <a:latin typeface="宋体" charset="-122"/>
              </a:rPr>
              <a:t>4  </a:t>
            </a: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5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6</a:t>
            </a:r>
          </a:p>
          <a:p>
            <a:pPr>
              <a:buFont typeface="Wingdings" pitchFamily="2" charset="2"/>
              <a:buNone/>
            </a:pPr>
            <a:r>
              <a:rPr lang="en-US" altLang="zh-CN" sz="2200" b="1" smtClean="0">
                <a:solidFill>
                  <a:srgbClr val="000066"/>
                </a:solidFill>
                <a:latin typeface="宋体" charset="-122"/>
              </a:rPr>
              <a:t>                </a:t>
            </a:r>
            <a:r>
              <a:rPr lang="en-US" altLang="zh-CN" b="1" smtClean="0"/>
              <a:t>… … … … … … …</a:t>
            </a:r>
            <a:endParaRPr lang="en-US" altLang="zh-CN" sz="2200" b="1" smtClean="0">
              <a:solidFill>
                <a:srgbClr val="000066"/>
              </a:solidFill>
              <a:latin typeface="宋体" charset="-122"/>
            </a:endParaRPr>
          </a:p>
          <a:p>
            <a:pPr>
              <a:buFont typeface="Wingdings" pitchFamily="2" charset="2"/>
              <a:buNone/>
            </a:pP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7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8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9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10   </a:t>
            </a:r>
            <a:r>
              <a:rPr lang="en-US" altLang="zh-CN" sz="2200" b="1" smtClean="0">
                <a:solidFill>
                  <a:srgbClr val="000066"/>
                </a:solidFill>
                <a:latin typeface="宋体" charset="-122"/>
              </a:rPr>
              <a:t>O</a:t>
            </a:r>
            <a:r>
              <a:rPr lang="en-US" altLang="zh-CN" sz="2200" b="1" baseline="-25000" smtClean="0">
                <a:solidFill>
                  <a:srgbClr val="000066"/>
                </a:solidFill>
                <a:latin typeface="宋体" charset="-122"/>
              </a:rPr>
              <a:t>11</a:t>
            </a:r>
            <a:r>
              <a:rPr lang="en-US" altLang="zh-CN" sz="2200" b="1" smtClean="0">
                <a:solidFill>
                  <a:srgbClr val="000066"/>
                </a:solidFill>
                <a:latin typeface="宋体" charset="-122"/>
              </a:rPr>
              <a:t>  O</a:t>
            </a:r>
            <a:r>
              <a:rPr lang="en-US" altLang="zh-CN" sz="2200" b="1" baseline="-25000" smtClean="0">
                <a:solidFill>
                  <a:srgbClr val="000066"/>
                </a:solidFill>
                <a:latin typeface="宋体" charset="-122"/>
              </a:rPr>
              <a:t>12</a:t>
            </a:r>
          </a:p>
          <a:p>
            <a:pPr>
              <a:buFont typeface="Wingdings" pitchFamily="2" charset="2"/>
              <a:buNone/>
            </a:pPr>
            <a:r>
              <a:rPr lang="en-US" altLang="zh-CN" sz="2200" b="1" smtClean="0">
                <a:solidFill>
                  <a:srgbClr val="000066"/>
                </a:solidFill>
                <a:latin typeface="宋体" charset="-122"/>
              </a:rPr>
              <a:t>   2.2 </a:t>
            </a:r>
            <a:r>
              <a:rPr lang="zh-CN" altLang="en-US" sz="2200" b="1" smtClean="0">
                <a:solidFill>
                  <a:srgbClr val="000066"/>
                </a:solidFill>
                <a:latin typeface="宋体" charset="-122"/>
              </a:rPr>
              <a:t>数据分析</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）独立样本</a:t>
            </a:r>
            <a:r>
              <a:rPr lang="en-US" altLang="zh-CN" sz="2200" b="1" smtClean="0">
                <a:solidFill>
                  <a:srgbClr val="000066"/>
                </a:solidFill>
                <a:latin typeface="宋体" charset="-122"/>
              </a:rPr>
              <a:t>t</a:t>
            </a:r>
            <a:r>
              <a:rPr lang="zh-CN" altLang="en-US" sz="2200" b="1" smtClean="0">
                <a:solidFill>
                  <a:srgbClr val="000066"/>
                </a:solidFill>
                <a:latin typeface="宋体" charset="-122"/>
              </a:rPr>
              <a:t>检验或</a:t>
            </a:r>
            <a:r>
              <a:rPr lang="en-US" altLang="zh-CN" sz="2200" b="1" smtClean="0">
                <a:solidFill>
                  <a:srgbClr val="000066"/>
                </a:solidFill>
                <a:latin typeface="宋体" charset="-122"/>
              </a:rPr>
              <a:t>z</a:t>
            </a:r>
            <a:r>
              <a:rPr lang="zh-CN" altLang="en-US" sz="2200" b="1" smtClean="0">
                <a:solidFill>
                  <a:srgbClr val="000066"/>
                </a:solidFill>
                <a:latin typeface="宋体" charset="-122"/>
              </a:rPr>
              <a:t>检验</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）进行回归直线的截距和斜率的差异显著性检验</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2.3 </a:t>
            </a:r>
            <a:r>
              <a:rPr lang="zh-CN" altLang="en-US" sz="2200" b="1" smtClean="0">
                <a:solidFill>
                  <a:srgbClr val="000066"/>
                </a:solidFill>
                <a:latin typeface="宋体" charset="-122"/>
              </a:rPr>
              <a:t>评价</a:t>
            </a:r>
          </a:p>
          <a:p>
            <a:pPr>
              <a:buFont typeface="Wingdings" pitchFamily="2" charset="2"/>
              <a:buNone/>
            </a:pPr>
            <a:endParaRPr lang="en-US" altLang="zh-CN" sz="2200" b="1" smtClean="0">
              <a:solidFill>
                <a:srgbClr val="000066"/>
              </a:solidFill>
              <a:latin typeface="宋体" charset="-122"/>
            </a:endParaRP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2"/>
          <p:cNvSpPr>
            <a:spLocks noGrp="1" noChangeArrowheads="1"/>
          </p:cNvSpPr>
          <p:nvPr>
            <p:ph type="title"/>
          </p:nvPr>
        </p:nvSpPr>
        <p:spPr>
          <a:xfrm>
            <a:off x="539750" y="908050"/>
            <a:ext cx="8229600" cy="1143000"/>
          </a:xfrm>
        </p:spPr>
        <p:txBody>
          <a:bodyPr/>
          <a:lstStyle/>
          <a:p>
            <a:r>
              <a:rPr lang="zh-CN" altLang="en-US" b="1" smtClean="0">
                <a:solidFill>
                  <a:srgbClr val="002060"/>
                </a:solidFill>
                <a:latin typeface="黑体" pitchFamily="2" charset="-122"/>
                <a:ea typeface="黑体" pitchFamily="2" charset="-122"/>
              </a:rPr>
              <a:t>准实验设计</a:t>
            </a:r>
          </a:p>
        </p:txBody>
      </p:sp>
      <p:sp>
        <p:nvSpPr>
          <p:cNvPr id="169986" name="Rectangle 3"/>
          <p:cNvSpPr>
            <a:spLocks noGrp="1" noChangeArrowheads="1"/>
          </p:cNvSpPr>
          <p:nvPr>
            <p:ph type="body" idx="1"/>
          </p:nvPr>
        </p:nvSpPr>
        <p:spPr>
          <a:xfrm>
            <a:off x="1182688" y="2017713"/>
            <a:ext cx="7772400" cy="4840287"/>
          </a:xfrm>
        </p:spPr>
        <p:txBody>
          <a:bodyPr/>
          <a:lstStyle/>
          <a:p>
            <a:pPr>
              <a:buFont typeface="Wingdings" pitchFamily="2" charset="2"/>
              <a:buNone/>
            </a:pPr>
            <a:r>
              <a:rPr lang="en-US" altLang="zh-CN" sz="2200" b="1" smtClean="0">
                <a:solidFill>
                  <a:srgbClr val="000066"/>
                </a:solidFill>
                <a:latin typeface="宋体" charset="-122"/>
              </a:rPr>
              <a:t>3 </a:t>
            </a:r>
            <a:r>
              <a:rPr lang="zh-CN" altLang="en-US" sz="2200" b="1" smtClean="0">
                <a:solidFill>
                  <a:srgbClr val="000066"/>
                </a:solidFill>
                <a:latin typeface="宋体" charset="-122"/>
              </a:rPr>
              <a:t>平衡对抗设计</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3.1 </a:t>
            </a:r>
            <a:r>
              <a:rPr lang="zh-CN" altLang="en-US" sz="2200" b="1" smtClean="0">
                <a:solidFill>
                  <a:srgbClr val="000066"/>
                </a:solidFill>
                <a:latin typeface="宋体" charset="-122"/>
              </a:rPr>
              <a:t>基本模式   </a:t>
            </a:r>
          </a:p>
          <a:p>
            <a:pPr>
              <a:buFont typeface="Wingdings" pitchFamily="2" charset="2"/>
              <a:buNone/>
            </a:pPr>
            <a:r>
              <a:rPr lang="zh-CN" altLang="en-US" sz="2200" b="1" smtClean="0">
                <a:solidFill>
                  <a:srgbClr val="000066"/>
                </a:solidFill>
                <a:latin typeface="宋体" charset="-122"/>
              </a:rPr>
              <a:t>   平衡对抗设计是指在实验中由于前一个实验处理往往会影</a:t>
            </a:r>
          </a:p>
          <a:p>
            <a:pPr>
              <a:buFont typeface="Wingdings" pitchFamily="2" charset="2"/>
              <a:buNone/>
            </a:pPr>
            <a:r>
              <a:rPr lang="zh-CN" altLang="en-US" sz="2200" b="1" smtClean="0">
                <a:solidFill>
                  <a:srgbClr val="000066"/>
                </a:solidFill>
                <a:latin typeface="宋体" charset="-122"/>
              </a:rPr>
              <a:t>响后一个实验处理的效果，通过对实验处理顺序的控制，使实</a:t>
            </a:r>
          </a:p>
          <a:p>
            <a:pPr>
              <a:buFont typeface="Wingdings" pitchFamily="2" charset="2"/>
              <a:buNone/>
            </a:pPr>
            <a:r>
              <a:rPr lang="zh-CN" altLang="en-US" sz="2200" b="1" smtClean="0">
                <a:solidFill>
                  <a:srgbClr val="000066"/>
                </a:solidFill>
                <a:latin typeface="宋体" charset="-122"/>
              </a:rPr>
              <a:t>验条件均衡，抵消由于实验处理的先后顺序的影响而产生的顺</a:t>
            </a:r>
          </a:p>
          <a:p>
            <a:pPr>
              <a:buFont typeface="Wingdings" pitchFamily="2" charset="2"/>
              <a:buNone/>
            </a:pPr>
            <a:r>
              <a:rPr lang="zh-CN" altLang="en-US" sz="2200" b="1" smtClean="0">
                <a:solidFill>
                  <a:srgbClr val="000066"/>
                </a:solidFill>
                <a:latin typeface="宋体" charset="-122"/>
              </a:rPr>
              <a:t>序误差，因而也可以称之为抵消法设计。</a:t>
            </a:r>
          </a:p>
          <a:p>
            <a:pPr>
              <a:buFont typeface="Wingdings" pitchFamily="2" charset="2"/>
              <a:buNone/>
            </a:pPr>
            <a:r>
              <a:rPr lang="zh-CN" altLang="en-US" sz="2200" b="1" smtClean="0">
                <a:solidFill>
                  <a:srgbClr val="000066"/>
                </a:solidFill>
                <a:latin typeface="宋体" charset="-122"/>
              </a:rPr>
              <a:t>    轮换设计是指在实验中，由于学习的首因和近因效应，</a:t>
            </a:r>
          </a:p>
          <a:p>
            <a:pPr>
              <a:buFont typeface="Wingdings" pitchFamily="2" charset="2"/>
              <a:buNone/>
            </a:pPr>
            <a:r>
              <a:rPr lang="zh-CN" altLang="en-US" sz="2200" b="1" smtClean="0">
                <a:solidFill>
                  <a:srgbClr val="000066"/>
                </a:solidFill>
                <a:latin typeface="宋体" charset="-122"/>
              </a:rPr>
              <a:t>因此对不同实验条件出现的先后顺序轮换，使情境条件以及先</a:t>
            </a:r>
          </a:p>
          <a:p>
            <a:pPr>
              <a:buFont typeface="Wingdings" pitchFamily="2" charset="2"/>
              <a:buNone/>
            </a:pPr>
            <a:r>
              <a:rPr lang="zh-CN" altLang="en-US" sz="2200" b="1" smtClean="0">
                <a:solidFill>
                  <a:srgbClr val="000066"/>
                </a:solidFill>
                <a:latin typeface="宋体" charset="-122"/>
              </a:rPr>
              <a:t>后顺序对各个实验组的机会均等。</a:t>
            </a:r>
          </a:p>
          <a:p>
            <a:pPr>
              <a:buFont typeface="Wingdings" pitchFamily="2" charset="2"/>
              <a:buNone/>
            </a:pPr>
            <a:r>
              <a:rPr lang="zh-CN" altLang="en-US" sz="2200" b="1" smtClean="0">
                <a:solidFill>
                  <a:srgbClr val="000066"/>
                </a:solidFill>
                <a:latin typeface="宋体" charset="-122"/>
              </a:rPr>
              <a:t>    拉丁方设计</a:t>
            </a: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2"/>
          <p:cNvSpPr>
            <a:spLocks noGrp="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准实验设计</a:t>
            </a:r>
          </a:p>
        </p:txBody>
      </p:sp>
      <p:sp>
        <p:nvSpPr>
          <p:cNvPr id="171010" name="Rectangle 3"/>
          <p:cNvSpPr>
            <a:spLocks noGrp="1" noChangeArrowheads="1"/>
          </p:cNvSpPr>
          <p:nvPr>
            <p:ph type="body" idx="1"/>
          </p:nvPr>
        </p:nvSpPr>
        <p:spPr>
          <a:xfrm>
            <a:off x="468313" y="1989138"/>
            <a:ext cx="8229600" cy="4525962"/>
          </a:xfrm>
        </p:spPr>
        <p:txBody>
          <a:bodyPr/>
          <a:lstStyle/>
          <a:p>
            <a:pPr>
              <a:buFont typeface="Wingdings" pitchFamily="2" charset="2"/>
              <a:buNone/>
            </a:pPr>
            <a:r>
              <a:rPr lang="en-US" altLang="zh-CN" sz="2200" b="1" smtClean="0">
                <a:solidFill>
                  <a:srgbClr val="000066"/>
                </a:solidFill>
                <a:latin typeface="宋体" charset="-122"/>
              </a:rPr>
              <a:t>       </a:t>
            </a:r>
            <a:r>
              <a:rPr lang="zh-CN" altLang="en-US" sz="2200" b="1" smtClean="0">
                <a:solidFill>
                  <a:srgbClr val="000066"/>
                </a:solidFill>
                <a:latin typeface="宋体" charset="-122"/>
              </a:rPr>
              <a:t>组</a:t>
            </a:r>
            <a:r>
              <a:rPr lang="en-US" altLang="zh-CN" sz="2200" b="1" smtClean="0">
                <a:solidFill>
                  <a:srgbClr val="000066"/>
                </a:solidFill>
                <a:latin typeface="宋体" charset="-122"/>
              </a:rPr>
              <a:t>1    A     B     C     D</a:t>
            </a:r>
          </a:p>
          <a:p>
            <a:pPr>
              <a:buFont typeface="Wingdings" pitchFamily="2" charset="2"/>
              <a:buNone/>
            </a:pPr>
            <a:r>
              <a:rPr lang="en-US" altLang="zh-CN" sz="2200" b="1" smtClean="0">
                <a:solidFill>
                  <a:srgbClr val="000066"/>
                </a:solidFill>
                <a:latin typeface="宋体" charset="-122"/>
              </a:rPr>
              <a:t>       </a:t>
            </a:r>
            <a:r>
              <a:rPr lang="zh-CN" altLang="en-US" sz="2200" b="1" smtClean="0">
                <a:solidFill>
                  <a:srgbClr val="000066"/>
                </a:solidFill>
                <a:latin typeface="宋体" charset="-122"/>
              </a:rPr>
              <a:t>组</a:t>
            </a:r>
            <a:r>
              <a:rPr lang="en-US" altLang="zh-CN" sz="2200" b="1" smtClean="0">
                <a:solidFill>
                  <a:srgbClr val="000066"/>
                </a:solidFill>
                <a:latin typeface="宋体" charset="-122"/>
              </a:rPr>
              <a:t>2    D     A     B     C</a:t>
            </a:r>
          </a:p>
          <a:p>
            <a:pPr>
              <a:buFont typeface="Wingdings" pitchFamily="2" charset="2"/>
              <a:buNone/>
            </a:pPr>
            <a:r>
              <a:rPr lang="en-US" altLang="zh-CN" sz="2200" b="1" smtClean="0">
                <a:solidFill>
                  <a:srgbClr val="000066"/>
                </a:solidFill>
                <a:latin typeface="宋体" charset="-122"/>
              </a:rPr>
              <a:t>       </a:t>
            </a:r>
            <a:r>
              <a:rPr lang="zh-CN" altLang="en-US" sz="2200" b="1" smtClean="0">
                <a:solidFill>
                  <a:srgbClr val="000066"/>
                </a:solidFill>
                <a:latin typeface="宋体" charset="-122"/>
              </a:rPr>
              <a:t>组</a:t>
            </a:r>
            <a:r>
              <a:rPr lang="en-US" altLang="zh-CN" sz="2200" b="1" smtClean="0">
                <a:solidFill>
                  <a:srgbClr val="000066"/>
                </a:solidFill>
                <a:latin typeface="宋体" charset="-122"/>
              </a:rPr>
              <a:t>3    C     D     A     B</a:t>
            </a:r>
          </a:p>
          <a:p>
            <a:pPr>
              <a:buFont typeface="Wingdings" pitchFamily="2" charset="2"/>
              <a:buNone/>
            </a:pPr>
            <a:r>
              <a:rPr lang="en-US" altLang="zh-CN" sz="2200" b="1" smtClean="0">
                <a:solidFill>
                  <a:srgbClr val="000066"/>
                </a:solidFill>
                <a:latin typeface="宋体" charset="-122"/>
              </a:rPr>
              <a:t>       </a:t>
            </a:r>
            <a:r>
              <a:rPr lang="zh-CN" altLang="en-US" sz="2200" b="1" smtClean="0">
                <a:solidFill>
                  <a:srgbClr val="000066"/>
                </a:solidFill>
                <a:latin typeface="宋体" charset="-122"/>
              </a:rPr>
              <a:t>组</a:t>
            </a:r>
            <a:r>
              <a:rPr lang="en-US" altLang="zh-CN" sz="2200" b="1" smtClean="0">
                <a:solidFill>
                  <a:srgbClr val="000066"/>
                </a:solidFill>
                <a:latin typeface="宋体" charset="-122"/>
              </a:rPr>
              <a:t>4    B     C     D     A</a:t>
            </a:r>
          </a:p>
          <a:p>
            <a:pPr>
              <a:buFont typeface="Wingdings" pitchFamily="2" charset="2"/>
              <a:buNone/>
            </a:pPr>
            <a:r>
              <a:rPr lang="en-US" altLang="zh-CN" sz="2200" b="1" smtClean="0">
                <a:solidFill>
                  <a:srgbClr val="000066"/>
                </a:solidFill>
                <a:latin typeface="宋体" charset="-122"/>
              </a:rPr>
              <a:t>   2.2 </a:t>
            </a:r>
            <a:r>
              <a:rPr lang="zh-CN" altLang="en-US" sz="2200" b="1" smtClean="0">
                <a:solidFill>
                  <a:srgbClr val="000066"/>
                </a:solidFill>
                <a:latin typeface="宋体" charset="-122"/>
              </a:rPr>
              <a:t>数据分析：方差分析</a:t>
            </a:r>
          </a:p>
          <a:p>
            <a:pPr>
              <a:buFont typeface="Wingdings" pitchFamily="2" charset="2"/>
              <a:buNone/>
            </a:pPr>
            <a:r>
              <a:rPr lang="zh-CN" altLang="en-US" sz="2200" b="1" smtClean="0">
                <a:solidFill>
                  <a:srgbClr val="000066"/>
                </a:solidFill>
                <a:latin typeface="宋体" charset="-122"/>
              </a:rPr>
              <a:t>   </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2.3 </a:t>
            </a:r>
            <a:r>
              <a:rPr lang="zh-CN" altLang="en-US" sz="2200" b="1" smtClean="0">
                <a:solidFill>
                  <a:srgbClr val="000066"/>
                </a:solidFill>
                <a:latin typeface="宋体" charset="-122"/>
              </a:rPr>
              <a:t>评价</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72034"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2B8CB6C4-ECDC-4CC3-BE29-A9FBCBD16423}" type="slidenum">
              <a:rPr lang="zh-CN" altLang="en-US" smtClean="0">
                <a:latin typeface="Arial" charset="0"/>
                <a:ea typeface="宋体" charset="-122"/>
              </a:rPr>
              <a:pPr algn="ctr" fontAlgn="base">
                <a:spcBef>
                  <a:spcPct val="0"/>
                </a:spcBef>
                <a:spcAft>
                  <a:spcPct val="0"/>
                </a:spcAft>
              </a:pPr>
              <a:t>137</a:t>
            </a:fld>
            <a:endParaRPr lang="en-US" altLang="zh-CN" smtClean="0">
              <a:latin typeface="Arial" charset="0"/>
              <a:ea typeface="宋体" charset="-122"/>
            </a:endParaRPr>
          </a:p>
        </p:txBody>
      </p:sp>
      <p:sp>
        <p:nvSpPr>
          <p:cNvPr id="172035" name="Rectangle 4"/>
          <p:cNvSpPr>
            <a:spLocks noChangeArrowheads="1"/>
          </p:cNvSpPr>
          <p:nvPr/>
        </p:nvSpPr>
        <p:spPr bwMode="gray">
          <a:xfrm>
            <a:off x="0" y="260350"/>
            <a:ext cx="8893175" cy="935038"/>
          </a:xfrm>
          <a:prstGeom prst="rect">
            <a:avLst/>
          </a:prstGeom>
          <a:noFill/>
          <a:ln w="9525">
            <a:noFill/>
            <a:miter lim="800000"/>
            <a:headEnd/>
            <a:tailEnd/>
          </a:ln>
        </p:spPr>
        <p:txBody>
          <a:bodyPr anchor="ctr"/>
          <a:lstStyle/>
          <a:p>
            <a:pPr eaLnBrk="0" hangingPunct="0"/>
            <a:endParaRPr lang="zh-CN" altLang="en-US" sz="2800" b="1">
              <a:solidFill>
                <a:srgbClr val="9D1D03"/>
              </a:solidFill>
              <a:latin typeface="Verdana" pitchFamily="34" charset="0"/>
            </a:endParaRPr>
          </a:p>
        </p:txBody>
      </p:sp>
      <p:sp>
        <p:nvSpPr>
          <p:cNvPr id="1006597" name="Rectangle 5"/>
          <p:cNvSpPr>
            <a:spLocks noGrp="1" noChangeArrowheads="1"/>
          </p:cNvSpPr>
          <p:nvPr>
            <p:ph type="body" idx="1"/>
          </p:nvPr>
        </p:nvSpPr>
        <p:spPr>
          <a:xfrm>
            <a:off x="1331913" y="1268413"/>
            <a:ext cx="6562725" cy="4800600"/>
          </a:xfrm>
        </p:spPr>
        <p:txBody>
          <a:bodyPr/>
          <a:lstStyle/>
          <a:p>
            <a:r>
              <a:rPr lang="zh-CN" altLang="en-US" b="1" smtClean="0">
                <a:solidFill>
                  <a:srgbClr val="002060"/>
                </a:solidFill>
              </a:rPr>
              <a:t>实验法优点：</a:t>
            </a:r>
          </a:p>
          <a:p>
            <a:pPr lvl="1"/>
            <a:r>
              <a:rPr lang="zh-CN" altLang="en-US" b="1" smtClean="0">
                <a:solidFill>
                  <a:srgbClr val="002060"/>
                </a:solidFill>
              </a:rPr>
              <a:t>控制严密；</a:t>
            </a:r>
          </a:p>
          <a:p>
            <a:pPr lvl="1"/>
            <a:r>
              <a:rPr lang="zh-CN" altLang="en-US" b="1" smtClean="0">
                <a:solidFill>
                  <a:srgbClr val="002060"/>
                </a:solidFill>
              </a:rPr>
              <a:t>有效揭示因果关系；</a:t>
            </a:r>
          </a:p>
          <a:p>
            <a:pPr lvl="1"/>
            <a:r>
              <a:rPr lang="zh-CN" altLang="en-US" b="1" smtClean="0">
                <a:solidFill>
                  <a:srgbClr val="002060"/>
                </a:solidFill>
              </a:rPr>
              <a:t>更加“可重复”；</a:t>
            </a:r>
          </a:p>
          <a:p>
            <a:pPr lvl="1"/>
            <a:r>
              <a:rPr lang="en-US" altLang="zh-CN" b="1" smtClean="0">
                <a:solidFill>
                  <a:srgbClr val="002060"/>
                </a:solidFill>
              </a:rPr>
              <a:t>…</a:t>
            </a:r>
          </a:p>
          <a:p>
            <a:r>
              <a:rPr lang="zh-CN" altLang="en-US" b="1" smtClean="0">
                <a:solidFill>
                  <a:srgbClr val="002060"/>
                </a:solidFill>
              </a:rPr>
              <a:t>实验法缺点：</a:t>
            </a:r>
          </a:p>
          <a:p>
            <a:pPr lvl="1"/>
            <a:r>
              <a:rPr lang="zh-CN" altLang="en-US" b="1" smtClean="0">
                <a:solidFill>
                  <a:srgbClr val="002060"/>
                </a:solidFill>
              </a:rPr>
              <a:t>人为化，进而影响外部效度；</a:t>
            </a:r>
          </a:p>
          <a:p>
            <a:pPr lvl="1"/>
            <a:r>
              <a:rPr lang="zh-CN" altLang="en-US" b="1" smtClean="0">
                <a:solidFill>
                  <a:srgbClr val="002060"/>
                </a:solidFill>
              </a:rPr>
              <a:t>无关变量多，控制困难；</a:t>
            </a:r>
          </a:p>
          <a:p>
            <a:pPr lvl="1"/>
            <a:r>
              <a:rPr lang="en-US" altLang="zh-CN" smtClean="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006597">
                                            <p:txEl>
                                              <p:pRg st="0" end="0"/>
                                            </p:txEl>
                                          </p:spTgt>
                                        </p:tgtEl>
                                        <p:attrNameLst>
                                          <p:attrName>style.visibility</p:attrName>
                                        </p:attrNameLst>
                                      </p:cBhvr>
                                      <p:to>
                                        <p:strVal val="visible"/>
                                      </p:to>
                                    </p:set>
                                    <p:animEffect transition="in" filter="checkerboard(across)">
                                      <p:cBhvr>
                                        <p:cTn id="7" dur="500"/>
                                        <p:tgtEl>
                                          <p:spTgt spid="1006597">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1006597">
                                            <p:txEl>
                                              <p:pRg st="1" end="1"/>
                                            </p:txEl>
                                          </p:spTgt>
                                        </p:tgtEl>
                                        <p:attrNameLst>
                                          <p:attrName>style.visibility</p:attrName>
                                        </p:attrNameLst>
                                      </p:cBhvr>
                                      <p:to>
                                        <p:strVal val="visible"/>
                                      </p:to>
                                    </p:set>
                                    <p:animEffect transition="in" filter="checkerboard(across)">
                                      <p:cBhvr>
                                        <p:cTn id="10" dur="500"/>
                                        <p:tgtEl>
                                          <p:spTgt spid="1006597">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1006597">
                                            <p:txEl>
                                              <p:pRg st="2" end="2"/>
                                            </p:txEl>
                                          </p:spTgt>
                                        </p:tgtEl>
                                        <p:attrNameLst>
                                          <p:attrName>style.visibility</p:attrName>
                                        </p:attrNameLst>
                                      </p:cBhvr>
                                      <p:to>
                                        <p:strVal val="visible"/>
                                      </p:to>
                                    </p:set>
                                    <p:animEffect transition="in" filter="checkerboard(across)">
                                      <p:cBhvr>
                                        <p:cTn id="13" dur="500"/>
                                        <p:tgtEl>
                                          <p:spTgt spid="1006597">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1006597">
                                            <p:txEl>
                                              <p:pRg st="3" end="3"/>
                                            </p:txEl>
                                          </p:spTgt>
                                        </p:tgtEl>
                                        <p:attrNameLst>
                                          <p:attrName>style.visibility</p:attrName>
                                        </p:attrNameLst>
                                      </p:cBhvr>
                                      <p:to>
                                        <p:strVal val="visible"/>
                                      </p:to>
                                    </p:set>
                                    <p:animEffect transition="in" filter="checkerboard(across)">
                                      <p:cBhvr>
                                        <p:cTn id="16" dur="500"/>
                                        <p:tgtEl>
                                          <p:spTgt spid="1006597">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1006597">
                                            <p:txEl>
                                              <p:pRg st="4" end="4"/>
                                            </p:txEl>
                                          </p:spTgt>
                                        </p:tgtEl>
                                        <p:attrNameLst>
                                          <p:attrName>style.visibility</p:attrName>
                                        </p:attrNameLst>
                                      </p:cBhvr>
                                      <p:to>
                                        <p:strVal val="visible"/>
                                      </p:to>
                                    </p:set>
                                    <p:animEffect transition="in" filter="checkerboard(across)">
                                      <p:cBhvr>
                                        <p:cTn id="19" dur="500"/>
                                        <p:tgtEl>
                                          <p:spTgt spid="1006597">
                                            <p:txEl>
                                              <p:pRg st="4" end="4"/>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nodeType="clickEffect">
                                  <p:stCondLst>
                                    <p:cond delay="0"/>
                                  </p:stCondLst>
                                  <p:childTnLst>
                                    <p:set>
                                      <p:cBhvr>
                                        <p:cTn id="23" dur="1" fill="hold">
                                          <p:stCondLst>
                                            <p:cond delay="0"/>
                                          </p:stCondLst>
                                        </p:cTn>
                                        <p:tgtEl>
                                          <p:spTgt spid="1006597">
                                            <p:txEl>
                                              <p:pRg st="5" end="5"/>
                                            </p:txEl>
                                          </p:spTgt>
                                        </p:tgtEl>
                                        <p:attrNameLst>
                                          <p:attrName>style.visibility</p:attrName>
                                        </p:attrNameLst>
                                      </p:cBhvr>
                                      <p:to>
                                        <p:strVal val="visible"/>
                                      </p:to>
                                    </p:set>
                                    <p:animEffect transition="in" filter="checkerboard(across)">
                                      <p:cBhvr>
                                        <p:cTn id="24" dur="500"/>
                                        <p:tgtEl>
                                          <p:spTgt spid="1006597">
                                            <p:txEl>
                                              <p:pRg st="5" end="5"/>
                                            </p:txEl>
                                          </p:spTgt>
                                        </p:tgtEl>
                                      </p:cBhvr>
                                    </p:animEffect>
                                  </p:childTnLst>
                                </p:cTn>
                              </p:par>
                              <p:par>
                                <p:cTn id="25" presetID="5" presetClass="entr" presetSubtype="10" fill="hold" nodeType="withEffect">
                                  <p:stCondLst>
                                    <p:cond delay="0"/>
                                  </p:stCondLst>
                                  <p:childTnLst>
                                    <p:set>
                                      <p:cBhvr>
                                        <p:cTn id="26" dur="1" fill="hold">
                                          <p:stCondLst>
                                            <p:cond delay="0"/>
                                          </p:stCondLst>
                                        </p:cTn>
                                        <p:tgtEl>
                                          <p:spTgt spid="1006597">
                                            <p:txEl>
                                              <p:pRg st="6" end="6"/>
                                            </p:txEl>
                                          </p:spTgt>
                                        </p:tgtEl>
                                        <p:attrNameLst>
                                          <p:attrName>style.visibility</p:attrName>
                                        </p:attrNameLst>
                                      </p:cBhvr>
                                      <p:to>
                                        <p:strVal val="visible"/>
                                      </p:to>
                                    </p:set>
                                    <p:animEffect transition="in" filter="checkerboard(across)">
                                      <p:cBhvr>
                                        <p:cTn id="27" dur="500"/>
                                        <p:tgtEl>
                                          <p:spTgt spid="1006597">
                                            <p:txEl>
                                              <p:pRg st="6" end="6"/>
                                            </p:txEl>
                                          </p:spTgt>
                                        </p:tgtEl>
                                      </p:cBhvr>
                                    </p:animEffect>
                                  </p:childTnLst>
                                </p:cTn>
                              </p:par>
                              <p:par>
                                <p:cTn id="28" presetID="5" presetClass="entr" presetSubtype="10" fill="hold" nodeType="withEffect">
                                  <p:stCondLst>
                                    <p:cond delay="0"/>
                                  </p:stCondLst>
                                  <p:childTnLst>
                                    <p:set>
                                      <p:cBhvr>
                                        <p:cTn id="29" dur="1" fill="hold">
                                          <p:stCondLst>
                                            <p:cond delay="0"/>
                                          </p:stCondLst>
                                        </p:cTn>
                                        <p:tgtEl>
                                          <p:spTgt spid="1006597">
                                            <p:txEl>
                                              <p:pRg st="7" end="7"/>
                                            </p:txEl>
                                          </p:spTgt>
                                        </p:tgtEl>
                                        <p:attrNameLst>
                                          <p:attrName>style.visibility</p:attrName>
                                        </p:attrNameLst>
                                      </p:cBhvr>
                                      <p:to>
                                        <p:strVal val="visible"/>
                                      </p:to>
                                    </p:set>
                                    <p:animEffect transition="in" filter="checkerboard(across)">
                                      <p:cBhvr>
                                        <p:cTn id="30" dur="500"/>
                                        <p:tgtEl>
                                          <p:spTgt spid="1006597">
                                            <p:txEl>
                                              <p:pRg st="7" end="7"/>
                                            </p:txEl>
                                          </p:spTgt>
                                        </p:tgtEl>
                                      </p:cBhvr>
                                    </p:animEffect>
                                  </p:childTnLst>
                                </p:cTn>
                              </p:par>
                              <p:par>
                                <p:cTn id="31" presetID="5" presetClass="entr" presetSubtype="10" fill="hold" nodeType="withEffect">
                                  <p:stCondLst>
                                    <p:cond delay="0"/>
                                  </p:stCondLst>
                                  <p:childTnLst>
                                    <p:set>
                                      <p:cBhvr>
                                        <p:cTn id="32" dur="1" fill="hold">
                                          <p:stCondLst>
                                            <p:cond delay="0"/>
                                          </p:stCondLst>
                                        </p:cTn>
                                        <p:tgtEl>
                                          <p:spTgt spid="1006597">
                                            <p:txEl>
                                              <p:pRg st="8" end="8"/>
                                            </p:txEl>
                                          </p:spTgt>
                                        </p:tgtEl>
                                        <p:attrNameLst>
                                          <p:attrName>style.visibility</p:attrName>
                                        </p:attrNameLst>
                                      </p:cBhvr>
                                      <p:to>
                                        <p:strVal val="visible"/>
                                      </p:to>
                                    </p:set>
                                    <p:animEffect transition="in" filter="checkerboard(across)">
                                      <p:cBhvr>
                                        <p:cTn id="33" dur="500"/>
                                        <p:tgtEl>
                                          <p:spTgt spid="1006597">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7"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73058"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58B4EDCB-FE9F-460B-A6A7-CCB0D3D55BE4}" type="slidenum">
              <a:rPr lang="zh-CN" altLang="en-US" smtClean="0">
                <a:latin typeface="Arial" charset="0"/>
                <a:ea typeface="宋体" charset="-122"/>
              </a:rPr>
              <a:pPr algn="ctr" fontAlgn="base">
                <a:spcBef>
                  <a:spcPct val="0"/>
                </a:spcBef>
                <a:spcAft>
                  <a:spcPct val="0"/>
                </a:spcAft>
              </a:pPr>
              <a:t>138</a:t>
            </a:fld>
            <a:endParaRPr lang="en-US" altLang="zh-CN" smtClean="0">
              <a:latin typeface="Arial" charset="0"/>
              <a:ea typeface="宋体" charset="-122"/>
            </a:endParaRPr>
          </a:p>
        </p:txBody>
      </p:sp>
      <p:sp>
        <p:nvSpPr>
          <p:cNvPr id="173059" name="Rectangle 2"/>
          <p:cNvSpPr>
            <a:spLocks noGrp="1" noChangeArrowheads="1"/>
          </p:cNvSpPr>
          <p:nvPr>
            <p:ph type="title"/>
          </p:nvPr>
        </p:nvSpPr>
        <p:spPr/>
        <p:txBody>
          <a:bodyPr/>
          <a:lstStyle/>
          <a:p>
            <a:endParaRPr lang="zh-CN" altLang="en-US" smtClean="0"/>
          </a:p>
        </p:txBody>
      </p:sp>
      <p:sp>
        <p:nvSpPr>
          <p:cNvPr id="1044484" name="Rectangle 4"/>
          <p:cNvSpPr>
            <a:spLocks noGrp="1" noChangeArrowheads="1"/>
          </p:cNvSpPr>
          <p:nvPr>
            <p:ph type="body" idx="1"/>
          </p:nvPr>
        </p:nvSpPr>
        <p:spPr>
          <a:xfrm>
            <a:off x="1331913" y="1844675"/>
            <a:ext cx="6480175" cy="3360738"/>
          </a:xfrm>
        </p:spPr>
        <p:txBody>
          <a:bodyPr>
            <a:normAutofit lnSpcReduction="10000"/>
          </a:bodyPr>
          <a:lstStyle/>
          <a:p>
            <a:pPr>
              <a:defRPr/>
            </a:pPr>
            <a:r>
              <a:rPr lang="zh-CN" altLang="en-US" b="1" dirty="0">
                <a:solidFill>
                  <a:srgbClr val="002060"/>
                </a:solidFill>
              </a:rPr>
              <a:t>当前心理实验研究中存在的常见问题：</a:t>
            </a:r>
          </a:p>
          <a:p>
            <a:pPr lvl="1">
              <a:defRPr/>
            </a:pPr>
            <a:r>
              <a:rPr lang="zh-CN" altLang="en-US" b="1" dirty="0">
                <a:solidFill>
                  <a:srgbClr val="002060"/>
                </a:solidFill>
              </a:rPr>
              <a:t>缺乏基本的条件控制；</a:t>
            </a:r>
          </a:p>
          <a:p>
            <a:pPr lvl="1">
              <a:defRPr/>
            </a:pPr>
            <a:r>
              <a:rPr lang="zh-CN" altLang="en-US" b="1" dirty="0">
                <a:solidFill>
                  <a:srgbClr val="002060"/>
                </a:solidFill>
              </a:rPr>
              <a:t>虚变量多，实变量少；</a:t>
            </a:r>
          </a:p>
          <a:p>
            <a:pPr lvl="1">
              <a:defRPr/>
            </a:pPr>
            <a:r>
              <a:rPr lang="zh-CN" altLang="en-US" b="1" dirty="0">
                <a:solidFill>
                  <a:srgbClr val="002060"/>
                </a:solidFill>
              </a:rPr>
              <a:t>证实的多，证伪的少；</a:t>
            </a:r>
          </a:p>
          <a:p>
            <a:pPr lvl="1">
              <a:defRPr/>
            </a:pPr>
            <a:r>
              <a:rPr lang="zh-CN" altLang="en-US" b="1" dirty="0">
                <a:solidFill>
                  <a:srgbClr val="002060"/>
                </a:solidFill>
              </a:rPr>
              <a:t>重复的多，创新的少；</a:t>
            </a:r>
          </a:p>
          <a:p>
            <a:pPr lvl="1">
              <a:defRPr/>
            </a:pPr>
            <a:r>
              <a:rPr lang="en-US" altLang="zh-CN" b="1" dirty="0">
                <a:solidFill>
                  <a:srgbClr val="002060"/>
                </a:solidFill>
                <a:latin typeface="Verdana"/>
              </a:rPr>
              <a:t>……</a:t>
            </a:r>
            <a:endParaRPr lang="en-US" altLang="zh-CN"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44484">
                                            <p:bg/>
                                          </p:spTgt>
                                        </p:tgtEl>
                                        <p:attrNameLst>
                                          <p:attrName>style.visibility</p:attrName>
                                        </p:attrNameLst>
                                      </p:cBhvr>
                                      <p:to>
                                        <p:strVal val="visible"/>
                                      </p:to>
                                    </p:set>
                                    <p:animEffect transition="in" filter="checkerboard(across)">
                                      <p:cBhvr>
                                        <p:cTn id="7" dur="500"/>
                                        <p:tgtEl>
                                          <p:spTgt spid="1044484">
                                            <p:bg/>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44484">
                                            <p:txEl>
                                              <p:pRg st="0" end="0"/>
                                            </p:txEl>
                                          </p:spTgt>
                                        </p:tgtEl>
                                        <p:attrNameLst>
                                          <p:attrName>style.visibility</p:attrName>
                                        </p:attrNameLst>
                                      </p:cBhvr>
                                      <p:to>
                                        <p:strVal val="visible"/>
                                      </p:to>
                                    </p:set>
                                    <p:animEffect transition="in" filter="checkerboard(across)">
                                      <p:cBhvr>
                                        <p:cTn id="12" dur="500"/>
                                        <p:tgtEl>
                                          <p:spTgt spid="1044484">
                                            <p:txEl>
                                              <p:pRg st="0" end="0"/>
                                            </p:txEl>
                                          </p:spTgt>
                                        </p:tgtEl>
                                      </p:cBhvr>
                                    </p:animEffect>
                                  </p:childTnLst>
                                </p:cTn>
                              </p:par>
                              <p:par>
                                <p:cTn id="13" presetID="5" presetClass="entr" presetSubtype="10" fill="hold" grpId="0" nodeType="withEffect">
                                  <p:stCondLst>
                                    <p:cond delay="0"/>
                                  </p:stCondLst>
                                  <p:childTnLst>
                                    <p:set>
                                      <p:cBhvr>
                                        <p:cTn id="14" dur="1" fill="hold">
                                          <p:stCondLst>
                                            <p:cond delay="0"/>
                                          </p:stCondLst>
                                        </p:cTn>
                                        <p:tgtEl>
                                          <p:spTgt spid="1044484">
                                            <p:txEl>
                                              <p:pRg st="1" end="1"/>
                                            </p:txEl>
                                          </p:spTgt>
                                        </p:tgtEl>
                                        <p:attrNameLst>
                                          <p:attrName>style.visibility</p:attrName>
                                        </p:attrNameLst>
                                      </p:cBhvr>
                                      <p:to>
                                        <p:strVal val="visible"/>
                                      </p:to>
                                    </p:set>
                                    <p:animEffect transition="in" filter="checkerboard(across)">
                                      <p:cBhvr>
                                        <p:cTn id="15" dur="500"/>
                                        <p:tgtEl>
                                          <p:spTgt spid="1044484">
                                            <p:txEl>
                                              <p:pRg st="1" end="1"/>
                                            </p:txEl>
                                          </p:spTgt>
                                        </p:tgtEl>
                                      </p:cBhvr>
                                    </p:animEffect>
                                  </p:childTnLst>
                                </p:cTn>
                              </p:par>
                              <p:par>
                                <p:cTn id="16" presetID="5" presetClass="entr" presetSubtype="10" fill="hold" grpId="0" nodeType="withEffect">
                                  <p:stCondLst>
                                    <p:cond delay="0"/>
                                  </p:stCondLst>
                                  <p:childTnLst>
                                    <p:set>
                                      <p:cBhvr>
                                        <p:cTn id="17" dur="1" fill="hold">
                                          <p:stCondLst>
                                            <p:cond delay="0"/>
                                          </p:stCondLst>
                                        </p:cTn>
                                        <p:tgtEl>
                                          <p:spTgt spid="1044484">
                                            <p:txEl>
                                              <p:pRg st="2" end="2"/>
                                            </p:txEl>
                                          </p:spTgt>
                                        </p:tgtEl>
                                        <p:attrNameLst>
                                          <p:attrName>style.visibility</p:attrName>
                                        </p:attrNameLst>
                                      </p:cBhvr>
                                      <p:to>
                                        <p:strVal val="visible"/>
                                      </p:to>
                                    </p:set>
                                    <p:animEffect transition="in" filter="checkerboard(across)">
                                      <p:cBhvr>
                                        <p:cTn id="18" dur="500"/>
                                        <p:tgtEl>
                                          <p:spTgt spid="1044484">
                                            <p:txEl>
                                              <p:pRg st="2" end="2"/>
                                            </p:txEl>
                                          </p:spTgt>
                                        </p:tgtEl>
                                      </p:cBhvr>
                                    </p:animEffect>
                                  </p:childTnLst>
                                </p:cTn>
                              </p:par>
                              <p:par>
                                <p:cTn id="19" presetID="5" presetClass="entr" presetSubtype="10" fill="hold" grpId="0" nodeType="withEffect">
                                  <p:stCondLst>
                                    <p:cond delay="0"/>
                                  </p:stCondLst>
                                  <p:childTnLst>
                                    <p:set>
                                      <p:cBhvr>
                                        <p:cTn id="20" dur="1" fill="hold">
                                          <p:stCondLst>
                                            <p:cond delay="0"/>
                                          </p:stCondLst>
                                        </p:cTn>
                                        <p:tgtEl>
                                          <p:spTgt spid="1044484">
                                            <p:txEl>
                                              <p:pRg st="3" end="3"/>
                                            </p:txEl>
                                          </p:spTgt>
                                        </p:tgtEl>
                                        <p:attrNameLst>
                                          <p:attrName>style.visibility</p:attrName>
                                        </p:attrNameLst>
                                      </p:cBhvr>
                                      <p:to>
                                        <p:strVal val="visible"/>
                                      </p:to>
                                    </p:set>
                                    <p:animEffect transition="in" filter="checkerboard(across)">
                                      <p:cBhvr>
                                        <p:cTn id="21" dur="500"/>
                                        <p:tgtEl>
                                          <p:spTgt spid="1044484">
                                            <p:txEl>
                                              <p:pRg st="3" end="3"/>
                                            </p:txEl>
                                          </p:spTgt>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1044484">
                                            <p:txEl>
                                              <p:pRg st="4" end="4"/>
                                            </p:txEl>
                                          </p:spTgt>
                                        </p:tgtEl>
                                        <p:attrNameLst>
                                          <p:attrName>style.visibility</p:attrName>
                                        </p:attrNameLst>
                                      </p:cBhvr>
                                      <p:to>
                                        <p:strVal val="visible"/>
                                      </p:to>
                                    </p:set>
                                    <p:animEffect transition="in" filter="checkerboard(across)">
                                      <p:cBhvr>
                                        <p:cTn id="24" dur="500"/>
                                        <p:tgtEl>
                                          <p:spTgt spid="1044484">
                                            <p:txEl>
                                              <p:pRg st="4" end="4"/>
                                            </p:txEl>
                                          </p:spTgt>
                                        </p:tgtEl>
                                      </p:cBhvr>
                                    </p:animEffect>
                                  </p:childTnLst>
                                </p:cTn>
                              </p:par>
                              <p:par>
                                <p:cTn id="25" presetID="5" presetClass="entr" presetSubtype="10" fill="hold" grpId="0" nodeType="withEffect">
                                  <p:stCondLst>
                                    <p:cond delay="0"/>
                                  </p:stCondLst>
                                  <p:childTnLst>
                                    <p:set>
                                      <p:cBhvr>
                                        <p:cTn id="26" dur="1" fill="hold">
                                          <p:stCondLst>
                                            <p:cond delay="0"/>
                                          </p:stCondLst>
                                        </p:cTn>
                                        <p:tgtEl>
                                          <p:spTgt spid="1044484">
                                            <p:txEl>
                                              <p:pRg st="5" end="5"/>
                                            </p:txEl>
                                          </p:spTgt>
                                        </p:tgtEl>
                                        <p:attrNameLst>
                                          <p:attrName>style.visibility</p:attrName>
                                        </p:attrNameLst>
                                      </p:cBhvr>
                                      <p:to>
                                        <p:strVal val="visible"/>
                                      </p:to>
                                    </p:set>
                                    <p:animEffect transition="in" filter="checkerboard(across)">
                                      <p:cBhvr>
                                        <p:cTn id="27" dur="500"/>
                                        <p:tgtEl>
                                          <p:spTgt spid="104448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484" grpId="0" build="p" animBg="1"/>
    </p:bldLst>
  </p:timing>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标题 1"/>
          <p:cNvSpPr>
            <a:spLocks noGrp="1"/>
          </p:cNvSpPr>
          <p:nvPr>
            <p:ph type="ctrTitle"/>
          </p:nvPr>
        </p:nvSpPr>
        <p:spPr/>
        <p:txBody>
          <a:bodyPr/>
          <a:lstStyle/>
          <a:p>
            <a:r>
              <a:rPr lang="zh-CN" altLang="en-US" b="1" smtClean="0"/>
              <a:t>第十四章 质的研究</a:t>
            </a:r>
          </a:p>
        </p:txBody>
      </p:sp>
      <p:sp>
        <p:nvSpPr>
          <p:cNvPr id="174082" name="副标题 2"/>
          <p:cNvSpPr>
            <a:spLocks noGrp="1"/>
          </p:cNvSpPr>
          <p:nvPr>
            <p:ph type="subTitle" idx="1"/>
          </p:nvPr>
        </p:nvSpPr>
        <p:spPr/>
        <p:txBody>
          <a:bodyPr/>
          <a:lstStyle/>
          <a:p>
            <a:endParaRPr lang="zh-CN" altLang="en-US"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40962"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CD979E0B-CBA8-4C75-8456-C28CF993CB30}" type="slidenum">
              <a:rPr lang="zh-CN" altLang="en-US" smtClean="0">
                <a:latin typeface="Arial" charset="0"/>
                <a:ea typeface="宋体" charset="-122"/>
              </a:rPr>
              <a:pPr algn="ctr" fontAlgn="base">
                <a:spcBef>
                  <a:spcPct val="0"/>
                </a:spcBef>
                <a:spcAft>
                  <a:spcPct val="0"/>
                </a:spcAft>
              </a:pPr>
              <a:t>14</a:t>
            </a:fld>
            <a:endParaRPr lang="en-US" altLang="zh-CN" smtClean="0">
              <a:latin typeface="Arial" charset="0"/>
              <a:ea typeface="宋体" charset="-122"/>
            </a:endParaRPr>
          </a:p>
        </p:txBody>
      </p:sp>
      <p:sp>
        <p:nvSpPr>
          <p:cNvPr id="40963" name="Rectangle 2"/>
          <p:cNvSpPr>
            <a:spLocks noGrp="1" noChangeArrowheads="1"/>
          </p:cNvSpPr>
          <p:nvPr>
            <p:ph type="title"/>
          </p:nvPr>
        </p:nvSpPr>
        <p:spPr>
          <a:xfrm>
            <a:off x="539750" y="1196975"/>
            <a:ext cx="8229600" cy="1143000"/>
          </a:xfrm>
        </p:spPr>
        <p:txBody>
          <a:bodyPr/>
          <a:lstStyle/>
          <a:p>
            <a:r>
              <a:rPr lang="zh-CN" altLang="en-US" b="1" smtClean="0">
                <a:solidFill>
                  <a:srgbClr val="002060"/>
                </a:solidFill>
              </a:rPr>
              <a:t>研究设计的标准</a:t>
            </a:r>
            <a:endParaRPr lang="zh-CN" altLang="en-US" smtClean="0"/>
          </a:p>
        </p:txBody>
      </p:sp>
      <p:sp>
        <p:nvSpPr>
          <p:cNvPr id="759811" name="Rectangle 3"/>
          <p:cNvSpPr>
            <a:spLocks noGrp="1" noChangeArrowheads="1"/>
          </p:cNvSpPr>
          <p:nvPr>
            <p:ph type="body" idx="1"/>
          </p:nvPr>
        </p:nvSpPr>
        <p:spPr>
          <a:xfrm>
            <a:off x="179388" y="2349500"/>
            <a:ext cx="8748712" cy="4319588"/>
          </a:xfrm>
        </p:spPr>
        <p:txBody>
          <a:bodyPr/>
          <a:lstStyle/>
          <a:p>
            <a:pPr lvl="1">
              <a:lnSpc>
                <a:spcPct val="135000"/>
              </a:lnSpc>
            </a:pPr>
            <a:r>
              <a:rPr lang="zh-CN" altLang="en-US" b="1" smtClean="0">
                <a:solidFill>
                  <a:srgbClr val="002060"/>
                </a:solidFill>
              </a:rPr>
              <a:t>提高方法：</a:t>
            </a:r>
          </a:p>
          <a:p>
            <a:pPr lvl="1">
              <a:lnSpc>
                <a:spcPct val="135000"/>
              </a:lnSpc>
              <a:buFont typeface="Wingdings" pitchFamily="2" charset="2"/>
              <a:buChar char="Ø"/>
            </a:pPr>
            <a:r>
              <a:rPr lang="en-US" altLang="zh-CN" b="1" smtClean="0">
                <a:solidFill>
                  <a:srgbClr val="002060"/>
                </a:solidFill>
              </a:rPr>
              <a:t>   </a:t>
            </a:r>
            <a:r>
              <a:rPr lang="zh-CN" altLang="en-US" b="1" smtClean="0">
                <a:solidFill>
                  <a:srgbClr val="002060"/>
                </a:solidFill>
              </a:rPr>
              <a:t>提高数据质量；</a:t>
            </a:r>
          </a:p>
          <a:p>
            <a:pPr lvl="1">
              <a:lnSpc>
                <a:spcPct val="135000"/>
              </a:lnSpc>
              <a:buFont typeface="Wingdings" pitchFamily="2" charset="2"/>
              <a:buChar char="Ø"/>
            </a:pPr>
            <a:r>
              <a:rPr lang="en-US" altLang="zh-CN" b="1" smtClean="0">
                <a:solidFill>
                  <a:srgbClr val="002060"/>
                </a:solidFill>
              </a:rPr>
              <a:t>   </a:t>
            </a:r>
            <a:r>
              <a:rPr lang="zh-CN" altLang="en-US" b="1" smtClean="0">
                <a:solidFill>
                  <a:srgbClr val="002060"/>
                </a:solidFill>
              </a:rPr>
              <a:t>明确各种统计检验方法的基本假设和适用条件， 根据数据的具体特征选择合适的统计程序；</a:t>
            </a:r>
          </a:p>
          <a:p>
            <a:pPr lvl="1">
              <a:lnSpc>
                <a:spcPct val="135000"/>
              </a:lnSpc>
              <a:buFont typeface="Wingdings" pitchFamily="2" charset="2"/>
              <a:buChar char="Ø"/>
            </a:pPr>
            <a:r>
              <a:rPr lang="en-US" altLang="zh-CN" b="1" smtClean="0">
                <a:solidFill>
                  <a:srgbClr val="002060"/>
                </a:solidFill>
              </a:rPr>
              <a:t>   </a:t>
            </a:r>
            <a:r>
              <a:rPr lang="zh-CN" altLang="en-US" b="1" smtClean="0">
                <a:solidFill>
                  <a:srgbClr val="002060"/>
                </a:solidFill>
              </a:rPr>
              <a:t>适当增加样本量，当样本小时，则还需进行统计功效分析。</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59811">
                                            <p:txEl>
                                              <p:pRg st="1" end="1"/>
                                            </p:txEl>
                                          </p:spTgt>
                                        </p:tgtEl>
                                        <p:attrNameLst>
                                          <p:attrName>style.visibility</p:attrName>
                                        </p:attrNameLst>
                                      </p:cBhvr>
                                      <p:to>
                                        <p:strVal val="visible"/>
                                      </p:to>
                                    </p:set>
                                    <p:animEffect transition="in" filter="checkerboard(across)">
                                      <p:cBhvr>
                                        <p:cTn id="7" dur="500"/>
                                        <p:tgtEl>
                                          <p:spTgt spid="759811">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759811">
                                            <p:txEl>
                                              <p:pRg st="2" end="2"/>
                                            </p:txEl>
                                          </p:spTgt>
                                        </p:tgtEl>
                                        <p:attrNameLst>
                                          <p:attrName>style.visibility</p:attrName>
                                        </p:attrNameLst>
                                      </p:cBhvr>
                                      <p:to>
                                        <p:strVal val="visible"/>
                                      </p:to>
                                    </p:set>
                                    <p:animEffect transition="in" filter="checkerboard(across)">
                                      <p:cBhvr>
                                        <p:cTn id="12" dur="500"/>
                                        <p:tgtEl>
                                          <p:spTgt spid="759811">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759811">
                                            <p:txEl>
                                              <p:pRg st="3" end="3"/>
                                            </p:txEl>
                                          </p:spTgt>
                                        </p:tgtEl>
                                        <p:attrNameLst>
                                          <p:attrName>style.visibility</p:attrName>
                                        </p:attrNameLst>
                                      </p:cBhvr>
                                      <p:to>
                                        <p:strVal val="visible"/>
                                      </p:to>
                                    </p:set>
                                    <p:animEffect transition="in" filter="checkerboard(across)">
                                      <p:cBhvr>
                                        <p:cTn id="17" dur="500"/>
                                        <p:tgtEl>
                                          <p:spTgt spid="759811">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Rectangle 4"/>
          <p:cNvSpPr>
            <a:spLocks noGrp="1" noChangeArrowheads="1"/>
          </p:cNvSpPr>
          <p:nvPr>
            <p:ph type="title"/>
          </p:nvPr>
        </p:nvSpPr>
        <p:spPr>
          <a:xfrm>
            <a:off x="468313" y="765175"/>
            <a:ext cx="8229600" cy="1143000"/>
          </a:xfrm>
        </p:spPr>
        <p:txBody>
          <a:bodyPr/>
          <a:lstStyle/>
          <a:p>
            <a:r>
              <a:rPr lang="zh-CN" altLang="en-US" b="1" smtClean="0">
                <a:solidFill>
                  <a:srgbClr val="002060"/>
                </a:solidFill>
                <a:latin typeface="黑体" pitchFamily="2" charset="-122"/>
                <a:ea typeface="黑体" pitchFamily="2" charset="-122"/>
              </a:rPr>
              <a:t>第一节 质的研究概述</a:t>
            </a:r>
          </a:p>
        </p:txBody>
      </p:sp>
      <p:sp>
        <p:nvSpPr>
          <p:cNvPr id="175106" name="Rectangle 5"/>
          <p:cNvSpPr>
            <a:spLocks noGrp="1" noChangeArrowheads="1"/>
          </p:cNvSpPr>
          <p:nvPr>
            <p:ph idx="1"/>
          </p:nvPr>
        </p:nvSpPr>
        <p:spPr>
          <a:xfrm>
            <a:off x="1182688" y="2017713"/>
            <a:ext cx="7772400" cy="4840287"/>
          </a:xfrm>
        </p:spPr>
        <p:txBody>
          <a:bodyPr/>
          <a:lstStyle/>
          <a:p>
            <a:pPr>
              <a:buFont typeface="Wingdings" pitchFamily="2" charset="2"/>
              <a:buNone/>
            </a:pPr>
            <a:r>
              <a:rPr lang="zh-CN" altLang="en-US" b="1" smtClean="0">
                <a:solidFill>
                  <a:srgbClr val="000066"/>
                </a:solidFill>
                <a:latin typeface="宋体" charset="-122"/>
              </a:rPr>
              <a:t>什么是质的研究</a:t>
            </a:r>
          </a:p>
          <a:p>
            <a:pPr>
              <a:buFont typeface="Wingdings" pitchFamily="2" charset="2"/>
              <a:buNone/>
            </a:pPr>
            <a:r>
              <a:rPr lang="zh-CN" altLang="en-US" sz="2200" b="1" smtClean="0">
                <a:solidFill>
                  <a:srgbClr val="000066"/>
                </a:solidFill>
                <a:latin typeface="宋体" charset="-122"/>
              </a:rPr>
              <a:t>    质的研究是研究者试图从参与者的视角，在研</a:t>
            </a:r>
          </a:p>
          <a:p>
            <a:pPr>
              <a:buFont typeface="Wingdings" pitchFamily="2" charset="2"/>
              <a:buNone/>
            </a:pPr>
            <a:r>
              <a:rPr lang="zh-CN" altLang="en-US" sz="2200" b="1" smtClean="0">
                <a:solidFill>
                  <a:srgbClr val="000066"/>
                </a:solidFill>
                <a:latin typeface="宋体" charset="-122"/>
              </a:rPr>
              <a:t>究对象的自然情境中，以归纳的方式搜集和分析资</a:t>
            </a:r>
          </a:p>
          <a:p>
            <a:pPr>
              <a:buFont typeface="Wingdings" pitchFamily="2" charset="2"/>
              <a:buNone/>
            </a:pPr>
            <a:r>
              <a:rPr lang="zh-CN" altLang="en-US" sz="2200" b="1" smtClean="0">
                <a:solidFill>
                  <a:srgbClr val="000066"/>
                </a:solidFill>
                <a:latin typeface="宋体" charset="-122"/>
              </a:rPr>
              <a:t>料，而达到对心理现象及其意义理解的过程。</a:t>
            </a:r>
          </a:p>
          <a:p>
            <a:pPr>
              <a:buFont typeface="Wingdings" pitchFamily="2" charset="2"/>
              <a:buNone/>
            </a:pPr>
            <a:r>
              <a:rPr lang="zh-CN" altLang="en-US" b="1" smtClean="0">
                <a:solidFill>
                  <a:srgbClr val="000066"/>
                </a:solidFill>
                <a:latin typeface="宋体" charset="-122"/>
              </a:rPr>
              <a:t>质的研究的基本特征</a:t>
            </a:r>
          </a:p>
          <a:p>
            <a:pPr>
              <a:buFont typeface="Wingdings" pitchFamily="2" charset="2"/>
              <a:buNone/>
            </a:pPr>
            <a:r>
              <a:rPr lang="zh-CN" altLang="en-US" sz="3100" b="1" smtClean="0">
                <a:solidFill>
                  <a:srgbClr val="000066"/>
                </a:solidFill>
                <a:latin typeface="宋体" charset="-122"/>
              </a:rPr>
              <a:t>  </a:t>
            </a:r>
            <a:r>
              <a:rPr lang="en-US" altLang="zh-CN" sz="2000" b="1" smtClean="0">
                <a:solidFill>
                  <a:srgbClr val="000066"/>
                </a:solidFill>
                <a:latin typeface="宋体" charset="-122"/>
              </a:rPr>
              <a:t>1 </a:t>
            </a:r>
            <a:r>
              <a:rPr lang="zh-CN" altLang="en-US" sz="2000" b="1" smtClean="0">
                <a:solidFill>
                  <a:srgbClr val="000066"/>
                </a:solidFill>
                <a:latin typeface="宋体" charset="-122"/>
              </a:rPr>
              <a:t>在自然情境中寻求意义和理解</a:t>
            </a:r>
          </a:p>
          <a:p>
            <a:pPr>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2 </a:t>
            </a:r>
            <a:r>
              <a:rPr lang="zh-CN" altLang="en-US" sz="2000" b="1" smtClean="0">
                <a:solidFill>
                  <a:srgbClr val="000066"/>
                </a:solidFill>
                <a:latin typeface="宋体" charset="-122"/>
              </a:rPr>
              <a:t>研究者是主要的工具</a:t>
            </a:r>
          </a:p>
          <a:p>
            <a:pPr>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3 </a:t>
            </a:r>
            <a:r>
              <a:rPr lang="zh-CN" altLang="en-US" sz="2000" b="1" smtClean="0">
                <a:solidFill>
                  <a:srgbClr val="000066"/>
                </a:solidFill>
                <a:latin typeface="宋体" charset="-122"/>
              </a:rPr>
              <a:t>归纳的研究策略</a:t>
            </a:r>
          </a:p>
          <a:p>
            <a:pPr>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4 </a:t>
            </a:r>
            <a:r>
              <a:rPr lang="zh-CN" altLang="en-US" sz="2000" b="1" smtClean="0">
                <a:solidFill>
                  <a:srgbClr val="000066"/>
                </a:solidFill>
                <a:latin typeface="宋体" charset="-122"/>
              </a:rPr>
              <a:t>描述性的结果</a:t>
            </a:r>
            <a:r>
              <a:rPr lang="zh-CN" altLang="en-US" sz="3100" b="1" smtClean="0">
                <a:solidFill>
                  <a:srgbClr val="000066"/>
                </a:solidFill>
                <a:latin typeface="宋体" charset="-122"/>
              </a:rPr>
              <a:t>   </a:t>
            </a: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Rectangle 2"/>
          <p:cNvSpPr>
            <a:spLocks noGrp="1" noChangeArrowheads="1"/>
          </p:cNvSpPr>
          <p:nvPr>
            <p:ph type="title"/>
          </p:nvPr>
        </p:nvSpPr>
        <p:spPr>
          <a:xfrm>
            <a:off x="539750" y="908050"/>
            <a:ext cx="8229600" cy="1143000"/>
          </a:xfrm>
        </p:spPr>
        <p:txBody>
          <a:bodyPr/>
          <a:lstStyle/>
          <a:p>
            <a:r>
              <a:rPr lang="zh-CN" altLang="en-US" b="1" smtClean="0">
                <a:solidFill>
                  <a:srgbClr val="002060"/>
                </a:solidFill>
                <a:latin typeface="黑体" pitchFamily="2" charset="-122"/>
                <a:ea typeface="黑体" pitchFamily="2" charset="-122"/>
              </a:rPr>
              <a:t>质的研究</a:t>
            </a:r>
          </a:p>
        </p:txBody>
      </p:sp>
      <p:sp>
        <p:nvSpPr>
          <p:cNvPr id="176130" name="Rectangle 3"/>
          <p:cNvSpPr>
            <a:spLocks noGrp="1" noChangeArrowheads="1"/>
          </p:cNvSpPr>
          <p:nvPr>
            <p:ph idx="1"/>
          </p:nvPr>
        </p:nvSpPr>
        <p:spPr>
          <a:xfrm>
            <a:off x="1143000" y="2017713"/>
            <a:ext cx="7812088" cy="4840287"/>
          </a:xfrm>
        </p:spPr>
        <p:txBody>
          <a:bodyPr/>
          <a:lstStyle/>
          <a:p>
            <a:pPr>
              <a:buFont typeface="Wingdings" pitchFamily="2" charset="2"/>
              <a:buNone/>
            </a:pPr>
            <a:r>
              <a:rPr lang="zh-CN" altLang="en-US" b="1" smtClean="0">
                <a:solidFill>
                  <a:srgbClr val="000066"/>
                </a:solidFill>
                <a:latin typeface="宋体" charset="-122"/>
              </a:rPr>
              <a:t>质的研究与量的研究的比较</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 </a:t>
            </a:r>
            <a:r>
              <a:rPr lang="zh-CN" altLang="en-US" sz="2200" b="1" smtClean="0">
                <a:solidFill>
                  <a:srgbClr val="000066"/>
                </a:solidFill>
                <a:latin typeface="宋体" charset="-122"/>
              </a:rPr>
              <a:t>理论基础</a:t>
            </a:r>
          </a:p>
          <a:p>
            <a:pPr>
              <a:buFont typeface="Wingdings" pitchFamily="2" charset="2"/>
              <a:buNone/>
            </a:pPr>
            <a:r>
              <a:rPr lang="zh-CN" altLang="en-US" sz="2200" b="1" smtClean="0">
                <a:solidFill>
                  <a:srgbClr val="000066"/>
                </a:solidFill>
                <a:latin typeface="宋体" charset="-122"/>
              </a:rPr>
              <a:t>   量的研究的哲学基础是逻辑实证主义，主张实证主义方法</a:t>
            </a:r>
          </a:p>
          <a:p>
            <a:pPr>
              <a:buFont typeface="Wingdings" pitchFamily="2" charset="2"/>
              <a:buNone/>
            </a:pPr>
            <a:r>
              <a:rPr lang="zh-CN" altLang="en-US" sz="2200" b="1" smtClean="0">
                <a:solidFill>
                  <a:srgbClr val="000066"/>
                </a:solidFill>
                <a:latin typeface="宋体" charset="-122"/>
              </a:rPr>
              <a:t>是认识人和社会的唯一途径。</a:t>
            </a:r>
          </a:p>
          <a:p>
            <a:pPr>
              <a:buFont typeface="Wingdings" pitchFamily="2" charset="2"/>
              <a:buNone/>
            </a:pPr>
            <a:r>
              <a:rPr lang="zh-CN" altLang="en-US" sz="2200" b="1" smtClean="0">
                <a:solidFill>
                  <a:srgbClr val="000066"/>
                </a:solidFill>
                <a:latin typeface="宋体" charset="-122"/>
              </a:rPr>
              <a:t>   质的研究理论基础是现象学、符号互动论等，认为人对世</a:t>
            </a:r>
          </a:p>
          <a:p>
            <a:pPr>
              <a:buFont typeface="Wingdings" pitchFamily="2" charset="2"/>
              <a:buNone/>
            </a:pPr>
            <a:r>
              <a:rPr lang="zh-CN" altLang="en-US" sz="2200" b="1" smtClean="0">
                <a:solidFill>
                  <a:srgbClr val="000066"/>
                </a:solidFill>
                <a:latin typeface="宋体" charset="-122"/>
              </a:rPr>
              <a:t>界的理解是经过个人“知觉”的过虑选择，再加上个人诠释建</a:t>
            </a:r>
          </a:p>
          <a:p>
            <a:pPr>
              <a:buFont typeface="Wingdings" pitchFamily="2" charset="2"/>
              <a:buNone/>
            </a:pPr>
            <a:r>
              <a:rPr lang="zh-CN" altLang="en-US" sz="2200" b="1" smtClean="0">
                <a:solidFill>
                  <a:srgbClr val="000066"/>
                </a:solidFill>
                <a:latin typeface="宋体" charset="-122"/>
              </a:rPr>
              <a:t>构而成，意义是建构出来的。</a:t>
            </a:r>
          </a:p>
          <a:p>
            <a:pPr>
              <a:buFont typeface="Wingdings" pitchFamily="2" charset="2"/>
              <a:buNone/>
            </a:pPr>
            <a:r>
              <a:rPr lang="zh-CN" altLang="en-US" sz="2200" b="1" smtClean="0">
                <a:solidFill>
                  <a:srgbClr val="000066"/>
                </a:solidFill>
                <a:latin typeface="宋体" charset="-122"/>
              </a:rPr>
              <a:t>   </a:t>
            </a:r>
          </a:p>
          <a:p>
            <a:pPr>
              <a:buFont typeface="Wingdings" pitchFamily="2" charset="2"/>
              <a:buNone/>
            </a:pPr>
            <a:endParaRPr lang="en-US" altLang="zh-CN" sz="2200" b="1" smtClean="0">
              <a:solidFill>
                <a:srgbClr val="000066"/>
              </a:solidFill>
              <a:latin typeface="宋体" charset="-122"/>
            </a:endParaRP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Rectangle 2"/>
          <p:cNvSpPr>
            <a:spLocks noGrp="1" noChangeArrowheads="1"/>
          </p:cNvSpPr>
          <p:nvPr>
            <p:ph type="title"/>
          </p:nvPr>
        </p:nvSpPr>
        <p:spPr>
          <a:xfrm>
            <a:off x="468313" y="981075"/>
            <a:ext cx="8229600" cy="1143000"/>
          </a:xfrm>
        </p:spPr>
        <p:txBody>
          <a:bodyPr/>
          <a:lstStyle/>
          <a:p>
            <a:r>
              <a:rPr lang="zh-CN" altLang="en-US" b="1" smtClean="0">
                <a:solidFill>
                  <a:srgbClr val="002060"/>
                </a:solidFill>
                <a:latin typeface="黑体" pitchFamily="2" charset="-122"/>
                <a:ea typeface="黑体" pitchFamily="2" charset="-122"/>
              </a:rPr>
              <a:t>质的研究</a:t>
            </a:r>
          </a:p>
        </p:txBody>
      </p:sp>
      <p:sp>
        <p:nvSpPr>
          <p:cNvPr id="177154" name="Rectangle 3"/>
          <p:cNvSpPr>
            <a:spLocks noGrp="1" noChangeArrowheads="1"/>
          </p:cNvSpPr>
          <p:nvPr>
            <p:ph idx="1"/>
          </p:nvPr>
        </p:nvSpPr>
        <p:spPr>
          <a:xfrm>
            <a:off x="468313" y="2205038"/>
            <a:ext cx="8229600" cy="4525962"/>
          </a:xfrm>
        </p:spPr>
        <p:txBody>
          <a:bodyPr/>
          <a:lstStyle/>
          <a:p>
            <a:pPr>
              <a:buFont typeface="Wingdings" pitchFamily="2" charset="2"/>
              <a:buNone/>
            </a:pPr>
            <a:r>
              <a:rPr lang="en-US" altLang="zh-CN" sz="3100" b="1" smtClean="0">
                <a:solidFill>
                  <a:srgbClr val="000066"/>
                </a:solidFill>
                <a:latin typeface="宋体" charset="-122"/>
              </a:rPr>
              <a:t>  </a:t>
            </a:r>
            <a:r>
              <a:rPr lang="en-US" altLang="zh-CN" sz="2200" b="1" smtClean="0">
                <a:solidFill>
                  <a:srgbClr val="000066"/>
                </a:solidFill>
                <a:latin typeface="宋体" charset="-122"/>
              </a:rPr>
              <a:t>2 </a:t>
            </a:r>
            <a:r>
              <a:rPr lang="zh-CN" altLang="en-US" sz="2200" b="1" smtClean="0">
                <a:solidFill>
                  <a:srgbClr val="000066"/>
                </a:solidFill>
                <a:latin typeface="宋体" charset="-122"/>
              </a:rPr>
              <a:t>适用对象</a:t>
            </a:r>
          </a:p>
          <a:p>
            <a:pPr>
              <a:buFont typeface="Wingdings" pitchFamily="2" charset="2"/>
              <a:buNone/>
            </a:pPr>
            <a:r>
              <a:rPr lang="zh-CN" altLang="en-US" sz="2200" b="1" smtClean="0">
                <a:solidFill>
                  <a:srgbClr val="000066"/>
                </a:solidFill>
                <a:latin typeface="宋体" charset="-122"/>
              </a:rPr>
              <a:t>   量的研究注重研究对象、研究问题的普遍性、代表性，追</a:t>
            </a:r>
          </a:p>
          <a:p>
            <a:pPr>
              <a:buFont typeface="Wingdings" pitchFamily="2" charset="2"/>
              <a:buNone/>
            </a:pPr>
            <a:r>
              <a:rPr lang="zh-CN" altLang="en-US" sz="2200" b="1" smtClean="0">
                <a:solidFill>
                  <a:srgbClr val="000066"/>
                </a:solidFill>
                <a:latin typeface="宋体" charset="-122"/>
              </a:rPr>
              <a:t>求研究资料、研究结论的精确性，较适合变量关系的确认、宏</a:t>
            </a:r>
          </a:p>
          <a:p>
            <a:pPr>
              <a:buFont typeface="Wingdings" pitchFamily="2" charset="2"/>
              <a:buNone/>
            </a:pPr>
            <a:r>
              <a:rPr lang="zh-CN" altLang="en-US" sz="2200" b="1" smtClean="0">
                <a:solidFill>
                  <a:srgbClr val="000066"/>
                </a:solidFill>
                <a:latin typeface="宋体" charset="-122"/>
              </a:rPr>
              <a:t>观层面问题的调查与预测。</a:t>
            </a:r>
          </a:p>
          <a:p>
            <a:pPr>
              <a:buFont typeface="Wingdings" pitchFamily="2" charset="2"/>
              <a:buNone/>
            </a:pPr>
            <a:r>
              <a:rPr lang="zh-CN" altLang="en-US" sz="2200" b="1" smtClean="0">
                <a:solidFill>
                  <a:srgbClr val="000066"/>
                </a:solidFill>
                <a:latin typeface="宋体" charset="-122"/>
              </a:rPr>
              <a:t>   质的研究注重研究对象、问题的个别性、特殊性，注重提</a:t>
            </a:r>
          </a:p>
          <a:p>
            <a:pPr>
              <a:buFont typeface="Wingdings" pitchFamily="2" charset="2"/>
              <a:buNone/>
            </a:pPr>
            <a:r>
              <a:rPr lang="zh-CN" altLang="en-US" sz="2200" b="1" smtClean="0">
                <a:solidFill>
                  <a:srgbClr val="000066"/>
                </a:solidFill>
                <a:latin typeface="宋体" charset="-122"/>
              </a:rPr>
              <a:t>出新问题或发现问题的新角度，把自然情境作为资料的直接源</a:t>
            </a:r>
          </a:p>
          <a:p>
            <a:pPr>
              <a:buFont typeface="Wingdings" pitchFamily="2" charset="2"/>
              <a:buNone/>
            </a:pPr>
            <a:r>
              <a:rPr lang="zh-CN" altLang="en-US" sz="2200" b="1" smtClean="0">
                <a:solidFill>
                  <a:srgbClr val="000066"/>
                </a:solidFill>
                <a:latin typeface="宋体" charset="-122"/>
              </a:rPr>
              <a:t>泉，较适合在微观层面对个别事物进行细致、动态的描述和分</a:t>
            </a:r>
          </a:p>
          <a:p>
            <a:pPr>
              <a:buFont typeface="Wingdings" pitchFamily="2" charset="2"/>
              <a:buNone/>
            </a:pPr>
            <a:r>
              <a:rPr lang="zh-CN" altLang="en-US" sz="2200" b="1" smtClean="0">
                <a:solidFill>
                  <a:srgbClr val="000066"/>
                </a:solidFill>
                <a:latin typeface="宋体" charset="-122"/>
              </a:rPr>
              <a:t>析。</a:t>
            </a:r>
          </a:p>
          <a:p>
            <a:pPr>
              <a:buFont typeface="Wingdings" pitchFamily="2" charset="2"/>
              <a:buNone/>
            </a:pPr>
            <a:r>
              <a:rPr lang="zh-CN" altLang="en-US" sz="2200" b="1" smtClean="0">
                <a:solidFill>
                  <a:srgbClr val="000066"/>
                </a:solidFill>
                <a:latin typeface="宋体" charset="-122"/>
              </a:rPr>
              <a:t>   </a:t>
            </a:r>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2"/>
          <p:cNvSpPr>
            <a:spLocks noGrp="1" noChangeArrowheads="1"/>
          </p:cNvSpPr>
          <p:nvPr>
            <p:ph type="title"/>
          </p:nvPr>
        </p:nvSpPr>
        <p:spPr>
          <a:xfrm>
            <a:off x="468313" y="981075"/>
            <a:ext cx="8229600" cy="1143000"/>
          </a:xfrm>
        </p:spPr>
        <p:txBody>
          <a:bodyPr/>
          <a:lstStyle/>
          <a:p>
            <a:r>
              <a:rPr lang="zh-CN" altLang="en-US" b="1" smtClean="0">
                <a:solidFill>
                  <a:srgbClr val="002060"/>
                </a:solidFill>
                <a:latin typeface="黑体" pitchFamily="2" charset="-122"/>
                <a:ea typeface="黑体" pitchFamily="2" charset="-122"/>
              </a:rPr>
              <a:t>质的研究</a:t>
            </a:r>
          </a:p>
        </p:txBody>
      </p:sp>
      <p:sp>
        <p:nvSpPr>
          <p:cNvPr id="178178" name="Rectangle 3"/>
          <p:cNvSpPr>
            <a:spLocks noGrp="1" noChangeArrowheads="1"/>
          </p:cNvSpPr>
          <p:nvPr>
            <p:ph idx="1"/>
          </p:nvPr>
        </p:nvSpPr>
        <p:spPr>
          <a:xfrm>
            <a:off x="1182688" y="2017713"/>
            <a:ext cx="7772400" cy="4840287"/>
          </a:xfrm>
        </p:spPr>
        <p:txBody>
          <a:bodyPr/>
          <a:lstStyle/>
          <a:p>
            <a:pPr>
              <a:buFont typeface="Wingdings" pitchFamily="2" charset="2"/>
              <a:buNone/>
            </a:pPr>
            <a:r>
              <a:rPr lang="en-US" altLang="zh-CN" sz="2200" b="1" smtClean="0">
                <a:solidFill>
                  <a:srgbClr val="000066"/>
                </a:solidFill>
                <a:latin typeface="宋体" charset="-122"/>
              </a:rPr>
              <a:t>   3 </a:t>
            </a:r>
            <a:r>
              <a:rPr lang="zh-CN" altLang="en-US" sz="2200" b="1" smtClean="0">
                <a:solidFill>
                  <a:srgbClr val="000066"/>
                </a:solidFill>
                <a:latin typeface="宋体" charset="-122"/>
              </a:rPr>
              <a:t>研究过程</a:t>
            </a:r>
          </a:p>
          <a:p>
            <a:pPr>
              <a:buFont typeface="Wingdings" pitchFamily="2" charset="2"/>
              <a:buNone/>
            </a:pPr>
            <a:r>
              <a:rPr lang="zh-CN" altLang="en-US" sz="2200" b="1" smtClean="0">
                <a:solidFill>
                  <a:srgbClr val="000066"/>
                </a:solidFill>
                <a:latin typeface="宋体" charset="-122"/>
              </a:rPr>
              <a:t>   量的研究：静态化研究、重视控制，从操作化概念与假设</a:t>
            </a:r>
          </a:p>
          <a:p>
            <a:pPr>
              <a:buFont typeface="Wingdings" pitchFamily="2" charset="2"/>
              <a:buNone/>
            </a:pPr>
            <a:r>
              <a:rPr lang="zh-CN" altLang="en-US" sz="2200" b="1" smtClean="0">
                <a:solidFill>
                  <a:srgbClr val="000066"/>
                </a:solidFill>
                <a:latin typeface="宋体" charset="-122"/>
              </a:rPr>
              <a:t>出发，以实验、调查等方法获得数据来验证假设。强调客观</a:t>
            </a:r>
          </a:p>
          <a:p>
            <a:pPr>
              <a:buFont typeface="Wingdings" pitchFamily="2" charset="2"/>
              <a:buNone/>
            </a:pPr>
            <a:r>
              <a:rPr lang="zh-CN" altLang="en-US" sz="2200" b="1" smtClean="0">
                <a:solidFill>
                  <a:srgbClr val="000066"/>
                </a:solidFill>
                <a:latin typeface="宋体" charset="-122"/>
              </a:rPr>
              <a:t>性、课重复性，要求研究者价值中立。</a:t>
            </a:r>
          </a:p>
          <a:p>
            <a:pPr>
              <a:buFont typeface="Wingdings" pitchFamily="2" charset="2"/>
              <a:buNone/>
            </a:pPr>
            <a:r>
              <a:rPr lang="zh-CN" altLang="en-US" sz="2200" b="1" smtClean="0">
                <a:solidFill>
                  <a:srgbClr val="000066"/>
                </a:solidFill>
                <a:latin typeface="宋体" charset="-122"/>
              </a:rPr>
              <a:t>   质的研究：动态性研究，研究运用无结构、弹性的程序，</a:t>
            </a:r>
          </a:p>
          <a:p>
            <a:pPr>
              <a:buFont typeface="Wingdings" pitchFamily="2" charset="2"/>
              <a:buNone/>
            </a:pPr>
            <a:r>
              <a:rPr lang="zh-CN" altLang="en-US" sz="2200" b="1" smtClean="0">
                <a:solidFill>
                  <a:srgbClr val="000066"/>
                </a:solidFill>
                <a:latin typeface="宋体" charset="-122"/>
              </a:rPr>
              <a:t>用参与观察、访谈、实物分析等方法来搜集、分析数据并归纳</a:t>
            </a:r>
          </a:p>
          <a:p>
            <a:pPr>
              <a:buFont typeface="Wingdings" pitchFamily="2" charset="2"/>
              <a:buNone/>
            </a:pPr>
            <a:r>
              <a:rPr lang="zh-CN" altLang="en-US" sz="2200" b="1" smtClean="0">
                <a:solidFill>
                  <a:srgbClr val="000066"/>
                </a:solidFill>
                <a:latin typeface="宋体" charset="-122"/>
              </a:rPr>
              <a:t>结果。研究者要对自己与研究对象之间的关系进行反思。</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4 </a:t>
            </a:r>
            <a:r>
              <a:rPr lang="zh-CN" altLang="en-US" sz="2200" b="1" smtClean="0">
                <a:solidFill>
                  <a:srgbClr val="000066"/>
                </a:solidFill>
                <a:latin typeface="宋体" charset="-122"/>
              </a:rPr>
              <a:t>研究呈现</a:t>
            </a:r>
          </a:p>
          <a:p>
            <a:pPr>
              <a:buFont typeface="Wingdings" pitchFamily="2" charset="2"/>
              <a:buNone/>
            </a:pPr>
            <a:r>
              <a:rPr lang="zh-CN" altLang="en-US" sz="2200" b="1" smtClean="0">
                <a:solidFill>
                  <a:srgbClr val="000066"/>
                </a:solidFill>
                <a:latin typeface="宋体" charset="-122"/>
              </a:rPr>
              <a:t>   量的研究：应用统计方法，以数字和图表表达数据或结</a:t>
            </a:r>
          </a:p>
          <a:p>
            <a:pPr>
              <a:buFont typeface="Wingdings" pitchFamily="2" charset="2"/>
              <a:buNone/>
            </a:pPr>
            <a:r>
              <a:rPr lang="zh-CN" altLang="en-US" sz="2200" b="1" smtClean="0">
                <a:solidFill>
                  <a:srgbClr val="000066"/>
                </a:solidFill>
                <a:latin typeface="宋体" charset="-122"/>
              </a:rPr>
              <a:t>果，写作通常用第三人称。</a:t>
            </a:r>
          </a:p>
          <a:p>
            <a:pPr>
              <a:buFont typeface="Wingdings" pitchFamily="2" charset="2"/>
              <a:buNone/>
            </a:pPr>
            <a:r>
              <a:rPr lang="zh-CN" altLang="en-US" sz="2200" b="1" smtClean="0">
                <a:solidFill>
                  <a:srgbClr val="000066"/>
                </a:solidFill>
                <a:latin typeface="宋体" charset="-122"/>
              </a:rPr>
              <a:t>   质的研究：描述性的</a:t>
            </a: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1" name="Rectangle 2"/>
          <p:cNvSpPr>
            <a:spLocks noGrp="1" noChangeArrowheads="1"/>
          </p:cNvSpPr>
          <p:nvPr>
            <p:ph type="title"/>
          </p:nvPr>
        </p:nvSpPr>
        <p:spPr>
          <a:xfrm>
            <a:off x="468313" y="1268413"/>
            <a:ext cx="8229600" cy="1143000"/>
          </a:xfrm>
        </p:spPr>
        <p:txBody>
          <a:bodyPr/>
          <a:lstStyle/>
          <a:p>
            <a:r>
              <a:rPr lang="zh-CN" altLang="en-US" b="1" smtClean="0">
                <a:solidFill>
                  <a:srgbClr val="002060"/>
                </a:solidFill>
                <a:latin typeface="黑体" pitchFamily="2" charset="-122"/>
                <a:ea typeface="黑体" pitchFamily="2" charset="-122"/>
              </a:rPr>
              <a:t>质的研究</a:t>
            </a:r>
          </a:p>
        </p:txBody>
      </p:sp>
      <p:sp>
        <p:nvSpPr>
          <p:cNvPr id="179202" name="Rectangle 3"/>
          <p:cNvSpPr>
            <a:spLocks noGrp="1" noChangeArrowheads="1"/>
          </p:cNvSpPr>
          <p:nvPr>
            <p:ph idx="1"/>
          </p:nvPr>
        </p:nvSpPr>
        <p:spPr>
          <a:xfrm>
            <a:off x="468313" y="2636838"/>
            <a:ext cx="8229600" cy="4525962"/>
          </a:xfrm>
        </p:spPr>
        <p:txBody>
          <a:bodyPr/>
          <a:lstStyle/>
          <a:p>
            <a:pPr>
              <a:buFont typeface="Wingdings" pitchFamily="2" charset="2"/>
              <a:buNone/>
            </a:pPr>
            <a:r>
              <a:rPr lang="zh-CN" altLang="en-US" b="1" smtClean="0">
                <a:solidFill>
                  <a:srgbClr val="000066"/>
                </a:solidFill>
                <a:latin typeface="宋体" charset="-122"/>
              </a:rPr>
              <a:t>质的研究的应用</a:t>
            </a:r>
          </a:p>
          <a:p>
            <a:pPr>
              <a:buFont typeface="Wingdings" pitchFamily="2" charset="2"/>
              <a:buNone/>
            </a:pPr>
            <a:r>
              <a:rPr lang="zh-CN" altLang="en-US" sz="3100" b="1" smtClean="0">
                <a:solidFill>
                  <a:srgbClr val="000066"/>
                </a:solidFill>
                <a:latin typeface="宋体" charset="-122"/>
              </a:rPr>
              <a:t>   </a:t>
            </a:r>
            <a:r>
              <a:rPr lang="en-US" altLang="zh-CN" sz="3100" b="1" smtClean="0">
                <a:solidFill>
                  <a:srgbClr val="000066"/>
                </a:solidFill>
                <a:latin typeface="宋体" charset="-122"/>
              </a:rPr>
              <a:t>1 </a:t>
            </a:r>
            <a:r>
              <a:rPr lang="zh-CN" altLang="en-US" sz="3100" b="1" smtClean="0">
                <a:solidFill>
                  <a:srgbClr val="000066"/>
                </a:solidFill>
                <a:latin typeface="宋体" charset="-122"/>
              </a:rPr>
              <a:t>了解历程</a:t>
            </a:r>
          </a:p>
          <a:p>
            <a:pPr>
              <a:buFont typeface="Wingdings" pitchFamily="2" charset="2"/>
              <a:buNone/>
            </a:pPr>
            <a:r>
              <a:rPr lang="zh-CN" altLang="en-US" sz="3100" b="1" smtClean="0">
                <a:solidFill>
                  <a:srgbClr val="000066"/>
                </a:solidFill>
                <a:latin typeface="宋体" charset="-122"/>
              </a:rPr>
              <a:t>   </a:t>
            </a:r>
            <a:r>
              <a:rPr lang="en-US" altLang="zh-CN" sz="3100" b="1" smtClean="0">
                <a:solidFill>
                  <a:srgbClr val="000066"/>
                </a:solidFill>
                <a:latin typeface="宋体" charset="-122"/>
              </a:rPr>
              <a:t>2 </a:t>
            </a:r>
            <a:r>
              <a:rPr lang="zh-CN" altLang="en-US" sz="3100" b="1" smtClean="0">
                <a:solidFill>
                  <a:srgbClr val="000066"/>
                </a:solidFill>
                <a:latin typeface="宋体" charset="-122"/>
              </a:rPr>
              <a:t>探求意义</a:t>
            </a:r>
          </a:p>
          <a:p>
            <a:pPr>
              <a:buFont typeface="Wingdings" pitchFamily="2" charset="2"/>
              <a:buNone/>
            </a:pPr>
            <a:r>
              <a:rPr lang="zh-CN" altLang="en-US" sz="3100" b="1" smtClean="0">
                <a:solidFill>
                  <a:srgbClr val="000066"/>
                </a:solidFill>
                <a:latin typeface="宋体" charset="-122"/>
              </a:rPr>
              <a:t>   </a:t>
            </a:r>
            <a:r>
              <a:rPr lang="en-US" altLang="zh-CN" sz="3100" b="1" smtClean="0">
                <a:solidFill>
                  <a:srgbClr val="000066"/>
                </a:solidFill>
                <a:latin typeface="宋体" charset="-122"/>
              </a:rPr>
              <a:t>3 </a:t>
            </a:r>
            <a:r>
              <a:rPr lang="zh-CN" altLang="en-US" sz="3100" b="1" smtClean="0">
                <a:solidFill>
                  <a:srgbClr val="000066"/>
                </a:solidFill>
                <a:latin typeface="宋体" charset="-122"/>
              </a:rPr>
              <a:t>情景描述</a:t>
            </a:r>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5" name="Rectangle 2"/>
          <p:cNvSpPr>
            <a:spLocks noGrp="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质的研究</a:t>
            </a:r>
          </a:p>
        </p:txBody>
      </p:sp>
      <p:sp>
        <p:nvSpPr>
          <p:cNvPr id="180226" name="Rectangle 3"/>
          <p:cNvSpPr>
            <a:spLocks noGrp="1" noChangeArrowheads="1"/>
          </p:cNvSpPr>
          <p:nvPr>
            <p:ph idx="1"/>
          </p:nvPr>
        </p:nvSpPr>
        <p:spPr>
          <a:xfrm>
            <a:off x="1182688" y="2017713"/>
            <a:ext cx="7772400" cy="4840287"/>
          </a:xfrm>
        </p:spPr>
        <p:txBody>
          <a:bodyPr/>
          <a:lstStyle/>
          <a:p>
            <a:pPr>
              <a:buFont typeface="Wingdings" pitchFamily="2" charset="2"/>
              <a:buNone/>
            </a:pPr>
            <a:r>
              <a:rPr lang="zh-CN" altLang="en-US" b="1" smtClean="0">
                <a:solidFill>
                  <a:srgbClr val="000066"/>
                </a:solidFill>
                <a:latin typeface="宋体" charset="-122"/>
              </a:rPr>
              <a:t>质的研究设计要素</a:t>
            </a:r>
          </a:p>
          <a:p>
            <a:pPr>
              <a:buFont typeface="Wingdings" pitchFamily="2" charset="2"/>
              <a:buNone/>
            </a:pPr>
            <a:r>
              <a:rPr lang="en-US" altLang="zh-CN" sz="2200" b="1" smtClean="0">
                <a:solidFill>
                  <a:srgbClr val="000066"/>
                </a:solidFill>
                <a:latin typeface="宋体" charset="-122"/>
              </a:rPr>
              <a:t>1 </a:t>
            </a:r>
            <a:r>
              <a:rPr lang="zh-CN" altLang="en-US" sz="2200" b="1" smtClean="0">
                <a:solidFill>
                  <a:srgbClr val="000066"/>
                </a:solidFill>
                <a:latin typeface="宋体" charset="-122"/>
              </a:rPr>
              <a:t>研究目的</a:t>
            </a:r>
          </a:p>
          <a:p>
            <a:pPr>
              <a:buFont typeface="Wingdings" pitchFamily="2" charset="2"/>
              <a:buNone/>
            </a:pPr>
            <a:r>
              <a:rPr lang="en-US" altLang="zh-CN" sz="2200" b="1" smtClean="0">
                <a:solidFill>
                  <a:srgbClr val="000066"/>
                </a:solidFill>
                <a:latin typeface="宋体" charset="-122"/>
              </a:rPr>
              <a:t>2 </a:t>
            </a:r>
            <a:r>
              <a:rPr lang="zh-CN" altLang="en-US" sz="2200" b="1" smtClean="0">
                <a:solidFill>
                  <a:srgbClr val="000066"/>
                </a:solidFill>
                <a:latin typeface="宋体" charset="-122"/>
              </a:rPr>
              <a:t>观念架构</a:t>
            </a:r>
          </a:p>
          <a:p>
            <a:pPr>
              <a:buFont typeface="Wingdings" pitchFamily="2" charset="2"/>
              <a:buNone/>
            </a:pPr>
            <a:r>
              <a:rPr lang="en-US" altLang="zh-CN" sz="2200" b="1" smtClean="0">
                <a:solidFill>
                  <a:srgbClr val="000066"/>
                </a:solidFill>
                <a:latin typeface="宋体" charset="-122"/>
              </a:rPr>
              <a:t>3 </a:t>
            </a:r>
            <a:r>
              <a:rPr lang="zh-CN" altLang="en-US" sz="2200" b="1" smtClean="0">
                <a:solidFill>
                  <a:srgbClr val="000066"/>
                </a:solidFill>
                <a:latin typeface="宋体" charset="-122"/>
              </a:rPr>
              <a:t>研究问题</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研究问题的类型</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研究问题的确定</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研究问题的确定</a:t>
            </a:r>
            <a:endParaRPr lang="en-US" altLang="zh-CN" sz="2200" b="1" smtClean="0">
              <a:solidFill>
                <a:srgbClr val="000066"/>
              </a:solidFill>
              <a:latin typeface="宋体" charset="-122"/>
            </a:endParaRPr>
          </a:p>
          <a:p>
            <a:pPr>
              <a:buFont typeface="Wingdings" pitchFamily="2" charset="2"/>
              <a:buNone/>
            </a:pPr>
            <a:r>
              <a:rPr lang="en-US" altLang="zh-CN" sz="2200" b="1" smtClean="0">
                <a:solidFill>
                  <a:srgbClr val="000066"/>
                </a:solidFill>
                <a:latin typeface="宋体" charset="-122"/>
              </a:rPr>
              <a:t>4 </a:t>
            </a:r>
            <a:r>
              <a:rPr lang="zh-CN" altLang="en-US" sz="2200" b="1" smtClean="0">
                <a:solidFill>
                  <a:srgbClr val="000066"/>
                </a:solidFill>
                <a:latin typeface="宋体" charset="-122"/>
              </a:rPr>
              <a:t>方法</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建立研究关系</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取样</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资料搜集 </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Rectangle 2"/>
          <p:cNvSpPr>
            <a:spLocks noGrp="1" noChangeArrowheads="1"/>
          </p:cNvSpPr>
          <p:nvPr>
            <p:ph type="title"/>
          </p:nvPr>
        </p:nvSpPr>
        <p:spPr>
          <a:xfrm>
            <a:off x="611188" y="1125538"/>
            <a:ext cx="8229600" cy="1143000"/>
          </a:xfrm>
        </p:spPr>
        <p:txBody>
          <a:bodyPr/>
          <a:lstStyle/>
          <a:p>
            <a:r>
              <a:rPr lang="zh-CN" altLang="en-US" b="1" smtClean="0">
                <a:solidFill>
                  <a:srgbClr val="002060"/>
                </a:solidFill>
                <a:latin typeface="黑体" pitchFamily="2" charset="-122"/>
                <a:ea typeface="黑体" pitchFamily="2" charset="-122"/>
              </a:rPr>
              <a:t>质的研究</a:t>
            </a:r>
          </a:p>
        </p:txBody>
      </p:sp>
      <p:sp>
        <p:nvSpPr>
          <p:cNvPr id="181250" name="Rectangle 3"/>
          <p:cNvSpPr>
            <a:spLocks noGrp="1" noChangeArrowheads="1"/>
          </p:cNvSpPr>
          <p:nvPr>
            <p:ph idx="1"/>
          </p:nvPr>
        </p:nvSpPr>
        <p:spPr>
          <a:xfrm>
            <a:off x="611188" y="2565400"/>
            <a:ext cx="8229600" cy="4525963"/>
          </a:xfrm>
        </p:spPr>
        <p:txBody>
          <a:bodyPr/>
          <a:lstStyle/>
          <a:p>
            <a:pPr>
              <a:buFont typeface="Wingdings" pitchFamily="2" charset="2"/>
              <a:buNone/>
            </a:pPr>
            <a:r>
              <a:rPr lang="en-US" altLang="zh-CN" sz="2800" b="1" smtClean="0">
                <a:solidFill>
                  <a:srgbClr val="000066"/>
                </a:solidFill>
                <a:latin typeface="宋体" charset="-122"/>
              </a:rPr>
              <a:t>   </a:t>
            </a:r>
            <a:r>
              <a:rPr lang="zh-CN" altLang="en-US" sz="2800" b="1" smtClean="0">
                <a:solidFill>
                  <a:srgbClr val="000066"/>
                </a:solidFill>
                <a:latin typeface="宋体" charset="-122"/>
              </a:rPr>
              <a:t>（</a:t>
            </a:r>
            <a:r>
              <a:rPr lang="en-US" altLang="zh-CN" sz="2800" b="1" smtClean="0">
                <a:solidFill>
                  <a:srgbClr val="000066"/>
                </a:solidFill>
                <a:latin typeface="宋体" charset="-122"/>
              </a:rPr>
              <a:t>4</a:t>
            </a:r>
            <a:r>
              <a:rPr lang="zh-CN" altLang="en-US" sz="2800" b="1" smtClean="0">
                <a:solidFill>
                  <a:srgbClr val="000066"/>
                </a:solidFill>
                <a:latin typeface="宋体" charset="-122"/>
              </a:rPr>
              <a:t>）</a:t>
            </a:r>
            <a:r>
              <a:rPr lang="en-US" altLang="zh-CN" sz="2800" b="1" smtClean="0">
                <a:solidFill>
                  <a:srgbClr val="000066"/>
                </a:solidFill>
                <a:latin typeface="宋体" charset="-122"/>
              </a:rPr>
              <a:t> </a:t>
            </a:r>
            <a:r>
              <a:rPr lang="zh-CN" altLang="en-US" sz="2800" b="1" smtClean="0">
                <a:solidFill>
                  <a:srgbClr val="000066"/>
                </a:solidFill>
                <a:latin typeface="宋体" charset="-122"/>
              </a:rPr>
              <a:t>资料分析</a:t>
            </a:r>
          </a:p>
          <a:p>
            <a:pPr>
              <a:buFont typeface="Wingdings" pitchFamily="2" charset="2"/>
              <a:buNone/>
            </a:pPr>
            <a:r>
              <a:rPr lang="zh-CN" altLang="en-US" sz="2800" b="1" smtClean="0">
                <a:solidFill>
                  <a:srgbClr val="000066"/>
                </a:solidFill>
                <a:latin typeface="宋体" charset="-122"/>
              </a:rPr>
              <a:t>   （</a:t>
            </a:r>
            <a:r>
              <a:rPr lang="en-US" altLang="zh-CN" sz="2800" b="1" smtClean="0">
                <a:solidFill>
                  <a:srgbClr val="000066"/>
                </a:solidFill>
                <a:latin typeface="宋体" charset="-122"/>
              </a:rPr>
              <a:t>5</a:t>
            </a:r>
            <a:r>
              <a:rPr lang="zh-CN" altLang="en-US" sz="2800" b="1" smtClean="0">
                <a:solidFill>
                  <a:srgbClr val="000066"/>
                </a:solidFill>
                <a:latin typeface="宋体" charset="-122"/>
              </a:rPr>
              <a:t>）</a:t>
            </a:r>
            <a:r>
              <a:rPr lang="en-US" altLang="zh-CN" sz="2800" b="1" smtClean="0">
                <a:solidFill>
                  <a:srgbClr val="000066"/>
                </a:solidFill>
                <a:latin typeface="宋体" charset="-122"/>
              </a:rPr>
              <a:t> </a:t>
            </a:r>
            <a:r>
              <a:rPr lang="zh-CN" altLang="en-US" sz="2800" b="1" smtClean="0">
                <a:solidFill>
                  <a:srgbClr val="000066"/>
                </a:solidFill>
                <a:latin typeface="宋体" charset="-122"/>
              </a:rPr>
              <a:t>研究结果呈现</a:t>
            </a:r>
          </a:p>
          <a:p>
            <a:pPr>
              <a:buFont typeface="Wingdings" pitchFamily="2" charset="2"/>
              <a:buNone/>
            </a:pPr>
            <a:r>
              <a:rPr lang="en-US" altLang="zh-CN" sz="2800" b="1" smtClean="0">
                <a:solidFill>
                  <a:srgbClr val="000066"/>
                </a:solidFill>
                <a:latin typeface="宋体" charset="-122"/>
              </a:rPr>
              <a:t>5 </a:t>
            </a:r>
            <a:r>
              <a:rPr lang="zh-CN" altLang="en-US" sz="2800" b="1" smtClean="0">
                <a:solidFill>
                  <a:srgbClr val="000066"/>
                </a:solidFill>
                <a:latin typeface="宋体" charset="-122"/>
              </a:rPr>
              <a:t>效度</a:t>
            </a:r>
          </a:p>
          <a:p>
            <a:pPr>
              <a:buFont typeface="Wingdings" pitchFamily="2" charset="2"/>
              <a:buNone/>
            </a:pPr>
            <a:r>
              <a:rPr lang="zh-CN" altLang="en-US" sz="2800" b="1" smtClean="0">
                <a:solidFill>
                  <a:srgbClr val="000066"/>
                </a:solidFill>
                <a:latin typeface="宋体" charset="-122"/>
              </a:rPr>
              <a:t>   （</a:t>
            </a:r>
            <a:r>
              <a:rPr lang="en-US" altLang="zh-CN" sz="2800" b="1" smtClean="0">
                <a:solidFill>
                  <a:srgbClr val="000066"/>
                </a:solidFill>
                <a:latin typeface="宋体" charset="-122"/>
              </a:rPr>
              <a:t>1</a:t>
            </a:r>
            <a:r>
              <a:rPr lang="zh-CN" altLang="en-US" sz="2800" b="1" smtClean="0">
                <a:solidFill>
                  <a:srgbClr val="000066"/>
                </a:solidFill>
                <a:latin typeface="宋体" charset="-122"/>
              </a:rPr>
              <a:t>）</a:t>
            </a:r>
            <a:r>
              <a:rPr lang="en-US" altLang="zh-CN" sz="2800" b="1" smtClean="0">
                <a:solidFill>
                  <a:srgbClr val="000066"/>
                </a:solidFill>
                <a:latin typeface="宋体" charset="-122"/>
              </a:rPr>
              <a:t> </a:t>
            </a:r>
            <a:r>
              <a:rPr lang="zh-CN" altLang="en-US" sz="2800" b="1" smtClean="0">
                <a:solidFill>
                  <a:srgbClr val="000066"/>
                </a:solidFill>
                <a:latin typeface="宋体" charset="-122"/>
              </a:rPr>
              <a:t>影响因素</a:t>
            </a:r>
          </a:p>
          <a:p>
            <a:pPr>
              <a:buFont typeface="Wingdings" pitchFamily="2" charset="2"/>
              <a:buNone/>
            </a:pPr>
            <a:r>
              <a:rPr lang="zh-CN" altLang="en-US" sz="2800" b="1" smtClean="0">
                <a:solidFill>
                  <a:srgbClr val="000066"/>
                </a:solidFill>
                <a:latin typeface="宋体" charset="-122"/>
              </a:rPr>
              <a:t>   （</a:t>
            </a:r>
            <a:r>
              <a:rPr lang="en-US" altLang="zh-CN" sz="2800" b="1" smtClean="0">
                <a:solidFill>
                  <a:srgbClr val="000066"/>
                </a:solidFill>
                <a:latin typeface="宋体" charset="-122"/>
              </a:rPr>
              <a:t>2</a:t>
            </a:r>
            <a:r>
              <a:rPr lang="zh-CN" altLang="en-US" sz="2800" b="1" smtClean="0">
                <a:solidFill>
                  <a:srgbClr val="000066"/>
                </a:solidFill>
                <a:latin typeface="宋体" charset="-122"/>
              </a:rPr>
              <a:t>）</a:t>
            </a:r>
            <a:r>
              <a:rPr lang="en-US" altLang="zh-CN" sz="2800" b="1" smtClean="0">
                <a:solidFill>
                  <a:srgbClr val="000066"/>
                </a:solidFill>
                <a:latin typeface="宋体" charset="-122"/>
              </a:rPr>
              <a:t> </a:t>
            </a:r>
            <a:r>
              <a:rPr lang="zh-CN" altLang="en-US" sz="2800" b="1" smtClean="0">
                <a:solidFill>
                  <a:srgbClr val="000066"/>
                </a:solidFill>
                <a:latin typeface="宋体" charset="-122"/>
              </a:rPr>
              <a:t>效度的测试</a:t>
            </a:r>
          </a:p>
          <a:p>
            <a:pPr>
              <a:buFont typeface="Wingdings" pitchFamily="2" charset="2"/>
              <a:buNone/>
            </a:pPr>
            <a:endParaRPr lang="en-US" altLang="zh-CN" sz="2200" b="1" smtClean="0">
              <a:solidFill>
                <a:srgbClr val="000066"/>
              </a:solidFill>
              <a:latin typeface="宋体" charset="-122"/>
            </a:endParaRP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Rectangle 2"/>
          <p:cNvSpPr>
            <a:spLocks noGrp="1" noChangeArrowheads="1"/>
          </p:cNvSpPr>
          <p:nvPr>
            <p:ph type="title"/>
          </p:nvPr>
        </p:nvSpPr>
        <p:spPr>
          <a:xfrm>
            <a:off x="468313" y="549275"/>
            <a:ext cx="8229600" cy="1143000"/>
          </a:xfrm>
        </p:spPr>
        <p:txBody>
          <a:bodyPr/>
          <a:lstStyle/>
          <a:p>
            <a:r>
              <a:rPr lang="zh-CN" altLang="en-US" b="1" smtClean="0">
                <a:solidFill>
                  <a:srgbClr val="002060"/>
                </a:solidFill>
                <a:latin typeface="黑体" pitchFamily="2" charset="-122"/>
                <a:ea typeface="黑体" pitchFamily="2" charset="-122"/>
              </a:rPr>
              <a:t>质的研究</a:t>
            </a:r>
          </a:p>
        </p:txBody>
      </p:sp>
      <p:sp>
        <p:nvSpPr>
          <p:cNvPr id="182274" name="Rectangle 3"/>
          <p:cNvSpPr>
            <a:spLocks noGrp="1" noChangeArrowheads="1"/>
          </p:cNvSpPr>
          <p:nvPr>
            <p:ph idx="1"/>
          </p:nvPr>
        </p:nvSpPr>
        <p:spPr/>
        <p:txBody>
          <a:bodyPr/>
          <a:lstStyle/>
          <a:p>
            <a:pPr>
              <a:buFont typeface="Wingdings" pitchFamily="2" charset="2"/>
              <a:buNone/>
            </a:pPr>
            <a:r>
              <a:rPr lang="zh-CN" altLang="en-US" b="1" smtClean="0">
                <a:solidFill>
                  <a:srgbClr val="000066"/>
                </a:solidFill>
                <a:latin typeface="宋体" charset="-122"/>
              </a:rPr>
              <a:t>研究设计的模式与论证</a:t>
            </a:r>
          </a:p>
          <a:p>
            <a:pPr>
              <a:buFont typeface="Wingdings" pitchFamily="2" charset="2"/>
              <a:buNone/>
            </a:pPr>
            <a:r>
              <a:rPr lang="en-US" altLang="zh-CN" sz="2200" b="1" smtClean="0">
                <a:solidFill>
                  <a:srgbClr val="000066"/>
                </a:solidFill>
                <a:latin typeface="宋体" charset="-122"/>
              </a:rPr>
              <a:t>1 </a:t>
            </a:r>
            <a:r>
              <a:rPr lang="zh-CN" altLang="en-US" sz="2200" b="1" smtClean="0">
                <a:solidFill>
                  <a:srgbClr val="000066"/>
                </a:solidFill>
                <a:latin typeface="宋体" charset="-122"/>
              </a:rPr>
              <a:t>研究设计的模式</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线性设计模式</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互动模式</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立体两维互动模式</a:t>
            </a:r>
          </a:p>
          <a:p>
            <a:pPr>
              <a:buFont typeface="Wingdings" pitchFamily="2" charset="2"/>
              <a:buNone/>
            </a:pPr>
            <a:r>
              <a:rPr lang="en-US" altLang="zh-CN" sz="2200" b="1" smtClean="0">
                <a:solidFill>
                  <a:srgbClr val="000066"/>
                </a:solidFill>
                <a:latin typeface="宋体" charset="-122"/>
              </a:rPr>
              <a:t>2 </a:t>
            </a:r>
            <a:r>
              <a:rPr lang="zh-CN" altLang="en-US" sz="2200" b="1" smtClean="0">
                <a:solidFill>
                  <a:srgbClr val="000066"/>
                </a:solidFill>
                <a:latin typeface="宋体" charset="-122"/>
              </a:rPr>
              <a:t>质的研究设计论证</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研究设计与研究设计论证</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研究设计论证的撰写</a:t>
            </a:r>
          </a:p>
          <a:p>
            <a:pPr>
              <a:buFont typeface="Wingdings" pitchFamily="2" charset="2"/>
              <a:buNone/>
            </a:pPr>
            <a:r>
              <a:rPr lang="zh-CN" altLang="en-US" sz="2200" b="1" smtClean="0">
                <a:solidFill>
                  <a:srgbClr val="000066"/>
                </a:solidFill>
                <a:latin typeface="宋体" charset="-122"/>
              </a:rPr>
              <a:t>   </a:t>
            </a: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7" name="Rectangle 2"/>
          <p:cNvSpPr>
            <a:spLocks noGrp="1" noChangeArrowheads="1"/>
          </p:cNvSpPr>
          <p:nvPr>
            <p:ph type="title"/>
          </p:nvPr>
        </p:nvSpPr>
        <p:spPr>
          <a:xfrm>
            <a:off x="539750" y="1196975"/>
            <a:ext cx="8229600" cy="1143000"/>
          </a:xfrm>
        </p:spPr>
        <p:txBody>
          <a:bodyPr/>
          <a:lstStyle/>
          <a:p>
            <a:r>
              <a:rPr lang="zh-CN" altLang="en-US" b="1" smtClean="0">
                <a:solidFill>
                  <a:srgbClr val="002060"/>
                </a:solidFill>
                <a:latin typeface="黑体" pitchFamily="2" charset="-122"/>
                <a:ea typeface="黑体" pitchFamily="2" charset="-122"/>
              </a:rPr>
              <a:t>第三节 质的研究的形式</a:t>
            </a:r>
          </a:p>
        </p:txBody>
      </p:sp>
      <p:sp>
        <p:nvSpPr>
          <p:cNvPr id="183298" name="Rectangle 3"/>
          <p:cNvSpPr>
            <a:spLocks noGrp="1" noChangeArrowheads="1"/>
          </p:cNvSpPr>
          <p:nvPr>
            <p:ph idx="1"/>
          </p:nvPr>
        </p:nvSpPr>
        <p:spPr>
          <a:xfrm>
            <a:off x="468313" y="2708275"/>
            <a:ext cx="8229600" cy="4525963"/>
          </a:xfrm>
        </p:spPr>
        <p:txBody>
          <a:bodyPr/>
          <a:lstStyle/>
          <a:p>
            <a:pPr>
              <a:buFont typeface="Wingdings" pitchFamily="2" charset="2"/>
              <a:buNone/>
            </a:pPr>
            <a:r>
              <a:rPr lang="zh-CN" altLang="en-US" b="1" smtClean="0">
                <a:solidFill>
                  <a:srgbClr val="000066"/>
                </a:solidFill>
                <a:latin typeface="宋体" charset="-122"/>
              </a:rPr>
              <a:t>质的研究的表现形式</a:t>
            </a:r>
          </a:p>
          <a:p>
            <a:pPr>
              <a:buFont typeface="Wingdings" pitchFamily="2" charset="2"/>
              <a:buNone/>
            </a:pPr>
            <a:r>
              <a:rPr lang="en-US" altLang="zh-CN" sz="2200" b="1" smtClean="0">
                <a:solidFill>
                  <a:srgbClr val="000066"/>
                </a:solidFill>
                <a:latin typeface="宋体" charset="-122"/>
              </a:rPr>
              <a:t>1 </a:t>
            </a:r>
            <a:r>
              <a:rPr lang="zh-CN" altLang="en-US" sz="2200" b="1" smtClean="0">
                <a:solidFill>
                  <a:srgbClr val="000066"/>
                </a:solidFill>
                <a:latin typeface="宋体" charset="-122"/>
              </a:rPr>
              <a:t>心理传记</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概念：心理传记是个案研究的一种，该方法是把人</a:t>
            </a:r>
            <a:endParaRPr lang="en-US" altLang="zh-CN"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当作故事，是将正式的或系统的心理学概念或理论应用与传记</a:t>
            </a:r>
            <a:endParaRPr lang="en-US" altLang="zh-CN"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研究，通过分析个人的生活资料和叙说来了解人们如何建构他</a:t>
            </a:r>
            <a:endParaRPr lang="en-US" altLang="zh-CN"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们的世界，是凭借个人世界观的重建而寻求宏观与微观观点相</a:t>
            </a:r>
            <a:endParaRPr lang="en-US" altLang="zh-CN"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结合的方法。该方法适用于寻求个人生命意义的理解，理解重</a:t>
            </a:r>
            <a:endParaRPr lang="en-US" altLang="zh-CN"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要的个案，以及产生新的假设和理论。</a:t>
            </a: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Rectangle 2"/>
          <p:cNvSpPr>
            <a:spLocks noGrp="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质的研究</a:t>
            </a:r>
          </a:p>
        </p:txBody>
      </p:sp>
      <p:sp>
        <p:nvSpPr>
          <p:cNvPr id="184322" name="Rectangle 3"/>
          <p:cNvSpPr>
            <a:spLocks noGrp="1" noChangeArrowheads="1"/>
          </p:cNvSpPr>
          <p:nvPr>
            <p:ph idx="1"/>
          </p:nvPr>
        </p:nvSpPr>
        <p:spPr>
          <a:xfrm>
            <a:off x="323850" y="2017713"/>
            <a:ext cx="8631238" cy="4840287"/>
          </a:xfrm>
        </p:spPr>
        <p:txBody>
          <a:bodyPr/>
          <a:lstStyle/>
          <a:p>
            <a:pPr>
              <a:buFont typeface="Wingdings" pitchFamily="2" charset="2"/>
              <a:buNone/>
            </a:pPr>
            <a:r>
              <a:rPr lang="en-US" altLang="zh-CN" sz="2200" b="1" smtClean="0">
                <a:solidFill>
                  <a:srgbClr val="000066"/>
                </a:solidFill>
                <a:latin typeface="宋体" charset="-122"/>
              </a:rPr>
              <a:t>   </a:t>
            </a:r>
            <a:r>
              <a:rPr lang="zh-CN" altLang="en-US" sz="2200" b="1" smtClean="0">
                <a:solidFill>
                  <a:srgbClr val="000066"/>
                </a:solidFill>
                <a:latin typeface="宋体" charset="-122"/>
              </a:rPr>
              <a:t>（</a:t>
            </a:r>
            <a:r>
              <a:rPr lang="en-US" altLang="zh-CN" sz="2200" b="1" smtClean="0">
                <a:solidFill>
                  <a:srgbClr val="000066"/>
                </a:solidFill>
                <a:latin typeface="宋体" charset="-122"/>
              </a:rPr>
              <a:t>2</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研究设计</a:t>
            </a:r>
          </a:p>
          <a:p>
            <a:pPr>
              <a:buFont typeface="Wingdings" pitchFamily="2" charset="2"/>
              <a:buNone/>
            </a:pPr>
            <a:r>
              <a:rPr lang="zh-CN" altLang="en-US" sz="2200" b="1" smtClean="0">
                <a:solidFill>
                  <a:srgbClr val="000066"/>
                </a:solidFill>
                <a:latin typeface="宋体" charset="-122"/>
              </a:rPr>
              <a:t>   选择案主</a:t>
            </a:r>
          </a:p>
          <a:p>
            <a:pPr>
              <a:buFont typeface="Wingdings" pitchFamily="2" charset="2"/>
              <a:buNone/>
            </a:pPr>
            <a:r>
              <a:rPr lang="zh-CN" altLang="en-US" sz="2200" b="1" smtClean="0">
                <a:solidFill>
                  <a:srgbClr val="000066"/>
                </a:solidFill>
                <a:latin typeface="宋体" charset="-122"/>
              </a:rPr>
              <a:t>   搜集资料</a:t>
            </a:r>
          </a:p>
          <a:p>
            <a:pPr>
              <a:buFont typeface="Wingdings" pitchFamily="2" charset="2"/>
              <a:buNone/>
            </a:pPr>
            <a:r>
              <a:rPr lang="zh-CN" altLang="en-US" sz="2200" b="1" smtClean="0">
                <a:solidFill>
                  <a:srgbClr val="000066"/>
                </a:solidFill>
                <a:latin typeface="宋体" charset="-122"/>
              </a:rPr>
              <a:t>   写心理传记</a:t>
            </a:r>
          </a:p>
          <a:p>
            <a:pPr>
              <a:buFont typeface="Wingdings" pitchFamily="2" charset="2"/>
              <a:buNone/>
            </a:pPr>
            <a:r>
              <a:rPr lang="en-US" altLang="zh-CN" sz="2200" b="1" smtClean="0">
                <a:solidFill>
                  <a:srgbClr val="000066"/>
                </a:solidFill>
                <a:latin typeface="宋体" charset="-122"/>
              </a:rPr>
              <a:t>2 </a:t>
            </a:r>
            <a:r>
              <a:rPr lang="zh-CN" altLang="en-US" sz="2200" b="1" smtClean="0">
                <a:solidFill>
                  <a:srgbClr val="000066"/>
                </a:solidFill>
                <a:latin typeface="宋体" charset="-122"/>
              </a:rPr>
              <a:t>人种志</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概念：人种志方法也称为文化人类学方法，是典型</a:t>
            </a:r>
            <a:endParaRPr lang="en-US" altLang="zh-CN"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的质的研究方法，是通过在自然情境中以局内人的立场去观察、</a:t>
            </a:r>
            <a:endParaRPr lang="en-US" altLang="zh-CN"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描述、判断和解释，而获得对一定社会文化背景中个体和群体</a:t>
            </a:r>
            <a:endParaRPr lang="en-US" altLang="zh-CN" sz="2200" b="1" smtClean="0">
              <a:solidFill>
                <a:srgbClr val="000066"/>
              </a:solidFill>
              <a:latin typeface="宋体" charset="-122"/>
            </a:endParaRPr>
          </a:p>
          <a:p>
            <a:pPr>
              <a:buFont typeface="Wingdings" pitchFamily="2" charset="2"/>
              <a:buNone/>
            </a:pPr>
            <a:r>
              <a:rPr lang="zh-CN" altLang="en-US" sz="2200" b="1" smtClean="0">
                <a:solidFill>
                  <a:srgbClr val="000066"/>
                </a:solidFill>
                <a:latin typeface="宋体" charset="-122"/>
              </a:rPr>
              <a:t>的心理现象、心理过程、行为及其意义的整体理解。</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41986"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658E9877-B855-45A8-ADCF-B177D5E4628D}" type="slidenum">
              <a:rPr lang="zh-CN" altLang="en-US" smtClean="0">
                <a:latin typeface="Arial" charset="0"/>
                <a:ea typeface="宋体" charset="-122"/>
              </a:rPr>
              <a:pPr algn="ctr" fontAlgn="base">
                <a:spcBef>
                  <a:spcPct val="0"/>
                </a:spcBef>
                <a:spcAft>
                  <a:spcPct val="0"/>
                </a:spcAft>
              </a:pPr>
              <a:t>15</a:t>
            </a:fld>
            <a:endParaRPr lang="en-US" altLang="zh-CN" smtClean="0">
              <a:latin typeface="Arial" charset="0"/>
              <a:ea typeface="宋体" charset="-122"/>
            </a:endParaRPr>
          </a:p>
        </p:txBody>
      </p:sp>
      <p:sp>
        <p:nvSpPr>
          <p:cNvPr id="41987" name="Rectangle 2"/>
          <p:cNvSpPr>
            <a:spLocks noGrp="1" noChangeArrowheads="1"/>
          </p:cNvSpPr>
          <p:nvPr>
            <p:ph type="title"/>
          </p:nvPr>
        </p:nvSpPr>
        <p:spPr>
          <a:xfrm>
            <a:off x="468313" y="908050"/>
            <a:ext cx="8229600" cy="1143000"/>
          </a:xfrm>
        </p:spPr>
        <p:txBody>
          <a:bodyPr/>
          <a:lstStyle/>
          <a:p>
            <a:r>
              <a:rPr lang="zh-CN" altLang="en-US" b="1" smtClean="0">
                <a:solidFill>
                  <a:srgbClr val="002060"/>
                </a:solidFill>
              </a:rPr>
              <a:t>研究设计的标准</a:t>
            </a:r>
            <a:endParaRPr lang="zh-CN" altLang="en-US" smtClean="0"/>
          </a:p>
        </p:txBody>
      </p:sp>
      <p:sp>
        <p:nvSpPr>
          <p:cNvPr id="748547" name="Rectangle 3"/>
          <p:cNvSpPr>
            <a:spLocks noGrp="1" noChangeArrowheads="1"/>
          </p:cNvSpPr>
          <p:nvPr>
            <p:ph type="body" idx="1"/>
          </p:nvPr>
        </p:nvSpPr>
        <p:spPr>
          <a:xfrm>
            <a:off x="0" y="2060575"/>
            <a:ext cx="9144000" cy="4968875"/>
          </a:xfrm>
        </p:spPr>
        <p:txBody>
          <a:bodyPr>
            <a:normAutofit/>
          </a:bodyPr>
          <a:lstStyle/>
          <a:p>
            <a:pPr marL="457200" lvl="1" indent="0">
              <a:lnSpc>
                <a:spcPct val="125000"/>
              </a:lnSpc>
              <a:buFontTx/>
              <a:buNone/>
              <a:defRPr/>
            </a:pPr>
            <a:r>
              <a:rPr lang="zh-CN" altLang="en-US" sz="2400" b="1" dirty="0" smtClean="0">
                <a:solidFill>
                  <a:srgbClr val="002060"/>
                </a:solidFill>
              </a:rPr>
              <a:t>（</a:t>
            </a:r>
            <a:r>
              <a:rPr lang="en-US" altLang="zh-CN" sz="2400" b="1" dirty="0" smtClean="0">
                <a:solidFill>
                  <a:srgbClr val="002060"/>
                </a:solidFill>
              </a:rPr>
              <a:t>4</a:t>
            </a:r>
            <a:r>
              <a:rPr lang="zh-CN" altLang="en-US" sz="2400" b="1" dirty="0" smtClean="0">
                <a:solidFill>
                  <a:srgbClr val="002060"/>
                </a:solidFill>
              </a:rPr>
              <a:t>）外部</a:t>
            </a:r>
            <a:r>
              <a:rPr lang="zh-CN" altLang="en-US" sz="2400" b="1" dirty="0">
                <a:solidFill>
                  <a:srgbClr val="002060"/>
                </a:solidFill>
              </a:rPr>
              <a:t>效度：可细分为总体效度和生态效度。研究结果能一般化或普遍化到样本来自的总体（总体效度）和其它变量条件、时间和背景（生态效度）中去的程度，即研究结果的普遍代表性和适用性。</a:t>
            </a:r>
          </a:p>
          <a:p>
            <a:pPr lvl="1">
              <a:lnSpc>
                <a:spcPct val="125000"/>
              </a:lnSpc>
              <a:defRPr/>
            </a:pPr>
            <a:r>
              <a:rPr lang="zh-CN" altLang="en-US" sz="2400" b="1" dirty="0">
                <a:solidFill>
                  <a:srgbClr val="002060"/>
                </a:solidFill>
              </a:rPr>
              <a:t>影响因素：</a:t>
            </a:r>
          </a:p>
          <a:p>
            <a:pPr lvl="1">
              <a:lnSpc>
                <a:spcPct val="125000"/>
              </a:lnSpc>
              <a:buFont typeface="Wingdings" panose="05000000000000000000" pitchFamily="2" charset="2"/>
              <a:buChar char="Ø"/>
              <a:defRPr/>
            </a:pPr>
            <a:r>
              <a:rPr lang="en-US" altLang="zh-CN" sz="2400" b="1" dirty="0">
                <a:solidFill>
                  <a:srgbClr val="002060"/>
                </a:solidFill>
              </a:rPr>
              <a:t>   </a:t>
            </a:r>
            <a:r>
              <a:rPr lang="zh-CN" altLang="en-US" sz="2400" b="1" dirty="0" smtClean="0">
                <a:solidFill>
                  <a:srgbClr val="002060"/>
                </a:solidFill>
              </a:rPr>
              <a:t>取样</a:t>
            </a:r>
            <a:r>
              <a:rPr lang="zh-CN" altLang="en-US" sz="2400" b="1" dirty="0">
                <a:solidFill>
                  <a:srgbClr val="002060"/>
                </a:solidFill>
              </a:rPr>
              <a:t>代表性；</a:t>
            </a:r>
          </a:p>
          <a:p>
            <a:pPr lvl="1">
              <a:lnSpc>
                <a:spcPct val="125000"/>
              </a:lnSpc>
              <a:buFont typeface="Wingdings" panose="05000000000000000000" pitchFamily="2" charset="2"/>
              <a:buChar char="Ø"/>
              <a:defRPr/>
            </a:pPr>
            <a:r>
              <a:rPr lang="en-US" altLang="zh-CN" sz="2400" b="1" dirty="0">
                <a:solidFill>
                  <a:srgbClr val="002060"/>
                </a:solidFill>
              </a:rPr>
              <a:t>   </a:t>
            </a:r>
            <a:r>
              <a:rPr lang="zh-CN" altLang="en-US" sz="2400" b="1" dirty="0" smtClean="0">
                <a:solidFill>
                  <a:srgbClr val="002060"/>
                </a:solidFill>
              </a:rPr>
              <a:t>变量</a:t>
            </a:r>
            <a:r>
              <a:rPr lang="zh-CN" altLang="en-US" sz="2400" b="1" dirty="0">
                <a:solidFill>
                  <a:srgbClr val="002060"/>
                </a:solidFill>
              </a:rPr>
              <a:t>的操作方式不准，致使研究的可重复性差；</a:t>
            </a:r>
          </a:p>
          <a:p>
            <a:pPr lvl="1">
              <a:lnSpc>
                <a:spcPct val="125000"/>
              </a:lnSpc>
              <a:buFont typeface="Wingdings" panose="05000000000000000000" pitchFamily="2" charset="2"/>
              <a:buChar char="Ø"/>
              <a:defRPr/>
            </a:pPr>
            <a:r>
              <a:rPr lang="en-US" altLang="zh-CN" sz="2400" b="1" dirty="0">
                <a:solidFill>
                  <a:srgbClr val="002060"/>
                </a:solidFill>
              </a:rPr>
              <a:t>   </a:t>
            </a:r>
            <a:r>
              <a:rPr lang="zh-CN" altLang="en-US" sz="2400" b="1" dirty="0" smtClean="0">
                <a:solidFill>
                  <a:srgbClr val="002060"/>
                </a:solidFill>
              </a:rPr>
              <a:t>研究</a:t>
            </a:r>
            <a:r>
              <a:rPr lang="zh-CN" altLang="en-US" sz="2400" b="1" dirty="0">
                <a:solidFill>
                  <a:srgbClr val="002060"/>
                </a:solidFill>
              </a:rPr>
              <a:t>对被试的反作用；</a:t>
            </a:r>
          </a:p>
          <a:p>
            <a:pPr lvl="1">
              <a:lnSpc>
                <a:spcPct val="125000"/>
              </a:lnSpc>
              <a:buFont typeface="Wingdings" panose="05000000000000000000" pitchFamily="2" charset="2"/>
              <a:buChar char="Ø"/>
              <a:defRPr/>
            </a:pPr>
            <a:r>
              <a:rPr lang="en-US" altLang="zh-CN" sz="2400" b="1" dirty="0">
                <a:solidFill>
                  <a:srgbClr val="002060"/>
                </a:solidFill>
              </a:rPr>
              <a:t>   </a:t>
            </a:r>
            <a:r>
              <a:rPr lang="zh-CN" altLang="en-US" sz="2400" b="1" dirty="0" smtClean="0">
                <a:solidFill>
                  <a:srgbClr val="002060"/>
                </a:solidFill>
              </a:rPr>
              <a:t>事前</a:t>
            </a:r>
            <a:r>
              <a:rPr lang="zh-CN" altLang="en-US" sz="2400" b="1" dirty="0">
                <a:solidFill>
                  <a:srgbClr val="002060"/>
                </a:solidFill>
              </a:rPr>
              <a:t>测量与实验处理的相互影响</a:t>
            </a:r>
            <a:r>
              <a:rPr lang="zh-CN" altLang="en-US" sz="2400" b="1" dirty="0" smtClean="0">
                <a:solidFill>
                  <a:srgbClr val="002060"/>
                </a:solidFill>
              </a:rPr>
              <a:t>；</a:t>
            </a:r>
            <a:endParaRPr lang="zh-CN" altLang="en-US" sz="2400" b="1" dirty="0">
              <a:solidFill>
                <a:srgbClr val="00206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48547">
                                            <p:txEl>
                                              <p:pRg st="0" end="0"/>
                                            </p:txEl>
                                          </p:spTgt>
                                        </p:tgtEl>
                                        <p:attrNameLst>
                                          <p:attrName>style.visibility</p:attrName>
                                        </p:attrNameLst>
                                      </p:cBhvr>
                                      <p:to>
                                        <p:strVal val="visible"/>
                                      </p:to>
                                    </p:set>
                                    <p:animEffect transition="in" filter="checkerboard(across)">
                                      <p:cBhvr>
                                        <p:cTn id="7" dur="500"/>
                                        <p:tgtEl>
                                          <p:spTgt spid="7485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748547">
                                            <p:txEl>
                                              <p:pRg st="1" end="1"/>
                                            </p:txEl>
                                          </p:spTgt>
                                        </p:tgtEl>
                                        <p:attrNameLst>
                                          <p:attrName>style.visibility</p:attrName>
                                        </p:attrNameLst>
                                      </p:cBhvr>
                                      <p:to>
                                        <p:strVal val="visible"/>
                                      </p:to>
                                    </p:set>
                                    <p:animEffect transition="in" filter="checkerboard(across)">
                                      <p:cBhvr>
                                        <p:cTn id="12" dur="500"/>
                                        <p:tgtEl>
                                          <p:spTgt spid="7485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748547">
                                            <p:txEl>
                                              <p:pRg st="2" end="2"/>
                                            </p:txEl>
                                          </p:spTgt>
                                        </p:tgtEl>
                                        <p:attrNameLst>
                                          <p:attrName>style.visibility</p:attrName>
                                        </p:attrNameLst>
                                      </p:cBhvr>
                                      <p:to>
                                        <p:strVal val="visible"/>
                                      </p:to>
                                    </p:set>
                                    <p:animEffect transition="in" filter="checkerboard(across)">
                                      <p:cBhvr>
                                        <p:cTn id="17" dur="500"/>
                                        <p:tgtEl>
                                          <p:spTgt spid="74854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748547">
                                            <p:txEl>
                                              <p:pRg st="3" end="3"/>
                                            </p:txEl>
                                          </p:spTgt>
                                        </p:tgtEl>
                                        <p:attrNameLst>
                                          <p:attrName>style.visibility</p:attrName>
                                        </p:attrNameLst>
                                      </p:cBhvr>
                                      <p:to>
                                        <p:strVal val="visible"/>
                                      </p:to>
                                    </p:set>
                                    <p:animEffect transition="in" filter="checkerboard(across)">
                                      <p:cBhvr>
                                        <p:cTn id="22" dur="500"/>
                                        <p:tgtEl>
                                          <p:spTgt spid="74854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748547">
                                            <p:txEl>
                                              <p:pRg st="4" end="4"/>
                                            </p:txEl>
                                          </p:spTgt>
                                        </p:tgtEl>
                                        <p:attrNameLst>
                                          <p:attrName>style.visibility</p:attrName>
                                        </p:attrNameLst>
                                      </p:cBhvr>
                                      <p:to>
                                        <p:strVal val="visible"/>
                                      </p:to>
                                    </p:set>
                                    <p:animEffect transition="in" filter="checkerboard(across)">
                                      <p:cBhvr>
                                        <p:cTn id="27" dur="500"/>
                                        <p:tgtEl>
                                          <p:spTgt spid="74854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748547">
                                            <p:txEl>
                                              <p:pRg st="5" end="5"/>
                                            </p:txEl>
                                          </p:spTgt>
                                        </p:tgtEl>
                                        <p:attrNameLst>
                                          <p:attrName>style.visibility</p:attrName>
                                        </p:attrNameLst>
                                      </p:cBhvr>
                                      <p:to>
                                        <p:strVal val="visible"/>
                                      </p:to>
                                    </p:set>
                                    <p:animEffect transition="in" filter="checkerboard(across)">
                                      <p:cBhvr>
                                        <p:cTn id="32" dur="500"/>
                                        <p:tgtEl>
                                          <p:spTgt spid="74854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Rectangle 2"/>
          <p:cNvSpPr>
            <a:spLocks noGrp="1" noChangeArrowheads="1"/>
          </p:cNvSpPr>
          <p:nvPr>
            <p:ph type="title"/>
          </p:nvPr>
        </p:nvSpPr>
        <p:spPr>
          <a:xfrm>
            <a:off x="468313" y="765175"/>
            <a:ext cx="8229600" cy="1143000"/>
          </a:xfrm>
        </p:spPr>
        <p:txBody>
          <a:bodyPr/>
          <a:lstStyle/>
          <a:p>
            <a:r>
              <a:rPr lang="zh-CN" altLang="en-US" b="1" smtClean="0">
                <a:solidFill>
                  <a:srgbClr val="002060"/>
                </a:solidFill>
                <a:latin typeface="黑体" pitchFamily="2" charset="-122"/>
                <a:ea typeface="黑体" pitchFamily="2" charset="-122"/>
              </a:rPr>
              <a:t>质的研究</a:t>
            </a:r>
          </a:p>
        </p:txBody>
      </p:sp>
      <p:sp>
        <p:nvSpPr>
          <p:cNvPr id="185346" name="Rectangle 3"/>
          <p:cNvSpPr>
            <a:spLocks noGrp="1" noChangeArrowheads="1"/>
          </p:cNvSpPr>
          <p:nvPr>
            <p:ph idx="1"/>
          </p:nvPr>
        </p:nvSpPr>
        <p:spPr>
          <a:xfrm>
            <a:off x="1143000" y="1981200"/>
            <a:ext cx="7772400" cy="4876800"/>
          </a:xfrm>
        </p:spPr>
        <p:txBody>
          <a:bodyPr/>
          <a:lstStyle/>
          <a:p>
            <a:pPr>
              <a:buFont typeface="Wingdings" pitchFamily="2" charset="2"/>
              <a:buNone/>
            </a:pPr>
            <a:r>
              <a:rPr lang="en-US" altLang="zh-CN" sz="2200" b="1" smtClean="0">
                <a:solidFill>
                  <a:srgbClr val="000066"/>
                </a:solidFill>
                <a:latin typeface="宋体" charset="-122"/>
              </a:rPr>
              <a:t>   </a:t>
            </a:r>
            <a:r>
              <a:rPr lang="zh-CN" altLang="en-US" sz="2200" b="1" smtClean="0">
                <a:solidFill>
                  <a:srgbClr val="000066"/>
                </a:solidFill>
                <a:latin typeface="宋体" charset="-122"/>
              </a:rPr>
              <a:t>（</a:t>
            </a:r>
            <a:r>
              <a:rPr lang="en-US" altLang="zh-CN" sz="2200" b="1" smtClean="0">
                <a:solidFill>
                  <a:srgbClr val="000066"/>
                </a:solidFill>
                <a:latin typeface="宋体" charset="-122"/>
              </a:rPr>
              <a:t>2</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研究设计</a:t>
            </a:r>
          </a:p>
          <a:p>
            <a:pPr>
              <a:buFont typeface="Wingdings" pitchFamily="2" charset="2"/>
              <a:buNone/>
            </a:pPr>
            <a:r>
              <a:rPr lang="zh-CN" altLang="en-US" sz="2200" b="1" smtClean="0">
                <a:solidFill>
                  <a:srgbClr val="000066"/>
                </a:solidFill>
                <a:latin typeface="宋体" charset="-122"/>
              </a:rPr>
              <a:t>   确定如何进入研究现场</a:t>
            </a:r>
          </a:p>
          <a:p>
            <a:pPr>
              <a:buFont typeface="Wingdings" pitchFamily="2" charset="2"/>
              <a:buNone/>
            </a:pPr>
            <a:r>
              <a:rPr lang="zh-CN" altLang="en-US" sz="2200" b="1" smtClean="0">
                <a:solidFill>
                  <a:srgbClr val="000066"/>
                </a:solidFill>
                <a:latin typeface="宋体" charset="-122"/>
              </a:rPr>
              <a:t>   以长时间的参与观察搜集研究资料</a:t>
            </a:r>
          </a:p>
          <a:p>
            <a:pPr>
              <a:buFont typeface="Wingdings" pitchFamily="2" charset="2"/>
              <a:buNone/>
            </a:pPr>
            <a:r>
              <a:rPr lang="zh-CN" altLang="en-US" sz="2200" b="1" smtClean="0">
                <a:solidFill>
                  <a:srgbClr val="000066"/>
                </a:solidFill>
                <a:latin typeface="宋体" charset="-122"/>
              </a:rPr>
              <a:t>   形成描述性分析</a:t>
            </a:r>
          </a:p>
          <a:p>
            <a:pPr>
              <a:buFont typeface="Wingdings" pitchFamily="2" charset="2"/>
              <a:buNone/>
            </a:pPr>
            <a:r>
              <a:rPr lang="en-US" altLang="zh-CN" sz="2200" b="1" smtClean="0">
                <a:solidFill>
                  <a:srgbClr val="000066"/>
                </a:solidFill>
                <a:latin typeface="宋体" charset="-122"/>
              </a:rPr>
              <a:t>3 </a:t>
            </a:r>
            <a:r>
              <a:rPr lang="zh-CN" altLang="en-US" sz="2200" b="1" smtClean="0">
                <a:solidFill>
                  <a:srgbClr val="000066"/>
                </a:solidFill>
                <a:latin typeface="宋体" charset="-122"/>
              </a:rPr>
              <a:t>行动研究</a:t>
            </a:r>
          </a:p>
          <a:p>
            <a:pPr>
              <a:buFont typeface="Wingdings" pitchFamily="2" charset="2"/>
              <a:buNone/>
            </a:pPr>
            <a:r>
              <a:rPr lang="zh-CN" altLang="en-US" sz="2200" b="1" smtClean="0">
                <a:solidFill>
                  <a:srgbClr val="000066"/>
                </a:solidFill>
                <a:latin typeface="宋体" charset="-122"/>
              </a:rPr>
              <a:t>（</a:t>
            </a:r>
            <a:r>
              <a:rPr lang="en-US" altLang="zh-CN" sz="2200" b="1" smtClean="0">
                <a:solidFill>
                  <a:srgbClr val="000066"/>
                </a:solidFill>
                <a:latin typeface="宋体" charset="-122"/>
              </a:rPr>
              <a:t>1</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概念：行动研究是一种偏重于质的研究方法的综合研究</a:t>
            </a:r>
          </a:p>
          <a:p>
            <a:pPr>
              <a:buFont typeface="Wingdings" pitchFamily="2" charset="2"/>
              <a:buNone/>
            </a:pPr>
            <a:r>
              <a:rPr lang="zh-CN" altLang="en-US" sz="2200" b="1" smtClean="0">
                <a:solidFill>
                  <a:srgbClr val="000066"/>
                </a:solidFill>
                <a:latin typeface="宋体" charset="-122"/>
              </a:rPr>
              <a:t>取向。行动研究是从实际需要中寻找课题，在实际工作过程中</a:t>
            </a:r>
          </a:p>
          <a:p>
            <a:pPr>
              <a:buFont typeface="Wingdings" pitchFamily="2" charset="2"/>
              <a:buNone/>
            </a:pPr>
            <a:r>
              <a:rPr lang="zh-CN" altLang="en-US" sz="2200" b="1" smtClean="0">
                <a:solidFill>
                  <a:srgbClr val="000066"/>
                </a:solidFill>
                <a:latin typeface="宋体" charset="-122"/>
              </a:rPr>
              <a:t>由实际工作者与研究者共同参与，通过全程干预，使研究成果</a:t>
            </a:r>
          </a:p>
          <a:p>
            <a:pPr>
              <a:buFont typeface="Wingdings" pitchFamily="2" charset="2"/>
              <a:buNone/>
            </a:pPr>
            <a:r>
              <a:rPr lang="zh-CN" altLang="en-US" sz="2200" b="1" smtClean="0">
                <a:solidFill>
                  <a:srgbClr val="000066"/>
                </a:solidFill>
                <a:latin typeface="宋体" charset="-122"/>
              </a:rPr>
              <a:t>为实际工作者理解、掌握和应用，从而达到解决实际问题、改</a:t>
            </a:r>
          </a:p>
          <a:p>
            <a:pPr>
              <a:buFont typeface="Wingdings" pitchFamily="2" charset="2"/>
              <a:buNone/>
            </a:pPr>
            <a:r>
              <a:rPr lang="zh-CN" altLang="en-US" sz="2200" b="1" smtClean="0">
                <a:solidFill>
                  <a:srgbClr val="000066"/>
                </a:solidFill>
                <a:latin typeface="宋体" charset="-122"/>
              </a:rPr>
              <a:t>变社会行为的研究方法。行动研究是适合于教育、咨询、健康</a:t>
            </a:r>
          </a:p>
          <a:p>
            <a:pPr>
              <a:buFont typeface="Wingdings" pitchFamily="2" charset="2"/>
              <a:buNone/>
            </a:pPr>
            <a:r>
              <a:rPr lang="zh-CN" altLang="en-US" sz="2200" b="1" smtClean="0">
                <a:solidFill>
                  <a:srgbClr val="000066"/>
                </a:solidFill>
                <a:latin typeface="宋体" charset="-122"/>
              </a:rPr>
              <a:t>心理学、职业心理学等领域广大实际工作者的研究方法。 </a:t>
            </a:r>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Rectangle 2"/>
          <p:cNvSpPr>
            <a:spLocks noGrp="1" noChangeArrowheads="1"/>
          </p:cNvSpPr>
          <p:nvPr>
            <p:ph type="title"/>
          </p:nvPr>
        </p:nvSpPr>
        <p:spPr>
          <a:xfrm>
            <a:off x="468313" y="692150"/>
            <a:ext cx="8229600" cy="1143000"/>
          </a:xfrm>
        </p:spPr>
        <p:txBody>
          <a:bodyPr/>
          <a:lstStyle/>
          <a:p>
            <a:r>
              <a:rPr lang="zh-CN" altLang="en-US" b="1" smtClean="0">
                <a:solidFill>
                  <a:srgbClr val="002060"/>
                </a:solidFill>
                <a:latin typeface="黑体" pitchFamily="2" charset="-122"/>
                <a:ea typeface="黑体" pitchFamily="2" charset="-122"/>
              </a:rPr>
              <a:t>质的研究</a:t>
            </a:r>
          </a:p>
        </p:txBody>
      </p:sp>
      <p:sp>
        <p:nvSpPr>
          <p:cNvPr id="186370" name="Rectangle 3"/>
          <p:cNvSpPr>
            <a:spLocks noGrp="1" noChangeArrowheads="1"/>
          </p:cNvSpPr>
          <p:nvPr>
            <p:ph idx="1"/>
          </p:nvPr>
        </p:nvSpPr>
        <p:spPr/>
        <p:txBody>
          <a:bodyPr/>
          <a:lstStyle/>
          <a:p>
            <a:pPr>
              <a:buFont typeface="Wingdings" pitchFamily="2" charset="2"/>
              <a:buNone/>
            </a:pPr>
            <a:r>
              <a:rPr lang="en-US" altLang="zh-CN" sz="2200" b="1" smtClean="0">
                <a:solidFill>
                  <a:srgbClr val="000066"/>
                </a:solidFill>
                <a:latin typeface="宋体" charset="-122"/>
              </a:rPr>
              <a:t>   </a:t>
            </a:r>
            <a:r>
              <a:rPr lang="zh-CN" altLang="en-US" sz="2200" b="1" smtClean="0">
                <a:solidFill>
                  <a:srgbClr val="000066"/>
                </a:solidFill>
                <a:latin typeface="宋体" charset="-122"/>
              </a:rPr>
              <a:t>（</a:t>
            </a:r>
            <a:r>
              <a:rPr lang="en-US" altLang="zh-CN" sz="2200" b="1" smtClean="0">
                <a:solidFill>
                  <a:srgbClr val="000066"/>
                </a:solidFill>
                <a:latin typeface="宋体" charset="-122"/>
              </a:rPr>
              <a:t>2</a:t>
            </a:r>
            <a:r>
              <a:rPr lang="zh-CN" altLang="en-US" sz="2200" b="1" smtClean="0">
                <a:solidFill>
                  <a:srgbClr val="000066"/>
                </a:solidFill>
                <a:latin typeface="宋体" charset="-122"/>
              </a:rPr>
              <a:t>）</a:t>
            </a:r>
            <a:r>
              <a:rPr lang="en-US" altLang="zh-CN" sz="2200" b="1" smtClean="0">
                <a:solidFill>
                  <a:srgbClr val="000066"/>
                </a:solidFill>
                <a:latin typeface="宋体" charset="-122"/>
              </a:rPr>
              <a:t> </a:t>
            </a:r>
            <a:r>
              <a:rPr lang="zh-CN" altLang="en-US" sz="2200" b="1" smtClean="0">
                <a:solidFill>
                  <a:srgbClr val="000066"/>
                </a:solidFill>
                <a:latin typeface="宋体" charset="-122"/>
              </a:rPr>
              <a:t>行动研究的设计</a:t>
            </a:r>
          </a:p>
          <a:p>
            <a:pPr>
              <a:buFont typeface="Wingdings" pitchFamily="2" charset="2"/>
              <a:buNone/>
            </a:pPr>
            <a:endParaRPr lang="en-US" altLang="zh-CN" sz="2200" b="1" smtClean="0">
              <a:solidFill>
                <a:srgbClr val="000066"/>
              </a:solidFill>
              <a:latin typeface="宋体" charset="-122"/>
            </a:endParaRPr>
          </a:p>
        </p:txBody>
      </p:sp>
      <p:sp>
        <p:nvSpPr>
          <p:cNvPr id="186371" name="Oval 4"/>
          <p:cNvSpPr>
            <a:spLocks noChangeArrowheads="1"/>
          </p:cNvSpPr>
          <p:nvPr/>
        </p:nvSpPr>
        <p:spPr bwMode="auto">
          <a:xfrm>
            <a:off x="2362200" y="2667000"/>
            <a:ext cx="762000" cy="381000"/>
          </a:xfrm>
          <a:prstGeom prst="ellipse">
            <a:avLst/>
          </a:prstGeom>
          <a:solidFill>
            <a:srgbClr val="FFFFFF"/>
          </a:solidFill>
          <a:ln w="9525">
            <a:solidFill>
              <a:schemeClr val="tx1"/>
            </a:solidFill>
            <a:round/>
            <a:headEnd/>
            <a:tailEnd/>
          </a:ln>
        </p:spPr>
        <p:txBody>
          <a:bodyPr wrap="none" anchor="ctr"/>
          <a:lstStyle/>
          <a:p>
            <a:pPr algn="ctr" eaLnBrk="0" hangingPunct="0"/>
            <a:r>
              <a:rPr lang="zh-CN" altLang="en-US">
                <a:solidFill>
                  <a:srgbClr val="000000"/>
                </a:solidFill>
              </a:rPr>
              <a:t>计划</a:t>
            </a:r>
          </a:p>
        </p:txBody>
      </p:sp>
      <p:sp>
        <p:nvSpPr>
          <p:cNvPr id="186372" name="Oval 5"/>
          <p:cNvSpPr>
            <a:spLocks noChangeArrowheads="1"/>
          </p:cNvSpPr>
          <p:nvPr/>
        </p:nvSpPr>
        <p:spPr bwMode="auto">
          <a:xfrm>
            <a:off x="3733800" y="3124200"/>
            <a:ext cx="762000" cy="381000"/>
          </a:xfrm>
          <a:prstGeom prst="ellipse">
            <a:avLst/>
          </a:prstGeom>
          <a:solidFill>
            <a:srgbClr val="FFFFFF"/>
          </a:solidFill>
          <a:ln w="9525">
            <a:solidFill>
              <a:schemeClr val="tx1"/>
            </a:solidFill>
            <a:round/>
            <a:headEnd/>
            <a:tailEnd/>
          </a:ln>
        </p:spPr>
        <p:txBody>
          <a:bodyPr wrap="none" anchor="ctr"/>
          <a:lstStyle/>
          <a:p>
            <a:pPr algn="ctr" eaLnBrk="0" hangingPunct="0"/>
            <a:r>
              <a:rPr lang="zh-CN" altLang="en-US">
                <a:solidFill>
                  <a:srgbClr val="000000"/>
                </a:solidFill>
              </a:rPr>
              <a:t>计划</a:t>
            </a:r>
          </a:p>
        </p:txBody>
      </p:sp>
      <p:sp>
        <p:nvSpPr>
          <p:cNvPr id="186373" name="Oval 6"/>
          <p:cNvSpPr>
            <a:spLocks noChangeArrowheads="1"/>
          </p:cNvSpPr>
          <p:nvPr/>
        </p:nvSpPr>
        <p:spPr bwMode="auto">
          <a:xfrm>
            <a:off x="5029200" y="2667000"/>
            <a:ext cx="762000" cy="381000"/>
          </a:xfrm>
          <a:prstGeom prst="ellipse">
            <a:avLst/>
          </a:prstGeom>
          <a:solidFill>
            <a:srgbClr val="FFFFFF"/>
          </a:solidFill>
          <a:ln w="9525">
            <a:solidFill>
              <a:schemeClr val="tx1"/>
            </a:solidFill>
            <a:round/>
            <a:headEnd/>
            <a:tailEnd/>
          </a:ln>
        </p:spPr>
        <p:txBody>
          <a:bodyPr wrap="none" anchor="ctr"/>
          <a:lstStyle/>
          <a:p>
            <a:pPr algn="ctr" eaLnBrk="0" hangingPunct="0"/>
            <a:r>
              <a:rPr lang="zh-CN" altLang="en-US">
                <a:solidFill>
                  <a:srgbClr val="000000"/>
                </a:solidFill>
              </a:rPr>
              <a:t>计划</a:t>
            </a:r>
          </a:p>
        </p:txBody>
      </p:sp>
      <p:sp>
        <p:nvSpPr>
          <p:cNvPr id="186374" name="Oval 7"/>
          <p:cNvSpPr>
            <a:spLocks noChangeArrowheads="1"/>
          </p:cNvSpPr>
          <p:nvPr/>
        </p:nvSpPr>
        <p:spPr bwMode="auto">
          <a:xfrm>
            <a:off x="3733800" y="3810000"/>
            <a:ext cx="762000" cy="381000"/>
          </a:xfrm>
          <a:prstGeom prst="ellipse">
            <a:avLst/>
          </a:prstGeom>
          <a:solidFill>
            <a:srgbClr val="FFFFFF"/>
          </a:solidFill>
          <a:ln w="9525">
            <a:solidFill>
              <a:schemeClr val="tx1"/>
            </a:solidFill>
            <a:round/>
            <a:headEnd/>
            <a:tailEnd/>
          </a:ln>
        </p:spPr>
        <p:txBody>
          <a:bodyPr wrap="none" anchor="ctr"/>
          <a:lstStyle/>
          <a:p>
            <a:pPr algn="ctr" eaLnBrk="0" hangingPunct="0"/>
            <a:r>
              <a:rPr lang="zh-CN" altLang="en-US">
                <a:solidFill>
                  <a:srgbClr val="000000"/>
                </a:solidFill>
              </a:rPr>
              <a:t>计划</a:t>
            </a:r>
          </a:p>
        </p:txBody>
      </p:sp>
      <p:sp>
        <p:nvSpPr>
          <p:cNvPr id="186375" name="Oval 8"/>
          <p:cNvSpPr>
            <a:spLocks noChangeArrowheads="1"/>
          </p:cNvSpPr>
          <p:nvPr/>
        </p:nvSpPr>
        <p:spPr bwMode="auto">
          <a:xfrm>
            <a:off x="2362200" y="4343400"/>
            <a:ext cx="762000" cy="381000"/>
          </a:xfrm>
          <a:prstGeom prst="ellipse">
            <a:avLst/>
          </a:prstGeom>
          <a:solidFill>
            <a:srgbClr val="FFFFFF"/>
          </a:solidFill>
          <a:ln w="9525">
            <a:solidFill>
              <a:schemeClr val="tx1"/>
            </a:solidFill>
            <a:round/>
            <a:headEnd/>
            <a:tailEnd/>
          </a:ln>
        </p:spPr>
        <p:txBody>
          <a:bodyPr wrap="none" anchor="ctr"/>
          <a:lstStyle/>
          <a:p>
            <a:pPr algn="ctr" eaLnBrk="0" hangingPunct="0"/>
            <a:r>
              <a:rPr lang="zh-CN" altLang="en-US">
                <a:solidFill>
                  <a:srgbClr val="000000"/>
                </a:solidFill>
              </a:rPr>
              <a:t>计划</a:t>
            </a:r>
          </a:p>
        </p:txBody>
      </p:sp>
      <p:sp>
        <p:nvSpPr>
          <p:cNvPr id="186376" name="Oval 9"/>
          <p:cNvSpPr>
            <a:spLocks noChangeArrowheads="1"/>
          </p:cNvSpPr>
          <p:nvPr/>
        </p:nvSpPr>
        <p:spPr bwMode="auto">
          <a:xfrm>
            <a:off x="3733800" y="5486400"/>
            <a:ext cx="762000" cy="381000"/>
          </a:xfrm>
          <a:prstGeom prst="ellipse">
            <a:avLst/>
          </a:prstGeom>
          <a:solidFill>
            <a:srgbClr val="FFFFFF"/>
          </a:solidFill>
          <a:ln w="9525">
            <a:solidFill>
              <a:schemeClr val="tx1"/>
            </a:solidFill>
            <a:round/>
            <a:headEnd/>
            <a:tailEnd/>
          </a:ln>
        </p:spPr>
        <p:txBody>
          <a:bodyPr wrap="none" anchor="ctr"/>
          <a:lstStyle/>
          <a:p>
            <a:pPr algn="ctr" eaLnBrk="0" hangingPunct="0"/>
            <a:r>
              <a:rPr lang="zh-CN" altLang="en-US">
                <a:solidFill>
                  <a:srgbClr val="000000"/>
                </a:solidFill>
              </a:rPr>
              <a:t>计划</a:t>
            </a:r>
          </a:p>
        </p:txBody>
      </p:sp>
      <p:sp>
        <p:nvSpPr>
          <p:cNvPr id="186377" name="Oval 10"/>
          <p:cNvSpPr>
            <a:spLocks noChangeArrowheads="1"/>
          </p:cNvSpPr>
          <p:nvPr/>
        </p:nvSpPr>
        <p:spPr bwMode="auto">
          <a:xfrm>
            <a:off x="5105400" y="4267200"/>
            <a:ext cx="762000" cy="381000"/>
          </a:xfrm>
          <a:prstGeom prst="ellipse">
            <a:avLst/>
          </a:prstGeom>
          <a:solidFill>
            <a:srgbClr val="FFFFFF"/>
          </a:solidFill>
          <a:ln w="9525">
            <a:solidFill>
              <a:schemeClr val="tx1"/>
            </a:solidFill>
            <a:round/>
            <a:headEnd/>
            <a:tailEnd/>
          </a:ln>
        </p:spPr>
        <p:txBody>
          <a:bodyPr wrap="none" anchor="ctr"/>
          <a:lstStyle/>
          <a:p>
            <a:pPr algn="ctr" eaLnBrk="0" hangingPunct="0"/>
            <a:r>
              <a:rPr lang="zh-CN" altLang="en-US">
                <a:solidFill>
                  <a:srgbClr val="000000"/>
                </a:solidFill>
              </a:rPr>
              <a:t>计划</a:t>
            </a:r>
          </a:p>
        </p:txBody>
      </p:sp>
      <p:sp>
        <p:nvSpPr>
          <p:cNvPr id="186378" name="Oval 11"/>
          <p:cNvSpPr>
            <a:spLocks noChangeArrowheads="1"/>
          </p:cNvSpPr>
          <p:nvPr/>
        </p:nvSpPr>
        <p:spPr bwMode="auto">
          <a:xfrm>
            <a:off x="3733800" y="4800600"/>
            <a:ext cx="762000" cy="381000"/>
          </a:xfrm>
          <a:prstGeom prst="ellipse">
            <a:avLst/>
          </a:prstGeom>
          <a:solidFill>
            <a:srgbClr val="FFFFFF"/>
          </a:solidFill>
          <a:ln w="9525">
            <a:solidFill>
              <a:schemeClr val="tx1"/>
            </a:solidFill>
            <a:round/>
            <a:headEnd/>
            <a:tailEnd/>
          </a:ln>
        </p:spPr>
        <p:txBody>
          <a:bodyPr wrap="none" anchor="ctr"/>
          <a:lstStyle/>
          <a:p>
            <a:pPr algn="ctr" eaLnBrk="0" hangingPunct="0"/>
            <a:r>
              <a:rPr lang="zh-CN" altLang="en-US">
                <a:solidFill>
                  <a:srgbClr val="000000"/>
                </a:solidFill>
              </a:rPr>
              <a:t>计划</a:t>
            </a:r>
          </a:p>
        </p:txBody>
      </p:sp>
      <p:sp>
        <p:nvSpPr>
          <p:cNvPr id="186379" name="Line 12"/>
          <p:cNvSpPr>
            <a:spLocks noChangeShapeType="1"/>
          </p:cNvSpPr>
          <p:nvPr/>
        </p:nvSpPr>
        <p:spPr bwMode="auto">
          <a:xfrm>
            <a:off x="2743200" y="3048000"/>
            <a:ext cx="0" cy="1295400"/>
          </a:xfrm>
          <a:prstGeom prst="line">
            <a:avLst/>
          </a:prstGeom>
          <a:noFill/>
          <a:ln w="9525">
            <a:solidFill>
              <a:schemeClr val="tx1"/>
            </a:solidFill>
            <a:round/>
            <a:headEnd/>
            <a:tailEnd type="triangle" w="med" len="med"/>
          </a:ln>
        </p:spPr>
        <p:txBody>
          <a:bodyPr/>
          <a:lstStyle/>
          <a:p>
            <a:endParaRPr lang="zh-CN" altLang="en-US"/>
          </a:p>
        </p:txBody>
      </p:sp>
      <p:sp>
        <p:nvSpPr>
          <p:cNvPr id="186380" name="Line 13"/>
          <p:cNvSpPr>
            <a:spLocks noChangeShapeType="1"/>
          </p:cNvSpPr>
          <p:nvPr/>
        </p:nvSpPr>
        <p:spPr bwMode="auto">
          <a:xfrm flipH="1">
            <a:off x="3124200" y="2895600"/>
            <a:ext cx="1905000" cy="0"/>
          </a:xfrm>
          <a:prstGeom prst="line">
            <a:avLst/>
          </a:prstGeom>
          <a:noFill/>
          <a:ln w="9525">
            <a:solidFill>
              <a:schemeClr val="tx1"/>
            </a:solidFill>
            <a:round/>
            <a:headEnd/>
            <a:tailEnd type="triangle" w="med" len="med"/>
          </a:ln>
        </p:spPr>
        <p:txBody>
          <a:bodyPr/>
          <a:lstStyle/>
          <a:p>
            <a:endParaRPr lang="zh-CN" altLang="en-US"/>
          </a:p>
        </p:txBody>
      </p:sp>
      <p:sp>
        <p:nvSpPr>
          <p:cNvPr id="186381" name="Line 14"/>
          <p:cNvSpPr>
            <a:spLocks noChangeShapeType="1"/>
          </p:cNvSpPr>
          <p:nvPr/>
        </p:nvSpPr>
        <p:spPr bwMode="auto">
          <a:xfrm>
            <a:off x="3124200" y="2971800"/>
            <a:ext cx="609600" cy="304800"/>
          </a:xfrm>
          <a:prstGeom prst="line">
            <a:avLst/>
          </a:prstGeom>
          <a:noFill/>
          <a:ln w="9525">
            <a:solidFill>
              <a:schemeClr val="tx1"/>
            </a:solidFill>
            <a:round/>
            <a:headEnd/>
            <a:tailEnd type="triangle" w="med" len="med"/>
          </a:ln>
        </p:spPr>
        <p:txBody>
          <a:bodyPr/>
          <a:lstStyle/>
          <a:p>
            <a:endParaRPr lang="zh-CN" altLang="en-US"/>
          </a:p>
        </p:txBody>
      </p:sp>
      <p:sp>
        <p:nvSpPr>
          <p:cNvPr id="186382" name="Line 15"/>
          <p:cNvSpPr>
            <a:spLocks noChangeShapeType="1"/>
          </p:cNvSpPr>
          <p:nvPr/>
        </p:nvSpPr>
        <p:spPr bwMode="auto">
          <a:xfrm>
            <a:off x="4114800" y="3505200"/>
            <a:ext cx="0" cy="304800"/>
          </a:xfrm>
          <a:prstGeom prst="line">
            <a:avLst/>
          </a:prstGeom>
          <a:noFill/>
          <a:ln w="9525">
            <a:solidFill>
              <a:schemeClr val="tx1"/>
            </a:solidFill>
            <a:round/>
            <a:headEnd/>
            <a:tailEnd type="triangle" w="med" len="med"/>
          </a:ln>
        </p:spPr>
        <p:txBody>
          <a:bodyPr/>
          <a:lstStyle/>
          <a:p>
            <a:endParaRPr lang="zh-CN" altLang="en-US"/>
          </a:p>
        </p:txBody>
      </p:sp>
      <p:sp>
        <p:nvSpPr>
          <p:cNvPr id="186383" name="Line 16"/>
          <p:cNvSpPr>
            <a:spLocks noChangeShapeType="1"/>
          </p:cNvSpPr>
          <p:nvPr/>
        </p:nvSpPr>
        <p:spPr bwMode="auto">
          <a:xfrm flipV="1">
            <a:off x="4495800" y="3048000"/>
            <a:ext cx="762000" cy="914400"/>
          </a:xfrm>
          <a:prstGeom prst="line">
            <a:avLst/>
          </a:prstGeom>
          <a:noFill/>
          <a:ln w="9525">
            <a:solidFill>
              <a:schemeClr val="tx1"/>
            </a:solidFill>
            <a:round/>
            <a:headEnd/>
            <a:tailEnd type="triangle" w="med" len="med"/>
          </a:ln>
        </p:spPr>
        <p:txBody>
          <a:bodyPr/>
          <a:lstStyle/>
          <a:p>
            <a:endParaRPr lang="zh-CN" altLang="en-US"/>
          </a:p>
        </p:txBody>
      </p:sp>
      <p:sp>
        <p:nvSpPr>
          <p:cNvPr id="186384" name="Line 17"/>
          <p:cNvSpPr>
            <a:spLocks noChangeShapeType="1"/>
          </p:cNvSpPr>
          <p:nvPr/>
        </p:nvSpPr>
        <p:spPr bwMode="auto">
          <a:xfrm flipH="1">
            <a:off x="3124200" y="4495800"/>
            <a:ext cx="1981200" cy="0"/>
          </a:xfrm>
          <a:prstGeom prst="line">
            <a:avLst/>
          </a:prstGeom>
          <a:noFill/>
          <a:ln w="9525">
            <a:solidFill>
              <a:schemeClr val="tx1"/>
            </a:solidFill>
            <a:round/>
            <a:headEnd/>
            <a:tailEnd type="triangle" w="med" len="med"/>
          </a:ln>
        </p:spPr>
        <p:txBody>
          <a:bodyPr/>
          <a:lstStyle/>
          <a:p>
            <a:endParaRPr lang="zh-CN" altLang="en-US"/>
          </a:p>
        </p:txBody>
      </p:sp>
      <p:sp>
        <p:nvSpPr>
          <p:cNvPr id="186385" name="Line 18"/>
          <p:cNvSpPr>
            <a:spLocks noChangeShapeType="1"/>
          </p:cNvSpPr>
          <p:nvPr/>
        </p:nvSpPr>
        <p:spPr bwMode="auto">
          <a:xfrm>
            <a:off x="3048000" y="4648200"/>
            <a:ext cx="762000" cy="228600"/>
          </a:xfrm>
          <a:prstGeom prst="line">
            <a:avLst/>
          </a:prstGeom>
          <a:noFill/>
          <a:ln w="9525">
            <a:solidFill>
              <a:schemeClr val="tx1"/>
            </a:solidFill>
            <a:round/>
            <a:headEnd/>
            <a:tailEnd type="triangle" w="med" len="med"/>
          </a:ln>
        </p:spPr>
        <p:txBody>
          <a:bodyPr/>
          <a:lstStyle/>
          <a:p>
            <a:endParaRPr lang="zh-CN" altLang="en-US"/>
          </a:p>
        </p:txBody>
      </p:sp>
      <p:sp>
        <p:nvSpPr>
          <p:cNvPr id="186386" name="Line 19"/>
          <p:cNvSpPr>
            <a:spLocks noChangeShapeType="1"/>
          </p:cNvSpPr>
          <p:nvPr/>
        </p:nvSpPr>
        <p:spPr bwMode="auto">
          <a:xfrm>
            <a:off x="4114800" y="5181600"/>
            <a:ext cx="0" cy="304800"/>
          </a:xfrm>
          <a:prstGeom prst="line">
            <a:avLst/>
          </a:prstGeom>
          <a:noFill/>
          <a:ln w="9525">
            <a:solidFill>
              <a:schemeClr val="tx1"/>
            </a:solidFill>
            <a:round/>
            <a:headEnd/>
            <a:tailEnd type="triangle" w="med" len="med"/>
          </a:ln>
        </p:spPr>
        <p:txBody>
          <a:bodyPr/>
          <a:lstStyle/>
          <a:p>
            <a:endParaRPr lang="zh-CN" altLang="en-US"/>
          </a:p>
        </p:txBody>
      </p:sp>
      <p:sp>
        <p:nvSpPr>
          <p:cNvPr id="186387" name="Line 20"/>
          <p:cNvSpPr>
            <a:spLocks noChangeShapeType="1"/>
          </p:cNvSpPr>
          <p:nvPr/>
        </p:nvSpPr>
        <p:spPr bwMode="auto">
          <a:xfrm flipV="1">
            <a:off x="4495800" y="4572000"/>
            <a:ext cx="838200" cy="1066800"/>
          </a:xfrm>
          <a:prstGeom prst="line">
            <a:avLst/>
          </a:prstGeom>
          <a:noFill/>
          <a:ln w="9525">
            <a:solidFill>
              <a:schemeClr val="tx1"/>
            </a:solidFill>
            <a:round/>
            <a:headEnd/>
            <a:tailEnd type="triangle" w="med" len="med"/>
          </a:ln>
        </p:spPr>
        <p:txBody>
          <a:bodyPr/>
          <a:lstStyle/>
          <a:p>
            <a:endParaRPr lang="zh-CN" altLang="en-US"/>
          </a:p>
        </p:txBody>
      </p:sp>
      <p:sp>
        <p:nvSpPr>
          <p:cNvPr id="186388" name="Line 21"/>
          <p:cNvSpPr>
            <a:spLocks noChangeShapeType="1"/>
          </p:cNvSpPr>
          <p:nvPr/>
        </p:nvSpPr>
        <p:spPr bwMode="auto">
          <a:xfrm>
            <a:off x="2743200" y="4724400"/>
            <a:ext cx="0" cy="914400"/>
          </a:xfrm>
          <a:prstGeom prst="line">
            <a:avLst/>
          </a:prstGeom>
          <a:noFill/>
          <a:ln w="9525">
            <a:solidFill>
              <a:schemeClr val="tx1"/>
            </a:solidFill>
            <a:round/>
            <a:headEnd/>
            <a:tailEnd type="triangle" w="med" len="med"/>
          </a:ln>
        </p:spPr>
        <p:txBody>
          <a:bodyPr/>
          <a:lstStyle/>
          <a:p>
            <a:endParaRPr lang="zh-CN" altLang="en-US"/>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标题 1"/>
          <p:cNvSpPr>
            <a:spLocks noGrp="1"/>
          </p:cNvSpPr>
          <p:nvPr>
            <p:ph type="ctrTitle"/>
          </p:nvPr>
        </p:nvSpPr>
        <p:spPr/>
        <p:txBody>
          <a:bodyPr/>
          <a:lstStyle/>
          <a:p>
            <a:r>
              <a:rPr lang="zh-CN" altLang="en-US" b="1" smtClean="0">
                <a:solidFill>
                  <a:srgbClr val="002060"/>
                </a:solidFill>
              </a:rPr>
              <a:t>第十五章 统计数据分析</a:t>
            </a:r>
          </a:p>
        </p:txBody>
      </p:sp>
      <p:sp>
        <p:nvSpPr>
          <p:cNvPr id="187394" name="副标题 2"/>
          <p:cNvSpPr>
            <a:spLocks noGrp="1"/>
          </p:cNvSpPr>
          <p:nvPr>
            <p:ph type="subTitle" idx="1"/>
          </p:nvPr>
        </p:nvSpPr>
        <p:spPr/>
        <p:txBody>
          <a:bodyPr/>
          <a:lstStyle/>
          <a:p>
            <a:endParaRPr lang="zh-CN" altLang="en-US" smtClean="0"/>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188418"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EA0602DE-3FE9-48FC-AB47-6CAE1CDC51DE}" type="slidenum">
              <a:rPr lang="zh-CN" altLang="en-US" smtClean="0">
                <a:solidFill>
                  <a:schemeClr val="tx1"/>
                </a:solidFill>
                <a:latin typeface="Arial" charset="0"/>
                <a:ea typeface="宋体" charset="-122"/>
              </a:rPr>
              <a:pPr algn="ctr" fontAlgn="base">
                <a:spcBef>
                  <a:spcPct val="0"/>
                </a:spcBef>
                <a:spcAft>
                  <a:spcPct val="0"/>
                </a:spcAft>
              </a:pPr>
              <a:t>153</a:t>
            </a:fld>
            <a:endParaRPr lang="en-US" altLang="zh-CN" smtClean="0">
              <a:solidFill>
                <a:schemeClr val="tx1"/>
              </a:solidFill>
              <a:latin typeface="Arial" charset="0"/>
              <a:ea typeface="宋体" charset="-122"/>
            </a:endParaRPr>
          </a:p>
        </p:txBody>
      </p:sp>
      <p:sp>
        <p:nvSpPr>
          <p:cNvPr id="188419" name="Rectangle 2"/>
          <p:cNvSpPr>
            <a:spLocks noGrp="1" noChangeArrowheads="1"/>
          </p:cNvSpPr>
          <p:nvPr>
            <p:ph type="title"/>
          </p:nvPr>
        </p:nvSpPr>
        <p:spPr>
          <a:xfrm>
            <a:off x="250825" y="1052513"/>
            <a:ext cx="8424863" cy="563562"/>
          </a:xfrm>
        </p:spPr>
        <p:txBody>
          <a:bodyPr/>
          <a:lstStyle/>
          <a:p>
            <a:r>
              <a:rPr lang="zh-CN" altLang="en-US" b="1" smtClean="0">
                <a:solidFill>
                  <a:srgbClr val="002060"/>
                </a:solidFill>
              </a:rPr>
              <a:t>第一节   方差分析（</a:t>
            </a:r>
            <a:r>
              <a:rPr lang="en-US" altLang="zh-CN" b="1" smtClean="0">
                <a:solidFill>
                  <a:srgbClr val="002060"/>
                </a:solidFill>
                <a:latin typeface="Times New Roman" pitchFamily="18" charset="0"/>
              </a:rPr>
              <a:t>ANOVA</a:t>
            </a:r>
            <a:r>
              <a:rPr lang="zh-CN" altLang="en-US" b="1" smtClean="0">
                <a:solidFill>
                  <a:srgbClr val="002060"/>
                </a:solidFill>
              </a:rPr>
              <a:t>）</a:t>
            </a:r>
          </a:p>
        </p:txBody>
      </p:sp>
      <p:sp>
        <p:nvSpPr>
          <p:cNvPr id="188420" name="Rectangle 3"/>
          <p:cNvSpPr>
            <a:spLocks noGrp="1" noChangeArrowheads="1"/>
          </p:cNvSpPr>
          <p:nvPr>
            <p:ph type="body" idx="1"/>
          </p:nvPr>
        </p:nvSpPr>
        <p:spPr>
          <a:xfrm>
            <a:off x="179388" y="1773238"/>
            <a:ext cx="8640762" cy="4248150"/>
          </a:xfrm>
        </p:spPr>
        <p:txBody>
          <a:bodyPr/>
          <a:lstStyle/>
          <a:p>
            <a:pPr>
              <a:buFont typeface="Wingdings" pitchFamily="2" charset="2"/>
              <a:buNone/>
            </a:pPr>
            <a:r>
              <a:rPr lang="en-US" altLang="zh-CN" b="1" smtClean="0">
                <a:solidFill>
                  <a:srgbClr val="002060"/>
                </a:solidFill>
              </a:rPr>
              <a:t>1.</a:t>
            </a:r>
            <a:r>
              <a:rPr lang="zh-CN" altLang="en-US" b="1" smtClean="0">
                <a:solidFill>
                  <a:srgbClr val="002060"/>
                </a:solidFill>
              </a:rPr>
              <a:t>方差分析的原理</a:t>
            </a:r>
          </a:p>
          <a:p>
            <a:pPr>
              <a:buFont typeface="Wingdings" pitchFamily="2" charset="2"/>
              <a:buNone/>
            </a:pPr>
            <a:r>
              <a:rPr lang="zh-CN" altLang="en-US" b="1" smtClean="0">
                <a:solidFill>
                  <a:srgbClr val="002060"/>
                </a:solidFill>
              </a:rPr>
              <a:t>      变异的可分性（或可加性）</a:t>
            </a:r>
          </a:p>
          <a:p>
            <a:pPr>
              <a:buFont typeface="Wingdings" pitchFamily="2" charset="2"/>
              <a:buNone/>
            </a:pPr>
            <a:r>
              <a:rPr lang="en-US" altLang="zh-CN" b="1" smtClean="0">
                <a:solidFill>
                  <a:srgbClr val="002060"/>
                </a:solidFill>
              </a:rPr>
              <a:t>2. </a:t>
            </a:r>
            <a:r>
              <a:rPr lang="zh-CN" altLang="en-US" b="1" smtClean="0">
                <a:solidFill>
                  <a:srgbClr val="002060"/>
                </a:solidFill>
              </a:rPr>
              <a:t>优点：  统计功效高</a:t>
            </a:r>
          </a:p>
          <a:p>
            <a:pPr>
              <a:buFont typeface="Wingdings" pitchFamily="2" charset="2"/>
              <a:buNone/>
            </a:pPr>
            <a:r>
              <a:rPr lang="en-US" altLang="zh-CN" b="1" smtClean="0">
                <a:solidFill>
                  <a:srgbClr val="002060"/>
                </a:solidFill>
              </a:rPr>
              <a:t>3. </a:t>
            </a:r>
            <a:r>
              <a:rPr lang="zh-CN" altLang="en-US" b="1" smtClean="0">
                <a:solidFill>
                  <a:srgbClr val="002060"/>
                </a:solidFill>
              </a:rPr>
              <a:t>用途</a:t>
            </a:r>
          </a:p>
          <a:p>
            <a:pPr>
              <a:buFont typeface="Wingdings" pitchFamily="2" charset="2"/>
              <a:buNone/>
            </a:pPr>
            <a:r>
              <a:rPr lang="en-US" altLang="zh-CN" b="1" smtClean="0">
                <a:solidFill>
                  <a:srgbClr val="002060"/>
                </a:solidFill>
              </a:rPr>
              <a:t>   </a:t>
            </a:r>
            <a:r>
              <a:rPr lang="zh-CN" altLang="en-US" b="1" smtClean="0">
                <a:solidFill>
                  <a:srgbClr val="002060"/>
                </a:solidFill>
              </a:rPr>
              <a:t>（</a:t>
            </a:r>
            <a:r>
              <a:rPr lang="en-US" altLang="zh-CN" b="1" smtClean="0">
                <a:solidFill>
                  <a:srgbClr val="002060"/>
                </a:solidFill>
              </a:rPr>
              <a:t>1</a:t>
            </a:r>
            <a:r>
              <a:rPr lang="zh-CN" altLang="en-US" b="1" smtClean="0">
                <a:solidFill>
                  <a:srgbClr val="002060"/>
                </a:solidFill>
              </a:rPr>
              <a:t>）多个样本的平均数差异检验</a:t>
            </a:r>
          </a:p>
          <a:p>
            <a:pPr>
              <a:buFont typeface="Wingdings" pitchFamily="2" charset="2"/>
              <a:buNone/>
            </a:pPr>
            <a:r>
              <a:rPr lang="en-US" altLang="zh-CN" b="1" smtClean="0">
                <a:solidFill>
                  <a:srgbClr val="002060"/>
                </a:solidFill>
              </a:rPr>
              <a:t>   </a:t>
            </a:r>
            <a:r>
              <a:rPr lang="zh-CN" altLang="en-US" b="1" smtClean="0">
                <a:solidFill>
                  <a:srgbClr val="002060"/>
                </a:solidFill>
              </a:rPr>
              <a:t>（</a:t>
            </a:r>
            <a:r>
              <a:rPr lang="en-US" altLang="zh-CN" b="1" smtClean="0">
                <a:solidFill>
                  <a:srgbClr val="002060"/>
                </a:solidFill>
              </a:rPr>
              <a:t>2</a:t>
            </a:r>
            <a:r>
              <a:rPr lang="zh-CN" altLang="en-US" b="1" smtClean="0">
                <a:solidFill>
                  <a:srgbClr val="002060"/>
                </a:solidFill>
              </a:rPr>
              <a:t>）分离各有关因素并估计其对变异的贡献</a:t>
            </a:r>
          </a:p>
          <a:p>
            <a:pPr>
              <a:buFont typeface="Wingdings" pitchFamily="2" charset="2"/>
              <a:buNone/>
            </a:pPr>
            <a:r>
              <a:rPr lang="en-US" altLang="zh-CN" b="1" smtClean="0">
                <a:solidFill>
                  <a:srgbClr val="002060"/>
                </a:solidFill>
              </a:rPr>
              <a:t>   </a:t>
            </a:r>
            <a:r>
              <a:rPr lang="zh-CN" altLang="en-US" b="1" smtClean="0">
                <a:solidFill>
                  <a:srgbClr val="002060"/>
                </a:solidFill>
              </a:rPr>
              <a:t>（</a:t>
            </a:r>
            <a:r>
              <a:rPr lang="en-US" altLang="zh-CN" b="1" smtClean="0">
                <a:solidFill>
                  <a:srgbClr val="002060"/>
                </a:solidFill>
              </a:rPr>
              <a:t>3</a:t>
            </a:r>
            <a:r>
              <a:rPr lang="zh-CN" altLang="en-US" b="1" smtClean="0">
                <a:solidFill>
                  <a:srgbClr val="002060"/>
                </a:solidFill>
              </a:rPr>
              <a:t>）分析因素间的交互作用</a:t>
            </a:r>
          </a:p>
          <a:p>
            <a:pPr>
              <a:buFont typeface="Wingdings" pitchFamily="2" charset="2"/>
              <a:buNone/>
            </a:pPr>
            <a:r>
              <a:rPr lang="en-US" altLang="zh-CN" b="1" smtClean="0">
                <a:solidFill>
                  <a:srgbClr val="002060"/>
                </a:solidFill>
              </a:rPr>
              <a:t>   </a:t>
            </a:r>
            <a:r>
              <a:rPr lang="zh-CN" altLang="en-US" b="1" smtClean="0">
                <a:solidFill>
                  <a:srgbClr val="002060"/>
                </a:solidFill>
              </a:rPr>
              <a:t>（</a:t>
            </a:r>
            <a:r>
              <a:rPr lang="en-US" altLang="zh-CN" b="1" smtClean="0">
                <a:solidFill>
                  <a:srgbClr val="002060"/>
                </a:solidFill>
              </a:rPr>
              <a:t>4</a:t>
            </a:r>
            <a:r>
              <a:rPr lang="zh-CN" altLang="en-US" b="1" smtClean="0">
                <a:solidFill>
                  <a:srgbClr val="002060"/>
                </a:solidFill>
              </a:rPr>
              <a:t>）方差齐性检验</a:t>
            </a:r>
          </a:p>
        </p:txBody>
      </p:sp>
    </p:spTree>
  </p:cSld>
  <p:clrMapOvr>
    <a:masterClrMapping/>
  </p:clrMapOvr>
  <p:transition/>
  <p:timing>
    <p:tnLst>
      <p:par>
        <p:cTn id="1" dur="indefinite" restart="never" nodeType="tmRoot"/>
      </p:par>
    </p:tnLst>
  </p:timing>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189442"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A2179DFF-F1A4-48BE-B1C5-7EBBCAB491F6}" type="slidenum">
              <a:rPr lang="zh-CN" altLang="en-US" smtClean="0">
                <a:solidFill>
                  <a:schemeClr val="tx1"/>
                </a:solidFill>
                <a:latin typeface="Arial" charset="0"/>
                <a:ea typeface="宋体" charset="-122"/>
              </a:rPr>
              <a:pPr algn="ctr" fontAlgn="base">
                <a:spcBef>
                  <a:spcPct val="0"/>
                </a:spcBef>
                <a:spcAft>
                  <a:spcPct val="0"/>
                </a:spcAft>
              </a:pPr>
              <a:t>154</a:t>
            </a:fld>
            <a:endParaRPr lang="en-US" altLang="zh-CN" smtClean="0">
              <a:solidFill>
                <a:schemeClr val="tx1"/>
              </a:solidFill>
              <a:latin typeface="Arial" charset="0"/>
              <a:ea typeface="宋体" charset="-122"/>
            </a:endParaRPr>
          </a:p>
        </p:txBody>
      </p:sp>
      <p:sp>
        <p:nvSpPr>
          <p:cNvPr id="189443" name="Text Box 2"/>
          <p:cNvSpPr txBox="1">
            <a:spLocks noChangeArrowheads="1"/>
          </p:cNvSpPr>
          <p:nvPr/>
        </p:nvSpPr>
        <p:spPr bwMode="auto">
          <a:xfrm>
            <a:off x="395288" y="2420938"/>
            <a:ext cx="8135937" cy="3540125"/>
          </a:xfrm>
          <a:prstGeom prst="rect">
            <a:avLst/>
          </a:prstGeom>
          <a:noFill/>
          <a:ln w="9525">
            <a:noFill/>
            <a:miter lim="800000"/>
            <a:headEnd/>
            <a:tailEnd/>
          </a:ln>
        </p:spPr>
        <p:txBody>
          <a:bodyPr>
            <a:spAutoFit/>
          </a:bodyPr>
          <a:lstStyle/>
          <a:p>
            <a:pPr>
              <a:spcBef>
                <a:spcPct val="50000"/>
              </a:spcBef>
            </a:pPr>
            <a:r>
              <a:rPr kumimoji="1" lang="en-US" altLang="zh-CN" sz="2800" b="1">
                <a:solidFill>
                  <a:srgbClr val="002060"/>
                </a:solidFill>
                <a:latin typeface="Times New Roman" pitchFamily="18" charset="0"/>
              </a:rPr>
              <a:t>4. </a:t>
            </a:r>
            <a:r>
              <a:rPr kumimoji="1" lang="zh-CN" altLang="en-US" sz="2800" b="1">
                <a:solidFill>
                  <a:srgbClr val="002060"/>
                </a:solidFill>
                <a:latin typeface="Times New Roman" pitchFamily="18" charset="0"/>
              </a:rPr>
              <a:t>应用条件</a:t>
            </a:r>
          </a:p>
          <a:p>
            <a:pPr>
              <a:spcBef>
                <a:spcPct val="50000"/>
              </a:spcBef>
            </a:pPr>
            <a:r>
              <a:rPr kumimoji="1" lang="zh-CN" altLang="en-US" sz="2800" b="1">
                <a:solidFill>
                  <a:srgbClr val="002060"/>
                </a:solidFill>
                <a:latin typeface="Times New Roman" pitchFamily="18" charset="0"/>
              </a:rPr>
              <a:t>（</a:t>
            </a:r>
            <a:r>
              <a:rPr kumimoji="1" lang="en-US" altLang="zh-CN" sz="2800" b="1">
                <a:solidFill>
                  <a:srgbClr val="002060"/>
                </a:solidFill>
                <a:latin typeface="Times New Roman" pitchFamily="18" charset="0"/>
              </a:rPr>
              <a:t>1</a:t>
            </a:r>
            <a:r>
              <a:rPr kumimoji="1" lang="zh-CN" altLang="en-US" sz="2800" b="1">
                <a:solidFill>
                  <a:srgbClr val="002060"/>
                </a:solidFill>
                <a:latin typeface="Times New Roman" pitchFamily="18" charset="0"/>
              </a:rPr>
              <a:t>）各个因素每一水平所得到样本都是随机样本</a:t>
            </a:r>
          </a:p>
          <a:p>
            <a:pPr>
              <a:spcBef>
                <a:spcPct val="50000"/>
              </a:spcBef>
            </a:pPr>
            <a:r>
              <a:rPr kumimoji="1" lang="zh-CN" altLang="en-US" sz="2800" b="1">
                <a:solidFill>
                  <a:srgbClr val="002060"/>
                </a:solidFill>
                <a:latin typeface="Times New Roman" pitchFamily="18" charset="0"/>
              </a:rPr>
              <a:t>（</a:t>
            </a:r>
            <a:r>
              <a:rPr kumimoji="1" lang="en-US" altLang="zh-CN" sz="2800" b="1">
                <a:solidFill>
                  <a:srgbClr val="002060"/>
                </a:solidFill>
                <a:latin typeface="Times New Roman" pitchFamily="18" charset="0"/>
              </a:rPr>
              <a:t>2</a:t>
            </a:r>
            <a:r>
              <a:rPr kumimoji="1" lang="zh-CN" altLang="en-US" sz="2800" b="1">
                <a:solidFill>
                  <a:srgbClr val="002060"/>
                </a:solidFill>
                <a:latin typeface="Times New Roman" pitchFamily="18" charset="0"/>
              </a:rPr>
              <a:t>）各随机样本相互独立</a:t>
            </a:r>
          </a:p>
          <a:p>
            <a:pPr>
              <a:spcBef>
                <a:spcPct val="50000"/>
              </a:spcBef>
            </a:pPr>
            <a:r>
              <a:rPr kumimoji="1" lang="zh-CN" altLang="en-US" sz="2800" b="1">
                <a:solidFill>
                  <a:srgbClr val="002060"/>
                </a:solidFill>
                <a:latin typeface="Times New Roman" pitchFamily="18" charset="0"/>
              </a:rPr>
              <a:t>（</a:t>
            </a:r>
            <a:r>
              <a:rPr kumimoji="1" lang="en-US" altLang="zh-CN" sz="2800" b="1">
                <a:solidFill>
                  <a:srgbClr val="002060"/>
                </a:solidFill>
                <a:latin typeface="Times New Roman" pitchFamily="18" charset="0"/>
              </a:rPr>
              <a:t>3</a:t>
            </a:r>
            <a:r>
              <a:rPr kumimoji="1" lang="zh-CN" altLang="en-US" sz="2800" b="1">
                <a:solidFill>
                  <a:srgbClr val="002060"/>
                </a:solidFill>
                <a:latin typeface="Times New Roman" pitchFamily="18" charset="0"/>
              </a:rPr>
              <a:t>）各个因素每一水平的重复被试数据都服从正态分布，且各个子集的方差齐性</a:t>
            </a:r>
          </a:p>
          <a:p>
            <a:pPr>
              <a:spcBef>
                <a:spcPct val="50000"/>
              </a:spcBef>
            </a:pPr>
            <a:endParaRPr kumimoji="1" lang="zh-CN" altLang="en-US" sz="2800" b="1">
              <a:solidFill>
                <a:srgbClr val="002060"/>
              </a:solidFill>
              <a:latin typeface="Times New Roman" pitchFamily="18" charset="0"/>
            </a:endParaRPr>
          </a:p>
        </p:txBody>
      </p:sp>
      <p:sp>
        <p:nvSpPr>
          <p:cNvPr id="2" name="矩形 1"/>
          <p:cNvSpPr/>
          <p:nvPr/>
        </p:nvSpPr>
        <p:spPr>
          <a:xfrm>
            <a:off x="2955925" y="1268413"/>
            <a:ext cx="2447925" cy="769937"/>
          </a:xfrm>
          <a:prstGeom prst="rect">
            <a:avLst/>
          </a:prstGeom>
        </p:spPr>
        <p:txBody>
          <a:bodyPr wrap="none">
            <a:spAutoFit/>
          </a:bodyPr>
          <a:lstStyle/>
          <a:p>
            <a:pPr fontAlgn="auto">
              <a:spcBef>
                <a:spcPts val="0"/>
              </a:spcBef>
              <a:spcAft>
                <a:spcPts val="0"/>
              </a:spcAft>
              <a:defRPr/>
            </a:pPr>
            <a:r>
              <a:rPr lang="zh-CN" altLang="en-US" sz="4400" b="1" kern="0" dirty="0">
                <a:solidFill>
                  <a:srgbClr val="002060"/>
                </a:solidFill>
                <a:latin typeface="+mn-lt"/>
                <a:ea typeface="+mn-ea"/>
                <a:cs typeface="+mj-cs"/>
              </a:rPr>
              <a:t>方差分析</a:t>
            </a:r>
            <a:endParaRPr lang="zh-CN" altLang="en-US" dirty="0">
              <a:latin typeface="+mn-lt"/>
              <a:ea typeface="+mn-ea"/>
            </a:endParaRPr>
          </a:p>
        </p:txBody>
      </p:sp>
    </p:spTree>
  </p:cSld>
  <p:clrMapOvr>
    <a:masterClrMapping/>
  </p:clrMapOvr>
  <p:transition/>
  <p:timing>
    <p:tnLst>
      <p:par>
        <p:cTn id="1" dur="indefinite" restart="never" nodeType="tmRoot"/>
      </p:par>
    </p:tnLst>
  </p:timing>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190466"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D08187DE-A945-4B65-A99B-0229C16DFF93}" type="slidenum">
              <a:rPr lang="zh-CN" altLang="en-US" smtClean="0">
                <a:solidFill>
                  <a:schemeClr val="tx1"/>
                </a:solidFill>
                <a:latin typeface="Arial" charset="0"/>
                <a:ea typeface="宋体" charset="-122"/>
              </a:rPr>
              <a:pPr algn="ctr" fontAlgn="base">
                <a:spcBef>
                  <a:spcPct val="0"/>
                </a:spcBef>
                <a:spcAft>
                  <a:spcPct val="0"/>
                </a:spcAft>
              </a:pPr>
              <a:t>155</a:t>
            </a:fld>
            <a:endParaRPr lang="en-US" altLang="zh-CN" smtClean="0">
              <a:solidFill>
                <a:schemeClr val="tx1"/>
              </a:solidFill>
              <a:latin typeface="Arial" charset="0"/>
              <a:ea typeface="宋体" charset="-122"/>
            </a:endParaRPr>
          </a:p>
        </p:txBody>
      </p:sp>
      <p:sp>
        <p:nvSpPr>
          <p:cNvPr id="1020930" name="Text Box 2"/>
          <p:cNvSpPr txBox="1">
            <a:spLocks noChangeArrowheads="1"/>
          </p:cNvSpPr>
          <p:nvPr/>
        </p:nvSpPr>
        <p:spPr bwMode="auto">
          <a:xfrm>
            <a:off x="1908175" y="2636838"/>
            <a:ext cx="4859338" cy="4308475"/>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a:solidFill>
                  <a:schemeClr val="tx1"/>
                </a:solidFill>
                <a:latin typeface="Arial" charset="0"/>
              </a:defRPr>
            </a:lvl1pPr>
            <a:lvl2pPr marL="914400" indent="-457200">
              <a:defRPr>
                <a:solidFill>
                  <a:schemeClr val="tx1"/>
                </a:solidFill>
                <a:latin typeface="Arial" charset="0"/>
              </a:defRPr>
            </a:lvl2pPr>
            <a:lvl3pPr marL="1371600" indent="-457200">
              <a:defRPr>
                <a:solidFill>
                  <a:schemeClr val="tx1"/>
                </a:solidFill>
                <a:latin typeface="Arial" charset="0"/>
              </a:defRPr>
            </a:lvl3pPr>
            <a:lvl4pPr marL="1828800" indent="-457200">
              <a:defRPr>
                <a:solidFill>
                  <a:schemeClr val="tx1"/>
                </a:solidFill>
                <a:latin typeface="Arial" charset="0"/>
              </a:defRPr>
            </a:lvl4pPr>
            <a:lvl5pPr marL="2286000" indent="-457200">
              <a:defRPr>
                <a:solidFill>
                  <a:schemeClr val="tx1"/>
                </a:solidFill>
                <a:latin typeface="Arial" charset="0"/>
              </a:defRPr>
            </a:lvl5pPr>
            <a:lvl6pPr marL="2743200" indent="-457200" fontAlgn="base">
              <a:spcBef>
                <a:spcPct val="0"/>
              </a:spcBef>
              <a:spcAft>
                <a:spcPct val="0"/>
              </a:spcAft>
              <a:defRPr>
                <a:solidFill>
                  <a:schemeClr val="tx1"/>
                </a:solidFill>
                <a:latin typeface="Arial" charset="0"/>
              </a:defRPr>
            </a:lvl6pPr>
            <a:lvl7pPr marL="3200400" indent="-457200" fontAlgn="base">
              <a:spcBef>
                <a:spcPct val="0"/>
              </a:spcBef>
              <a:spcAft>
                <a:spcPct val="0"/>
              </a:spcAft>
              <a:defRPr>
                <a:solidFill>
                  <a:schemeClr val="tx1"/>
                </a:solidFill>
                <a:latin typeface="Arial" charset="0"/>
              </a:defRPr>
            </a:lvl7pPr>
            <a:lvl8pPr marL="3657600" indent="-457200" fontAlgn="base">
              <a:spcBef>
                <a:spcPct val="0"/>
              </a:spcBef>
              <a:spcAft>
                <a:spcPct val="0"/>
              </a:spcAft>
              <a:defRPr>
                <a:solidFill>
                  <a:schemeClr val="tx1"/>
                </a:solidFill>
                <a:latin typeface="Arial" charset="0"/>
              </a:defRPr>
            </a:lvl8pPr>
            <a:lvl9pPr marL="4114800" indent="-457200" fontAlgn="base">
              <a:spcBef>
                <a:spcPct val="0"/>
              </a:spcBef>
              <a:spcAft>
                <a:spcPct val="0"/>
              </a:spcAft>
              <a:defRPr>
                <a:solidFill>
                  <a:schemeClr val="tx1"/>
                </a:solidFill>
                <a:latin typeface="Arial" charset="0"/>
              </a:defRPr>
            </a:lvl9pPr>
          </a:lstStyle>
          <a:p>
            <a:pPr fontAlgn="auto">
              <a:spcBef>
                <a:spcPct val="50000"/>
              </a:spcBef>
              <a:spcAft>
                <a:spcPts val="0"/>
              </a:spcAft>
              <a:defRPr/>
            </a:pPr>
            <a:r>
              <a:rPr kumimoji="1" lang="en-US" altLang="zh-CN" sz="2800" b="1" dirty="0" smtClean="0">
                <a:solidFill>
                  <a:srgbClr val="002060"/>
                </a:solidFill>
                <a:latin typeface="Times New Roman" pitchFamily="18" charset="0"/>
              </a:rPr>
              <a:t>5. </a:t>
            </a:r>
            <a:r>
              <a:rPr kumimoji="1" lang="zh-CN" altLang="en-US" sz="2800" b="1" dirty="0" smtClean="0">
                <a:solidFill>
                  <a:srgbClr val="002060"/>
                </a:solidFill>
                <a:latin typeface="Times New Roman" pitchFamily="18" charset="0"/>
              </a:rPr>
              <a:t>方差齐性</a:t>
            </a:r>
            <a:r>
              <a:rPr kumimoji="1" lang="zh-CN" altLang="en-US" sz="2800" b="1" dirty="0">
                <a:solidFill>
                  <a:srgbClr val="002060"/>
                </a:solidFill>
                <a:latin typeface="Times New Roman" pitchFamily="18" charset="0"/>
              </a:rPr>
              <a:t>与齐性检验</a:t>
            </a:r>
          </a:p>
          <a:p>
            <a:pPr marL="0" indent="0" fontAlgn="auto">
              <a:spcBef>
                <a:spcPct val="50000"/>
              </a:spcBef>
              <a:spcAft>
                <a:spcPts val="0"/>
              </a:spcAft>
              <a:defRPr/>
            </a:pPr>
            <a:r>
              <a:rPr kumimoji="1" lang="zh-CN" altLang="en-US" sz="2800" b="1" dirty="0" smtClean="0">
                <a:solidFill>
                  <a:srgbClr val="002060"/>
                </a:solidFill>
                <a:latin typeface="Times New Roman" pitchFamily="18" charset="0"/>
              </a:rPr>
              <a:t>（</a:t>
            </a:r>
            <a:r>
              <a:rPr kumimoji="1" lang="en-US" altLang="zh-CN" sz="2800" b="1" dirty="0" smtClean="0">
                <a:solidFill>
                  <a:srgbClr val="002060"/>
                </a:solidFill>
                <a:latin typeface="Times New Roman" pitchFamily="18" charset="0"/>
              </a:rPr>
              <a:t>1</a:t>
            </a:r>
            <a:r>
              <a:rPr kumimoji="1" lang="zh-CN" altLang="en-US" sz="2800" b="1" dirty="0" smtClean="0">
                <a:solidFill>
                  <a:srgbClr val="002060"/>
                </a:solidFill>
                <a:latin typeface="Times New Roman" pitchFamily="18" charset="0"/>
              </a:rPr>
              <a:t>）齐性</a:t>
            </a:r>
            <a:r>
              <a:rPr kumimoji="1" lang="zh-CN" altLang="en-US" sz="2800" b="1" dirty="0">
                <a:solidFill>
                  <a:srgbClr val="002060"/>
                </a:solidFill>
                <a:latin typeface="Times New Roman" pitchFamily="18" charset="0"/>
              </a:rPr>
              <a:t>的概念</a:t>
            </a:r>
          </a:p>
          <a:p>
            <a:pPr marL="0" indent="0" fontAlgn="auto">
              <a:spcBef>
                <a:spcPct val="50000"/>
              </a:spcBef>
              <a:spcAft>
                <a:spcPts val="0"/>
              </a:spcAft>
              <a:defRPr/>
            </a:pPr>
            <a:r>
              <a:rPr kumimoji="1" lang="zh-CN" altLang="en-US" sz="2800" b="1" dirty="0" smtClean="0">
                <a:solidFill>
                  <a:srgbClr val="002060"/>
                </a:solidFill>
                <a:latin typeface="Times New Roman" pitchFamily="18" charset="0"/>
              </a:rPr>
              <a:t>（</a:t>
            </a:r>
            <a:r>
              <a:rPr kumimoji="1" lang="en-US" altLang="zh-CN" sz="2800" b="1" dirty="0" smtClean="0">
                <a:solidFill>
                  <a:srgbClr val="002060"/>
                </a:solidFill>
                <a:latin typeface="Times New Roman" pitchFamily="18" charset="0"/>
              </a:rPr>
              <a:t>2</a:t>
            </a:r>
            <a:r>
              <a:rPr kumimoji="1" lang="zh-CN" altLang="en-US" sz="2800" b="1" dirty="0" smtClean="0">
                <a:solidFill>
                  <a:srgbClr val="002060"/>
                </a:solidFill>
                <a:latin typeface="Times New Roman" pitchFamily="18" charset="0"/>
              </a:rPr>
              <a:t>）齐性检验</a:t>
            </a:r>
            <a:endParaRPr kumimoji="1" lang="zh-CN" altLang="en-US" sz="2800" b="1" dirty="0">
              <a:solidFill>
                <a:srgbClr val="002060"/>
              </a:solidFill>
              <a:latin typeface="Times New Roman" pitchFamily="18" charset="0"/>
            </a:endParaRPr>
          </a:p>
          <a:p>
            <a:pPr marL="0" indent="0" fontAlgn="auto">
              <a:spcBef>
                <a:spcPct val="50000"/>
              </a:spcBef>
              <a:spcAft>
                <a:spcPts val="0"/>
              </a:spcAft>
              <a:defRPr/>
            </a:pPr>
            <a:r>
              <a:rPr kumimoji="1" lang="zh-CN" altLang="en-US" sz="2800" b="1" dirty="0" smtClean="0">
                <a:solidFill>
                  <a:srgbClr val="002060"/>
                </a:solidFill>
                <a:latin typeface="Times New Roman" pitchFamily="18" charset="0"/>
              </a:rPr>
              <a:t>（</a:t>
            </a:r>
            <a:r>
              <a:rPr kumimoji="1" lang="en-US" altLang="zh-CN" sz="2800" b="1" dirty="0" smtClean="0">
                <a:solidFill>
                  <a:srgbClr val="002060"/>
                </a:solidFill>
                <a:latin typeface="Times New Roman" pitchFamily="18" charset="0"/>
              </a:rPr>
              <a:t>3</a:t>
            </a:r>
            <a:r>
              <a:rPr kumimoji="1" lang="zh-CN" altLang="en-US" sz="2800" b="1" dirty="0" smtClean="0">
                <a:solidFill>
                  <a:srgbClr val="002060"/>
                </a:solidFill>
                <a:latin typeface="Times New Roman" pitchFamily="18" charset="0"/>
              </a:rPr>
              <a:t>）非</a:t>
            </a:r>
            <a:r>
              <a:rPr kumimoji="1" lang="zh-CN" altLang="en-US" sz="2800" b="1" dirty="0">
                <a:solidFill>
                  <a:srgbClr val="002060"/>
                </a:solidFill>
                <a:latin typeface="Times New Roman" pitchFamily="18" charset="0"/>
              </a:rPr>
              <a:t>齐性的处理</a:t>
            </a:r>
          </a:p>
          <a:p>
            <a:pPr fontAlgn="auto">
              <a:spcBef>
                <a:spcPct val="50000"/>
              </a:spcBef>
              <a:spcAft>
                <a:spcPts val="0"/>
              </a:spcAft>
              <a:defRPr/>
            </a:pPr>
            <a:r>
              <a:rPr kumimoji="1" lang="zh-CN" altLang="en-US" sz="2800" b="1" dirty="0">
                <a:solidFill>
                  <a:srgbClr val="002060"/>
                </a:solidFill>
                <a:latin typeface="Times New Roman" pitchFamily="18" charset="0"/>
              </a:rPr>
              <a:t> </a:t>
            </a:r>
            <a:r>
              <a:rPr kumimoji="1" lang="zh-CN" altLang="en-US" sz="2800" b="1" dirty="0" smtClean="0">
                <a:solidFill>
                  <a:srgbClr val="002060"/>
                </a:solidFill>
                <a:latin typeface="Times New Roman" pitchFamily="18" charset="0"/>
              </a:rPr>
              <a:t>          </a:t>
            </a:r>
            <a:r>
              <a:rPr kumimoji="1" lang="en-US" altLang="zh-CN" sz="2800" b="1" dirty="0" smtClean="0">
                <a:solidFill>
                  <a:srgbClr val="002060"/>
                </a:solidFill>
                <a:latin typeface="Times New Roman" pitchFamily="18" charset="0"/>
              </a:rPr>
              <a:t>a </a:t>
            </a:r>
            <a:r>
              <a:rPr kumimoji="1" lang="zh-CN" altLang="en-US" sz="2800" b="1" dirty="0" smtClean="0">
                <a:solidFill>
                  <a:srgbClr val="002060"/>
                </a:solidFill>
                <a:latin typeface="Times New Roman" pitchFamily="18" charset="0"/>
              </a:rPr>
              <a:t>变量变换</a:t>
            </a:r>
            <a:endParaRPr kumimoji="1" lang="en-US" altLang="zh-CN" sz="2800" b="1" dirty="0" smtClean="0">
              <a:solidFill>
                <a:srgbClr val="002060"/>
              </a:solidFill>
              <a:latin typeface="Times New Roman" pitchFamily="18" charset="0"/>
            </a:endParaRPr>
          </a:p>
          <a:p>
            <a:pPr fontAlgn="auto">
              <a:spcBef>
                <a:spcPct val="50000"/>
              </a:spcBef>
              <a:spcAft>
                <a:spcPts val="0"/>
              </a:spcAft>
              <a:defRPr/>
            </a:pPr>
            <a:r>
              <a:rPr kumimoji="1" lang="zh-CN" altLang="en-US" sz="2800" b="1" dirty="0">
                <a:solidFill>
                  <a:srgbClr val="002060"/>
                </a:solidFill>
                <a:latin typeface="Times New Roman" pitchFamily="18" charset="0"/>
              </a:rPr>
              <a:t> </a:t>
            </a:r>
            <a:r>
              <a:rPr kumimoji="1" lang="zh-CN" altLang="en-US" sz="2800" b="1" dirty="0" smtClean="0">
                <a:solidFill>
                  <a:srgbClr val="002060"/>
                </a:solidFill>
                <a:latin typeface="Times New Roman" pitchFamily="18" charset="0"/>
              </a:rPr>
              <a:t>          </a:t>
            </a:r>
            <a:r>
              <a:rPr kumimoji="1" lang="en-US" altLang="zh-CN" sz="2800" b="1" dirty="0" smtClean="0">
                <a:solidFill>
                  <a:srgbClr val="002060"/>
                </a:solidFill>
                <a:latin typeface="Times New Roman" pitchFamily="18" charset="0"/>
              </a:rPr>
              <a:t>b F</a:t>
            </a:r>
            <a:r>
              <a:rPr kumimoji="1" lang="en-US" altLang="zh-CN" sz="2800" b="1" dirty="0">
                <a:solidFill>
                  <a:srgbClr val="002060"/>
                </a:solidFill>
                <a:latin typeface="Times New Roman" pitchFamily="18" charset="0"/>
              </a:rPr>
              <a:t>’  </a:t>
            </a:r>
            <a:r>
              <a:rPr kumimoji="1" lang="zh-CN" altLang="en-US" sz="2800" b="1" dirty="0">
                <a:solidFill>
                  <a:srgbClr val="002060"/>
                </a:solidFill>
                <a:latin typeface="Times New Roman" pitchFamily="18" charset="0"/>
              </a:rPr>
              <a:t>检验</a:t>
            </a:r>
          </a:p>
          <a:p>
            <a:pPr fontAlgn="auto">
              <a:spcBef>
                <a:spcPct val="50000"/>
              </a:spcBef>
              <a:spcAft>
                <a:spcPts val="0"/>
              </a:spcAft>
              <a:defRPr/>
            </a:pPr>
            <a:endParaRPr kumimoji="1" lang="zh-CN" altLang="en-US" sz="2400" dirty="0">
              <a:latin typeface="Times New Roman" pitchFamily="18" charset="0"/>
            </a:endParaRPr>
          </a:p>
        </p:txBody>
      </p:sp>
      <p:sp>
        <p:nvSpPr>
          <p:cNvPr id="2" name="矩形 1"/>
          <p:cNvSpPr/>
          <p:nvPr/>
        </p:nvSpPr>
        <p:spPr>
          <a:xfrm>
            <a:off x="2830513" y="1125538"/>
            <a:ext cx="2447925" cy="768350"/>
          </a:xfrm>
          <a:prstGeom prst="rect">
            <a:avLst/>
          </a:prstGeom>
        </p:spPr>
        <p:txBody>
          <a:bodyPr wrap="none">
            <a:spAutoFit/>
          </a:bodyPr>
          <a:lstStyle/>
          <a:p>
            <a:pPr fontAlgn="auto">
              <a:spcBef>
                <a:spcPts val="0"/>
              </a:spcBef>
              <a:spcAft>
                <a:spcPts val="0"/>
              </a:spcAft>
              <a:defRPr/>
            </a:pPr>
            <a:r>
              <a:rPr lang="zh-CN" altLang="en-US" sz="4400" b="1" kern="0" dirty="0">
                <a:solidFill>
                  <a:srgbClr val="002060"/>
                </a:solidFill>
                <a:latin typeface="+mn-lt"/>
                <a:ea typeface="+mn-ea"/>
                <a:cs typeface="+mj-cs"/>
              </a:rPr>
              <a:t>方差分析</a:t>
            </a:r>
            <a:endParaRPr lang="zh-CN" altLang="en-US" dirty="0">
              <a:latin typeface="+mn-lt"/>
              <a:ea typeface="+mn-ea"/>
            </a:endParaRPr>
          </a:p>
        </p:txBody>
      </p:sp>
    </p:spTree>
  </p:cSld>
  <p:clrMapOvr>
    <a:masterClrMapping/>
  </p:clrMapOvr>
  <p:transition/>
  <p:timing>
    <p:tnLst>
      <p:par>
        <p:cTn id="1" dur="indefinite" restart="never" nodeType="tmRoot"/>
      </p:par>
    </p:tnLst>
  </p:timing>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191490"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2360AF1F-EC70-4153-BBCB-B83E4D655720}" type="slidenum">
              <a:rPr lang="zh-CN" altLang="en-US" smtClean="0">
                <a:solidFill>
                  <a:schemeClr val="tx1"/>
                </a:solidFill>
                <a:latin typeface="Arial" charset="0"/>
                <a:ea typeface="宋体" charset="-122"/>
              </a:rPr>
              <a:pPr algn="ctr" fontAlgn="base">
                <a:spcBef>
                  <a:spcPct val="0"/>
                </a:spcBef>
                <a:spcAft>
                  <a:spcPct val="0"/>
                </a:spcAft>
              </a:pPr>
              <a:t>156</a:t>
            </a:fld>
            <a:endParaRPr lang="en-US" altLang="zh-CN" smtClean="0">
              <a:solidFill>
                <a:schemeClr val="tx1"/>
              </a:solidFill>
              <a:latin typeface="Arial" charset="0"/>
              <a:ea typeface="宋体" charset="-122"/>
            </a:endParaRPr>
          </a:p>
        </p:txBody>
      </p:sp>
      <p:sp>
        <p:nvSpPr>
          <p:cNvPr id="1024002" name="Text Box 2"/>
          <p:cNvSpPr txBox="1">
            <a:spLocks noChangeArrowheads="1"/>
          </p:cNvSpPr>
          <p:nvPr/>
        </p:nvSpPr>
        <p:spPr bwMode="auto">
          <a:xfrm>
            <a:off x="827088" y="2420938"/>
            <a:ext cx="7561262" cy="2462212"/>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a:solidFill>
                  <a:schemeClr val="tx1"/>
                </a:solidFill>
                <a:latin typeface="Arial" charset="0"/>
              </a:defRPr>
            </a:lvl1pPr>
            <a:lvl2pPr marL="914400" indent="-457200">
              <a:defRPr>
                <a:solidFill>
                  <a:schemeClr val="tx1"/>
                </a:solidFill>
                <a:latin typeface="Arial" charset="0"/>
              </a:defRPr>
            </a:lvl2pPr>
            <a:lvl3pPr marL="1371600" indent="-457200">
              <a:defRPr>
                <a:solidFill>
                  <a:schemeClr val="tx1"/>
                </a:solidFill>
                <a:latin typeface="Arial" charset="0"/>
              </a:defRPr>
            </a:lvl3pPr>
            <a:lvl4pPr marL="1828800" indent="-457200">
              <a:defRPr>
                <a:solidFill>
                  <a:schemeClr val="tx1"/>
                </a:solidFill>
                <a:latin typeface="Arial" charset="0"/>
              </a:defRPr>
            </a:lvl4pPr>
            <a:lvl5pPr marL="2286000" indent="-457200">
              <a:defRPr>
                <a:solidFill>
                  <a:schemeClr val="tx1"/>
                </a:solidFill>
                <a:latin typeface="Arial" charset="0"/>
              </a:defRPr>
            </a:lvl5pPr>
            <a:lvl6pPr marL="2743200" indent="-457200" fontAlgn="base">
              <a:spcBef>
                <a:spcPct val="0"/>
              </a:spcBef>
              <a:spcAft>
                <a:spcPct val="0"/>
              </a:spcAft>
              <a:defRPr>
                <a:solidFill>
                  <a:schemeClr val="tx1"/>
                </a:solidFill>
                <a:latin typeface="Arial" charset="0"/>
              </a:defRPr>
            </a:lvl6pPr>
            <a:lvl7pPr marL="3200400" indent="-457200" fontAlgn="base">
              <a:spcBef>
                <a:spcPct val="0"/>
              </a:spcBef>
              <a:spcAft>
                <a:spcPct val="0"/>
              </a:spcAft>
              <a:defRPr>
                <a:solidFill>
                  <a:schemeClr val="tx1"/>
                </a:solidFill>
                <a:latin typeface="Arial" charset="0"/>
              </a:defRPr>
            </a:lvl7pPr>
            <a:lvl8pPr marL="3657600" indent="-457200" fontAlgn="base">
              <a:spcBef>
                <a:spcPct val="0"/>
              </a:spcBef>
              <a:spcAft>
                <a:spcPct val="0"/>
              </a:spcAft>
              <a:defRPr>
                <a:solidFill>
                  <a:schemeClr val="tx1"/>
                </a:solidFill>
                <a:latin typeface="Arial" charset="0"/>
              </a:defRPr>
            </a:lvl8pPr>
            <a:lvl9pPr marL="4114800" indent="-457200" fontAlgn="base">
              <a:spcBef>
                <a:spcPct val="0"/>
              </a:spcBef>
              <a:spcAft>
                <a:spcPct val="0"/>
              </a:spcAft>
              <a:defRPr>
                <a:solidFill>
                  <a:schemeClr val="tx1"/>
                </a:solidFill>
                <a:latin typeface="Arial" charset="0"/>
              </a:defRPr>
            </a:lvl9pPr>
          </a:lstStyle>
          <a:p>
            <a:pPr fontAlgn="auto">
              <a:spcBef>
                <a:spcPct val="50000"/>
              </a:spcBef>
              <a:spcAft>
                <a:spcPts val="0"/>
              </a:spcAft>
              <a:defRPr/>
            </a:pPr>
            <a:r>
              <a:rPr kumimoji="1" lang="en-US" altLang="zh-CN" sz="2800" b="1" dirty="0" smtClean="0">
                <a:solidFill>
                  <a:srgbClr val="002060"/>
                </a:solidFill>
                <a:latin typeface="Times New Roman" pitchFamily="18" charset="0"/>
              </a:rPr>
              <a:t>6. </a:t>
            </a:r>
            <a:r>
              <a:rPr kumimoji="1" lang="zh-CN" altLang="en-US" sz="2800" b="1" dirty="0" smtClean="0">
                <a:solidFill>
                  <a:srgbClr val="002060"/>
                </a:solidFill>
                <a:latin typeface="Times New Roman" pitchFamily="18" charset="0"/>
              </a:rPr>
              <a:t>协方差分析</a:t>
            </a:r>
            <a:endParaRPr kumimoji="1" lang="zh-CN" altLang="en-US" sz="2800" b="1" dirty="0">
              <a:solidFill>
                <a:srgbClr val="002060"/>
              </a:solidFill>
              <a:latin typeface="Times New Roman" pitchFamily="18" charset="0"/>
            </a:endParaRPr>
          </a:p>
          <a:p>
            <a:pPr marL="0" indent="0" fontAlgn="auto">
              <a:spcBef>
                <a:spcPct val="50000"/>
              </a:spcBef>
              <a:spcAft>
                <a:spcPts val="0"/>
              </a:spcAft>
              <a:defRPr/>
            </a:pPr>
            <a:r>
              <a:rPr kumimoji="1" lang="zh-CN" altLang="en-US" sz="2800" b="1" dirty="0" smtClean="0">
                <a:solidFill>
                  <a:srgbClr val="002060"/>
                </a:solidFill>
                <a:latin typeface="Times New Roman" pitchFamily="18" charset="0"/>
              </a:rPr>
              <a:t>（</a:t>
            </a:r>
            <a:r>
              <a:rPr kumimoji="1" lang="en-US" altLang="zh-CN" sz="2800" b="1" dirty="0" smtClean="0">
                <a:solidFill>
                  <a:srgbClr val="002060"/>
                </a:solidFill>
                <a:latin typeface="Times New Roman" pitchFamily="18" charset="0"/>
              </a:rPr>
              <a:t>1</a:t>
            </a:r>
            <a:r>
              <a:rPr kumimoji="1" lang="zh-CN" altLang="en-US" sz="2800" b="1" dirty="0" smtClean="0">
                <a:solidFill>
                  <a:srgbClr val="002060"/>
                </a:solidFill>
                <a:latin typeface="Times New Roman" pitchFamily="18" charset="0"/>
              </a:rPr>
              <a:t>）协方差分析</a:t>
            </a:r>
            <a:r>
              <a:rPr kumimoji="1" lang="zh-CN" altLang="en-US" sz="2800" b="1" dirty="0">
                <a:solidFill>
                  <a:srgbClr val="002060"/>
                </a:solidFill>
                <a:latin typeface="Times New Roman" pitchFamily="18" charset="0"/>
              </a:rPr>
              <a:t>的原理</a:t>
            </a:r>
          </a:p>
          <a:p>
            <a:pPr fontAlgn="auto">
              <a:spcBef>
                <a:spcPct val="50000"/>
              </a:spcBef>
              <a:spcAft>
                <a:spcPts val="0"/>
              </a:spcAft>
              <a:defRPr/>
            </a:pPr>
            <a:r>
              <a:rPr kumimoji="1" lang="zh-CN" altLang="en-US" sz="2800" b="1" dirty="0">
                <a:solidFill>
                  <a:srgbClr val="002060"/>
                </a:solidFill>
                <a:latin typeface="Times New Roman" pitchFamily="18" charset="0"/>
              </a:rPr>
              <a:t>     协变量调整，比较重心与比较回归线间距</a:t>
            </a:r>
          </a:p>
          <a:p>
            <a:pPr fontAlgn="auto">
              <a:spcBef>
                <a:spcPct val="50000"/>
              </a:spcBef>
              <a:spcAft>
                <a:spcPts val="0"/>
              </a:spcAft>
              <a:defRPr/>
            </a:pPr>
            <a:r>
              <a:rPr kumimoji="1" lang="zh-CN" altLang="en-US" sz="2800" b="1" dirty="0" smtClean="0">
                <a:solidFill>
                  <a:srgbClr val="002060"/>
                </a:solidFill>
                <a:latin typeface="Times New Roman" pitchFamily="18" charset="0"/>
              </a:rPr>
              <a:t>（</a:t>
            </a:r>
            <a:r>
              <a:rPr kumimoji="1" lang="en-US" altLang="zh-CN" sz="2800" b="1" dirty="0" smtClean="0">
                <a:solidFill>
                  <a:srgbClr val="002060"/>
                </a:solidFill>
                <a:latin typeface="Times New Roman" pitchFamily="18" charset="0"/>
              </a:rPr>
              <a:t>2</a:t>
            </a:r>
            <a:r>
              <a:rPr kumimoji="1" lang="zh-CN" altLang="en-US" sz="2800" b="1" dirty="0" smtClean="0">
                <a:solidFill>
                  <a:srgbClr val="002060"/>
                </a:solidFill>
                <a:latin typeface="Times New Roman" pitchFamily="18" charset="0"/>
              </a:rPr>
              <a:t>）用途</a:t>
            </a:r>
            <a:r>
              <a:rPr kumimoji="1" lang="zh-CN" altLang="en-US" sz="2800" b="1" dirty="0">
                <a:solidFill>
                  <a:srgbClr val="002060"/>
                </a:solidFill>
                <a:latin typeface="Times New Roman" pitchFamily="18" charset="0"/>
              </a:rPr>
              <a:t>：统计控制</a:t>
            </a:r>
          </a:p>
        </p:txBody>
      </p:sp>
      <p:sp>
        <p:nvSpPr>
          <p:cNvPr id="2" name="矩形 1"/>
          <p:cNvSpPr/>
          <p:nvPr/>
        </p:nvSpPr>
        <p:spPr>
          <a:xfrm>
            <a:off x="3100388" y="1244600"/>
            <a:ext cx="2447925" cy="768350"/>
          </a:xfrm>
          <a:prstGeom prst="rect">
            <a:avLst/>
          </a:prstGeom>
        </p:spPr>
        <p:txBody>
          <a:bodyPr wrap="none">
            <a:spAutoFit/>
          </a:bodyPr>
          <a:lstStyle/>
          <a:p>
            <a:pPr fontAlgn="auto">
              <a:spcBef>
                <a:spcPts val="0"/>
              </a:spcBef>
              <a:spcAft>
                <a:spcPts val="0"/>
              </a:spcAft>
              <a:defRPr/>
            </a:pPr>
            <a:r>
              <a:rPr lang="zh-CN" altLang="en-US" sz="4400" b="1" kern="0" dirty="0">
                <a:solidFill>
                  <a:srgbClr val="002060"/>
                </a:solidFill>
                <a:latin typeface="+mn-lt"/>
                <a:ea typeface="+mn-ea"/>
                <a:cs typeface="+mj-cs"/>
              </a:rPr>
              <a:t>方差分析</a:t>
            </a:r>
            <a:endParaRPr lang="zh-CN" altLang="en-US" dirty="0">
              <a:latin typeface="+mn-lt"/>
              <a:ea typeface="+mn-ea"/>
            </a:endParaRPr>
          </a:p>
        </p:txBody>
      </p:sp>
    </p:spTree>
  </p:cSld>
  <p:clrMapOvr>
    <a:masterClrMapping/>
  </p:clrMapOvr>
  <p:transition/>
  <p:timing>
    <p:tnLst>
      <p:par>
        <p:cTn id="1" dur="indefinite" restart="never" nodeType="tmRoot"/>
      </p:par>
    </p:tnLst>
  </p:timing>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192514"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3D055C64-4D37-4DC2-A652-2C83396F9CD8}" type="slidenum">
              <a:rPr lang="zh-CN" altLang="en-US" smtClean="0">
                <a:solidFill>
                  <a:schemeClr val="tx1"/>
                </a:solidFill>
                <a:latin typeface="Arial" charset="0"/>
                <a:ea typeface="宋体" charset="-122"/>
              </a:rPr>
              <a:pPr algn="ctr" fontAlgn="base">
                <a:spcBef>
                  <a:spcPct val="0"/>
                </a:spcBef>
                <a:spcAft>
                  <a:spcPct val="0"/>
                </a:spcAft>
              </a:pPr>
              <a:t>157</a:t>
            </a:fld>
            <a:endParaRPr lang="en-US" altLang="zh-CN" smtClean="0">
              <a:solidFill>
                <a:schemeClr val="tx1"/>
              </a:solidFill>
              <a:latin typeface="Arial" charset="0"/>
              <a:ea typeface="宋体" charset="-122"/>
            </a:endParaRPr>
          </a:p>
        </p:txBody>
      </p:sp>
      <p:sp>
        <p:nvSpPr>
          <p:cNvPr id="192515" name="Rectangle 2"/>
          <p:cNvSpPr>
            <a:spLocks noGrp="1" noChangeArrowheads="1"/>
          </p:cNvSpPr>
          <p:nvPr>
            <p:ph type="title"/>
          </p:nvPr>
        </p:nvSpPr>
        <p:spPr>
          <a:xfrm>
            <a:off x="323850" y="1041400"/>
            <a:ext cx="7696200" cy="563563"/>
          </a:xfrm>
        </p:spPr>
        <p:txBody>
          <a:bodyPr/>
          <a:lstStyle/>
          <a:p>
            <a:r>
              <a:rPr lang="zh-CN" altLang="en-US" b="1" smtClean="0">
                <a:solidFill>
                  <a:srgbClr val="002060"/>
                </a:solidFill>
              </a:rPr>
              <a:t>第二节  相关分析和回归分析</a:t>
            </a:r>
          </a:p>
        </p:txBody>
      </p:sp>
      <p:sp>
        <p:nvSpPr>
          <p:cNvPr id="1016835" name="Rectangle 3"/>
          <p:cNvSpPr>
            <a:spLocks noGrp="1" noChangeArrowheads="1"/>
          </p:cNvSpPr>
          <p:nvPr>
            <p:ph type="body" idx="1"/>
          </p:nvPr>
        </p:nvSpPr>
        <p:spPr>
          <a:xfrm>
            <a:off x="1835150" y="2349500"/>
            <a:ext cx="5040313" cy="2447925"/>
          </a:xfrm>
        </p:spPr>
        <p:txBody>
          <a:bodyPr/>
          <a:lstStyle/>
          <a:p>
            <a:pPr>
              <a:buFont typeface="Wingdings" pitchFamily="2" charset="2"/>
              <a:buNone/>
            </a:pPr>
            <a:r>
              <a:rPr lang="en-US" altLang="zh-CN" sz="3600" b="1" smtClean="0">
                <a:solidFill>
                  <a:srgbClr val="002060"/>
                </a:solidFill>
              </a:rPr>
              <a:t>1. </a:t>
            </a:r>
            <a:r>
              <a:rPr lang="zh-CN" altLang="en-US" sz="3600" b="1" smtClean="0">
                <a:solidFill>
                  <a:srgbClr val="002060"/>
                </a:solidFill>
              </a:rPr>
              <a:t>相关分析</a:t>
            </a:r>
          </a:p>
          <a:p>
            <a:pPr>
              <a:buFont typeface="Wingdings" pitchFamily="2" charset="2"/>
              <a:buNone/>
            </a:pPr>
            <a:r>
              <a:rPr lang="zh-CN" altLang="en-US" b="1" smtClean="0">
                <a:solidFill>
                  <a:srgbClr val="002060"/>
                </a:solidFill>
              </a:rPr>
              <a:t>（</a:t>
            </a:r>
            <a:r>
              <a:rPr lang="en-US" altLang="zh-CN" b="1" smtClean="0">
                <a:solidFill>
                  <a:srgbClr val="002060"/>
                </a:solidFill>
              </a:rPr>
              <a:t>1</a:t>
            </a:r>
            <a:r>
              <a:rPr lang="zh-CN" altLang="en-US" b="1" smtClean="0">
                <a:solidFill>
                  <a:srgbClr val="002060"/>
                </a:solidFill>
              </a:rPr>
              <a:t>）</a:t>
            </a:r>
            <a:r>
              <a:rPr lang="en-US" altLang="zh-CN" b="1" smtClean="0">
                <a:solidFill>
                  <a:srgbClr val="002060"/>
                </a:solidFill>
              </a:rPr>
              <a:t> </a:t>
            </a:r>
            <a:r>
              <a:rPr lang="zh-CN" altLang="en-US" b="1" smtClean="0">
                <a:solidFill>
                  <a:srgbClr val="002060"/>
                </a:solidFill>
              </a:rPr>
              <a:t>相关的概念</a:t>
            </a:r>
          </a:p>
          <a:p>
            <a:pPr>
              <a:buFont typeface="Wingdings" pitchFamily="2" charset="2"/>
              <a:buNone/>
            </a:pPr>
            <a:r>
              <a:rPr lang="zh-CN" altLang="en-US" b="1" smtClean="0">
                <a:solidFill>
                  <a:srgbClr val="002060"/>
                </a:solidFill>
              </a:rPr>
              <a:t>（</a:t>
            </a:r>
            <a:r>
              <a:rPr lang="en-US" altLang="zh-CN" b="1" smtClean="0">
                <a:solidFill>
                  <a:srgbClr val="002060"/>
                </a:solidFill>
              </a:rPr>
              <a:t>2</a:t>
            </a:r>
            <a:r>
              <a:rPr lang="zh-CN" altLang="en-US" b="1" smtClean="0">
                <a:solidFill>
                  <a:srgbClr val="002060"/>
                </a:solidFill>
              </a:rPr>
              <a:t>）</a:t>
            </a:r>
            <a:r>
              <a:rPr lang="en-US" altLang="zh-CN" b="1" smtClean="0">
                <a:solidFill>
                  <a:srgbClr val="002060"/>
                </a:solidFill>
              </a:rPr>
              <a:t> </a:t>
            </a:r>
            <a:r>
              <a:rPr lang="zh-CN" altLang="en-US" b="1" smtClean="0">
                <a:solidFill>
                  <a:srgbClr val="002060"/>
                </a:solidFill>
              </a:rPr>
              <a:t>相关的类型</a:t>
            </a:r>
          </a:p>
          <a:p>
            <a:pPr>
              <a:buFont typeface="Wingdings" pitchFamily="2" charset="2"/>
              <a:buNone/>
            </a:pPr>
            <a:r>
              <a:rPr lang="zh-CN" altLang="en-US" b="1" smtClean="0">
                <a:solidFill>
                  <a:srgbClr val="002060"/>
                </a:solidFill>
              </a:rPr>
              <a:t>（</a:t>
            </a:r>
            <a:r>
              <a:rPr lang="en-US" altLang="zh-CN" b="1" smtClean="0">
                <a:solidFill>
                  <a:srgbClr val="002060"/>
                </a:solidFill>
              </a:rPr>
              <a:t>3</a:t>
            </a:r>
            <a:r>
              <a:rPr lang="zh-CN" altLang="en-US" b="1" smtClean="0">
                <a:solidFill>
                  <a:srgbClr val="002060"/>
                </a:solidFill>
              </a:rPr>
              <a:t>）</a:t>
            </a:r>
            <a:r>
              <a:rPr lang="en-US" altLang="zh-CN" b="1" smtClean="0">
                <a:solidFill>
                  <a:srgbClr val="002060"/>
                </a:solidFill>
              </a:rPr>
              <a:t>  </a:t>
            </a:r>
            <a:r>
              <a:rPr lang="zh-CN" altLang="en-US" b="1" smtClean="0">
                <a:solidFill>
                  <a:srgbClr val="002060"/>
                </a:solidFill>
              </a:rPr>
              <a:t>各类相关的比较</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016835">
                                            <p:txEl>
                                              <p:pRg st="0" end="0"/>
                                            </p:txEl>
                                          </p:spTgt>
                                        </p:tgtEl>
                                        <p:attrNameLst>
                                          <p:attrName>style.visibility</p:attrName>
                                        </p:attrNameLst>
                                      </p:cBhvr>
                                      <p:to>
                                        <p:strVal val="visible"/>
                                      </p:to>
                                    </p:set>
                                    <p:animEffect transition="in" filter="checkerboard(across)">
                                      <p:cBhvr>
                                        <p:cTn id="7" dur="500"/>
                                        <p:tgtEl>
                                          <p:spTgt spid="10168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016835">
                                            <p:txEl>
                                              <p:pRg st="1" end="1"/>
                                            </p:txEl>
                                          </p:spTgt>
                                        </p:tgtEl>
                                        <p:attrNameLst>
                                          <p:attrName>style.visibility</p:attrName>
                                        </p:attrNameLst>
                                      </p:cBhvr>
                                      <p:to>
                                        <p:strVal val="visible"/>
                                      </p:to>
                                    </p:set>
                                    <p:animEffect transition="in" filter="checkerboard(across)">
                                      <p:cBhvr>
                                        <p:cTn id="12" dur="500"/>
                                        <p:tgtEl>
                                          <p:spTgt spid="10168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016835">
                                            <p:txEl>
                                              <p:pRg st="2" end="2"/>
                                            </p:txEl>
                                          </p:spTgt>
                                        </p:tgtEl>
                                        <p:attrNameLst>
                                          <p:attrName>style.visibility</p:attrName>
                                        </p:attrNameLst>
                                      </p:cBhvr>
                                      <p:to>
                                        <p:strVal val="visible"/>
                                      </p:to>
                                    </p:set>
                                    <p:animEffect transition="in" filter="checkerboard(across)">
                                      <p:cBhvr>
                                        <p:cTn id="17" dur="500"/>
                                        <p:tgtEl>
                                          <p:spTgt spid="101683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016835">
                                            <p:txEl>
                                              <p:pRg st="3" end="3"/>
                                            </p:txEl>
                                          </p:spTgt>
                                        </p:tgtEl>
                                        <p:attrNameLst>
                                          <p:attrName>style.visibility</p:attrName>
                                        </p:attrNameLst>
                                      </p:cBhvr>
                                      <p:to>
                                        <p:strVal val="visible"/>
                                      </p:to>
                                    </p:set>
                                    <p:animEffect transition="in" filter="checkerboard(across)">
                                      <p:cBhvr>
                                        <p:cTn id="22" dur="500"/>
                                        <p:tgtEl>
                                          <p:spTgt spid="10168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6835" grpId="0" build="p"/>
    </p:bldLst>
  </p:timing>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标题 1"/>
          <p:cNvSpPr>
            <a:spLocks noGrp="1"/>
          </p:cNvSpPr>
          <p:nvPr>
            <p:ph type="title"/>
          </p:nvPr>
        </p:nvSpPr>
        <p:spPr>
          <a:xfrm>
            <a:off x="468313" y="981075"/>
            <a:ext cx="8229600" cy="1143000"/>
          </a:xfrm>
        </p:spPr>
        <p:txBody>
          <a:bodyPr/>
          <a:lstStyle/>
          <a:p>
            <a:r>
              <a:rPr lang="zh-CN" altLang="en-US" b="1" smtClean="0">
                <a:solidFill>
                  <a:srgbClr val="002060"/>
                </a:solidFill>
              </a:rPr>
              <a:t>相关分析和回归分析</a:t>
            </a:r>
            <a:endParaRPr lang="zh-CN" altLang="en-US" smtClean="0"/>
          </a:p>
        </p:txBody>
      </p:sp>
      <p:sp>
        <p:nvSpPr>
          <p:cNvPr id="4" name="Rectangle 4"/>
          <p:cNvSpPr>
            <a:spLocks noGrp="1" noChangeArrowheads="1"/>
          </p:cNvSpPr>
          <p:nvPr>
            <p:ph idx="1"/>
          </p:nvPr>
        </p:nvSpPr>
        <p:spPr bwMode="gray">
          <a:xfrm>
            <a:off x="468313" y="2133600"/>
            <a:ext cx="8229600" cy="4525963"/>
          </a:xfrm>
          <a:extLst>
            <a:ext uri="{909E8E84-426E-40DD-AFC4-6F175D3DCCD1}"/>
            <a:ext uri="{91240B29-F687-4F45-9708-019B960494DF}"/>
            <a:ext uri="{AF507438-7753-43E0-B8FC-AC1667EBCBE1}"/>
          </a:extLst>
        </p:spPr>
        <p:txBody>
          <a:bodyPr/>
          <a:lstStyle>
            <a:lvl1pPr marL="342900" indent="-342900">
              <a:spcBef>
                <a:spcPct val="20000"/>
              </a:spcBef>
              <a:buClr>
                <a:schemeClr val="hlink"/>
              </a:buClr>
              <a:buFont typeface="Wingdings" pitchFamily="2" charset="2"/>
              <a:buChar char="v"/>
              <a:defRPr sz="2800" b="1">
                <a:solidFill>
                  <a:schemeClr val="hlink"/>
                </a:solidFill>
                <a:latin typeface="Verdana" pitchFamily="34" charset="0"/>
              </a:defRPr>
            </a:lvl1pPr>
            <a:lvl2pPr marL="742950" indent="-285750">
              <a:spcBef>
                <a:spcPct val="20000"/>
              </a:spcBef>
              <a:buClr>
                <a:schemeClr val="accent1"/>
              </a:buClr>
              <a:buFont typeface="Wingdings" pitchFamily="2" charset="2"/>
              <a:buChar char="§"/>
              <a:defRPr sz="2800">
                <a:solidFill>
                  <a:schemeClr val="tx1"/>
                </a:solidFill>
                <a:latin typeface="Arial" charset="0"/>
              </a:defRPr>
            </a:lvl2pPr>
            <a:lvl3pPr marL="1143000" indent="-228600">
              <a:spcBef>
                <a:spcPct val="20000"/>
              </a:spcBef>
              <a:buClr>
                <a:schemeClr val="tx1"/>
              </a:buClr>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fontAlgn="base">
              <a:spcBef>
                <a:spcPct val="20000"/>
              </a:spcBef>
              <a:spcAft>
                <a:spcPct val="0"/>
              </a:spcAft>
              <a:buChar char="»"/>
              <a:defRPr sz="2000">
                <a:solidFill>
                  <a:schemeClr val="tx1"/>
                </a:solidFill>
                <a:latin typeface="Arial" charset="0"/>
              </a:defRPr>
            </a:lvl6pPr>
            <a:lvl7pPr marL="2971800" indent="-228600" fontAlgn="base">
              <a:spcBef>
                <a:spcPct val="20000"/>
              </a:spcBef>
              <a:spcAft>
                <a:spcPct val="0"/>
              </a:spcAft>
              <a:buChar char="»"/>
              <a:defRPr sz="2000">
                <a:solidFill>
                  <a:schemeClr val="tx1"/>
                </a:solidFill>
                <a:latin typeface="Arial" charset="0"/>
              </a:defRPr>
            </a:lvl7pPr>
            <a:lvl8pPr marL="3429000" indent="-228600" fontAlgn="base">
              <a:spcBef>
                <a:spcPct val="20000"/>
              </a:spcBef>
              <a:spcAft>
                <a:spcPct val="0"/>
              </a:spcAft>
              <a:buChar char="»"/>
              <a:defRPr sz="2000">
                <a:solidFill>
                  <a:schemeClr val="tx1"/>
                </a:solidFill>
                <a:latin typeface="Arial" charset="0"/>
              </a:defRPr>
            </a:lvl8pPr>
            <a:lvl9pPr marL="3886200" indent="-228600" fontAlgn="base">
              <a:spcBef>
                <a:spcPct val="20000"/>
              </a:spcBef>
              <a:spcAft>
                <a:spcPct val="0"/>
              </a:spcAft>
              <a:buChar char="»"/>
              <a:defRPr sz="2000">
                <a:solidFill>
                  <a:schemeClr val="tx1"/>
                </a:solidFill>
                <a:latin typeface="Arial" charset="0"/>
              </a:defRPr>
            </a:lvl9pPr>
          </a:lstStyle>
          <a:p>
            <a:pPr>
              <a:buFont typeface="Wingdings" pitchFamily="2" charset="2"/>
              <a:buNone/>
              <a:defRPr/>
            </a:pPr>
            <a:r>
              <a:rPr lang="en-US" altLang="zh-CN" sz="3600" dirty="0" smtClean="0">
                <a:solidFill>
                  <a:srgbClr val="002060"/>
                </a:solidFill>
                <a:latin typeface="+mn-ea"/>
              </a:rPr>
              <a:t>2. </a:t>
            </a:r>
            <a:r>
              <a:rPr lang="zh-CN" altLang="en-US" sz="3600" dirty="0" smtClean="0">
                <a:solidFill>
                  <a:srgbClr val="002060"/>
                </a:solidFill>
                <a:latin typeface="+mn-ea"/>
              </a:rPr>
              <a:t>回归分析</a:t>
            </a:r>
            <a:endParaRPr lang="zh-CN" altLang="en-US" sz="3600" dirty="0">
              <a:solidFill>
                <a:srgbClr val="002060"/>
              </a:solidFill>
              <a:latin typeface="+mn-ea"/>
            </a:endParaRPr>
          </a:p>
          <a:p>
            <a:pPr>
              <a:buFont typeface="Wingdings" pitchFamily="2" charset="2"/>
              <a:buNone/>
              <a:defRPr/>
            </a:pPr>
            <a:r>
              <a:rPr lang="zh-CN" altLang="en-US" dirty="0" smtClean="0">
                <a:solidFill>
                  <a:srgbClr val="002060"/>
                </a:solidFill>
                <a:latin typeface="+mn-ea"/>
              </a:rPr>
              <a:t>（</a:t>
            </a:r>
            <a:r>
              <a:rPr lang="en-US" altLang="zh-CN" dirty="0" smtClean="0">
                <a:solidFill>
                  <a:srgbClr val="002060"/>
                </a:solidFill>
                <a:latin typeface="+mn-ea"/>
              </a:rPr>
              <a:t>1</a:t>
            </a:r>
            <a:r>
              <a:rPr lang="zh-CN" altLang="en-US" dirty="0" smtClean="0">
                <a:solidFill>
                  <a:srgbClr val="002060"/>
                </a:solidFill>
                <a:latin typeface="+mn-ea"/>
              </a:rPr>
              <a:t>）</a:t>
            </a:r>
            <a:r>
              <a:rPr lang="en-US" altLang="zh-CN" dirty="0" smtClean="0">
                <a:solidFill>
                  <a:srgbClr val="002060"/>
                </a:solidFill>
                <a:latin typeface="+mn-ea"/>
              </a:rPr>
              <a:t> </a:t>
            </a:r>
            <a:r>
              <a:rPr lang="zh-CN" altLang="en-US" dirty="0">
                <a:solidFill>
                  <a:srgbClr val="002060"/>
                </a:solidFill>
                <a:latin typeface="+mn-ea"/>
              </a:rPr>
              <a:t>回归效应</a:t>
            </a:r>
          </a:p>
          <a:p>
            <a:pPr>
              <a:buFont typeface="Wingdings" pitchFamily="2" charset="2"/>
              <a:buNone/>
              <a:defRPr/>
            </a:pPr>
            <a:r>
              <a:rPr lang="zh-CN" altLang="en-US" dirty="0" smtClean="0">
                <a:solidFill>
                  <a:srgbClr val="002060"/>
                </a:solidFill>
                <a:latin typeface="+mn-ea"/>
              </a:rPr>
              <a:t>（</a:t>
            </a:r>
            <a:r>
              <a:rPr lang="en-US" altLang="zh-CN" dirty="0" smtClean="0">
                <a:solidFill>
                  <a:srgbClr val="002060"/>
                </a:solidFill>
                <a:latin typeface="+mn-ea"/>
              </a:rPr>
              <a:t>2</a:t>
            </a:r>
            <a:r>
              <a:rPr lang="zh-CN" altLang="en-US" dirty="0" smtClean="0">
                <a:solidFill>
                  <a:srgbClr val="002060"/>
                </a:solidFill>
                <a:latin typeface="+mn-ea"/>
              </a:rPr>
              <a:t>）</a:t>
            </a:r>
            <a:r>
              <a:rPr lang="en-US" altLang="zh-CN" dirty="0" smtClean="0">
                <a:solidFill>
                  <a:srgbClr val="002060"/>
                </a:solidFill>
                <a:latin typeface="+mn-ea"/>
              </a:rPr>
              <a:t> </a:t>
            </a:r>
            <a:r>
              <a:rPr lang="zh-CN" altLang="en-US" dirty="0">
                <a:solidFill>
                  <a:srgbClr val="002060"/>
                </a:solidFill>
                <a:latin typeface="+mn-ea"/>
              </a:rPr>
              <a:t>回归方程</a:t>
            </a:r>
          </a:p>
          <a:p>
            <a:pPr>
              <a:buFont typeface="Wingdings" pitchFamily="2" charset="2"/>
              <a:buNone/>
              <a:defRPr/>
            </a:pPr>
            <a:r>
              <a:rPr lang="zh-CN" altLang="en-US" dirty="0">
                <a:solidFill>
                  <a:srgbClr val="002060"/>
                </a:solidFill>
                <a:latin typeface="+mn-ea"/>
              </a:rPr>
              <a:t> </a:t>
            </a:r>
            <a:r>
              <a:rPr lang="zh-CN" altLang="en-US" dirty="0" smtClean="0">
                <a:solidFill>
                  <a:srgbClr val="002060"/>
                </a:solidFill>
                <a:latin typeface="+mn-ea"/>
              </a:rPr>
              <a:t>        </a:t>
            </a:r>
            <a:r>
              <a:rPr lang="en-US" altLang="zh-CN" dirty="0" smtClean="0">
                <a:solidFill>
                  <a:srgbClr val="002060"/>
                </a:solidFill>
                <a:latin typeface="+mn-ea"/>
              </a:rPr>
              <a:t>a </a:t>
            </a:r>
            <a:r>
              <a:rPr lang="zh-CN" altLang="en-US" dirty="0" smtClean="0">
                <a:solidFill>
                  <a:srgbClr val="002060"/>
                </a:solidFill>
                <a:latin typeface="+mn-ea"/>
              </a:rPr>
              <a:t>线性方程</a:t>
            </a:r>
            <a:endParaRPr lang="en-US" altLang="zh-CN" dirty="0" smtClean="0">
              <a:solidFill>
                <a:srgbClr val="002060"/>
              </a:solidFill>
              <a:latin typeface="+mn-ea"/>
            </a:endParaRPr>
          </a:p>
          <a:p>
            <a:pPr>
              <a:buFont typeface="Wingdings" pitchFamily="2" charset="2"/>
              <a:buNone/>
              <a:defRPr/>
            </a:pPr>
            <a:r>
              <a:rPr lang="en-US" altLang="zh-CN" dirty="0">
                <a:solidFill>
                  <a:srgbClr val="002060"/>
                </a:solidFill>
                <a:latin typeface="+mn-ea"/>
              </a:rPr>
              <a:t> </a:t>
            </a:r>
            <a:r>
              <a:rPr lang="en-US" altLang="zh-CN" dirty="0" smtClean="0">
                <a:solidFill>
                  <a:srgbClr val="002060"/>
                </a:solidFill>
                <a:latin typeface="+mn-ea"/>
              </a:rPr>
              <a:t>        b </a:t>
            </a:r>
            <a:r>
              <a:rPr lang="zh-CN" altLang="en-US" dirty="0" smtClean="0">
                <a:solidFill>
                  <a:srgbClr val="002060"/>
                </a:solidFill>
                <a:latin typeface="+mn-ea"/>
              </a:rPr>
              <a:t>非线性</a:t>
            </a:r>
            <a:endParaRPr lang="zh-CN" altLang="en-US" dirty="0">
              <a:solidFill>
                <a:srgbClr val="002060"/>
              </a:solidFill>
              <a:latin typeface="+mn-ea"/>
            </a:endParaRPr>
          </a:p>
          <a:p>
            <a:pPr>
              <a:buFont typeface="Wingdings" pitchFamily="2" charset="2"/>
              <a:buNone/>
              <a:defRPr/>
            </a:pPr>
            <a:r>
              <a:rPr lang="zh-CN" altLang="en-US" dirty="0">
                <a:solidFill>
                  <a:srgbClr val="002060"/>
                </a:solidFill>
                <a:latin typeface="+mn-ea"/>
              </a:rPr>
              <a:t>        对数、  指数、 双曲线</a:t>
            </a:r>
          </a:p>
          <a:p>
            <a:pPr>
              <a:buFont typeface="Wingdings" pitchFamily="2" charset="2"/>
              <a:buNone/>
              <a:defRPr/>
            </a:pPr>
            <a:r>
              <a:rPr lang="zh-CN" altLang="en-US" dirty="0">
                <a:solidFill>
                  <a:srgbClr val="002060"/>
                </a:solidFill>
                <a:latin typeface="+mn-ea"/>
              </a:rPr>
              <a:t> </a:t>
            </a:r>
            <a:r>
              <a:rPr lang="zh-CN" altLang="en-US" dirty="0" smtClean="0">
                <a:solidFill>
                  <a:srgbClr val="002060"/>
                </a:solidFill>
                <a:latin typeface="+mn-ea"/>
              </a:rPr>
              <a:t>        </a:t>
            </a:r>
            <a:r>
              <a:rPr lang="en-US" altLang="zh-CN" dirty="0" smtClean="0">
                <a:solidFill>
                  <a:srgbClr val="002060"/>
                </a:solidFill>
                <a:latin typeface="+mn-ea"/>
              </a:rPr>
              <a:t>c </a:t>
            </a:r>
            <a:r>
              <a:rPr lang="zh-CN" altLang="en-US" dirty="0" smtClean="0">
                <a:solidFill>
                  <a:srgbClr val="002060"/>
                </a:solidFill>
                <a:latin typeface="+mn-ea"/>
              </a:rPr>
              <a:t>分段</a:t>
            </a:r>
            <a:r>
              <a:rPr lang="zh-CN" altLang="en-US" dirty="0">
                <a:solidFill>
                  <a:srgbClr val="002060"/>
                </a:solidFill>
                <a:latin typeface="+mn-ea"/>
              </a:rPr>
              <a:t>函数</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heckerboard(across)">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页脚占位符 4"/>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194562" name="灯片编号占位符 5"/>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FD9168D7-2BC7-460C-A704-8439D69FA95E}" type="slidenum">
              <a:rPr lang="zh-CN" altLang="en-US" smtClean="0">
                <a:solidFill>
                  <a:schemeClr val="tx1"/>
                </a:solidFill>
                <a:latin typeface="Arial" charset="0"/>
                <a:ea typeface="宋体" charset="-122"/>
              </a:rPr>
              <a:pPr algn="ctr" fontAlgn="base">
                <a:spcBef>
                  <a:spcPct val="0"/>
                </a:spcBef>
                <a:spcAft>
                  <a:spcPct val="0"/>
                </a:spcAft>
              </a:pPr>
              <a:t>159</a:t>
            </a:fld>
            <a:endParaRPr lang="en-US" altLang="zh-CN" smtClean="0">
              <a:solidFill>
                <a:schemeClr val="tx1"/>
              </a:solidFill>
              <a:latin typeface="Arial" charset="0"/>
              <a:ea typeface="宋体" charset="-122"/>
            </a:endParaRPr>
          </a:p>
        </p:txBody>
      </p:sp>
      <p:sp>
        <p:nvSpPr>
          <p:cNvPr id="194563" name="Rectangle 2"/>
          <p:cNvSpPr>
            <a:spLocks noGrp="1" noChangeArrowheads="1"/>
          </p:cNvSpPr>
          <p:nvPr>
            <p:ph type="title"/>
          </p:nvPr>
        </p:nvSpPr>
        <p:spPr>
          <a:xfrm>
            <a:off x="539750" y="765175"/>
            <a:ext cx="7772400" cy="692150"/>
          </a:xfrm>
        </p:spPr>
        <p:txBody>
          <a:bodyPr/>
          <a:lstStyle/>
          <a:p>
            <a:r>
              <a:rPr lang="zh-CN" altLang="en-US" b="1" smtClean="0">
                <a:solidFill>
                  <a:srgbClr val="002060"/>
                </a:solidFill>
              </a:rPr>
              <a:t>相关分析和回归分析</a:t>
            </a:r>
            <a:endParaRPr lang="zh-CN" altLang="en-US" sz="2800" smtClean="0">
              <a:solidFill>
                <a:schemeClr val="hlink"/>
              </a:solidFill>
            </a:endParaRPr>
          </a:p>
        </p:txBody>
      </p:sp>
      <p:sp>
        <p:nvSpPr>
          <p:cNvPr id="1017859" name="Rectangle 3"/>
          <p:cNvSpPr>
            <a:spLocks noGrp="1" noChangeArrowheads="1"/>
          </p:cNvSpPr>
          <p:nvPr>
            <p:ph type="body" sz="half" idx="1"/>
          </p:nvPr>
        </p:nvSpPr>
        <p:spPr>
          <a:xfrm>
            <a:off x="250825" y="1628775"/>
            <a:ext cx="8280400" cy="863600"/>
          </a:xfrm>
        </p:spPr>
        <p:txBody>
          <a:bodyPr/>
          <a:lstStyle/>
          <a:p>
            <a:pPr marL="457200" indent="-457200">
              <a:lnSpc>
                <a:spcPct val="90000"/>
              </a:lnSpc>
              <a:buFontTx/>
              <a:buAutoNum type="arabicPeriod"/>
              <a:defRPr/>
            </a:pPr>
            <a:r>
              <a:rPr lang="zh-CN" altLang="en-US" b="1" dirty="0" smtClean="0">
                <a:solidFill>
                  <a:srgbClr val="002060"/>
                </a:solidFill>
              </a:rPr>
              <a:t>相关</a:t>
            </a:r>
            <a:r>
              <a:rPr lang="zh-CN" altLang="en-US" b="1" dirty="0">
                <a:solidFill>
                  <a:srgbClr val="002060"/>
                </a:solidFill>
              </a:rPr>
              <a:t>与回归的</a:t>
            </a:r>
            <a:r>
              <a:rPr lang="zh-CN" altLang="en-US" b="1" dirty="0" smtClean="0">
                <a:solidFill>
                  <a:srgbClr val="002060"/>
                </a:solidFill>
              </a:rPr>
              <a:t>比较</a:t>
            </a:r>
            <a:endParaRPr lang="en-US" altLang="zh-CN" b="1" dirty="0" smtClean="0">
              <a:solidFill>
                <a:srgbClr val="002060"/>
              </a:solidFill>
            </a:endParaRPr>
          </a:p>
          <a:p>
            <a:pPr marL="0" indent="0">
              <a:lnSpc>
                <a:spcPct val="90000"/>
              </a:lnSpc>
              <a:buFontTx/>
              <a:buNone/>
              <a:defRPr/>
            </a:pPr>
            <a:r>
              <a:rPr lang="zh-CN" altLang="en-US" sz="2400" b="1" dirty="0" smtClean="0">
                <a:solidFill>
                  <a:srgbClr val="002060"/>
                </a:solidFill>
              </a:rPr>
              <a:t>（</a:t>
            </a:r>
            <a:r>
              <a:rPr lang="en-US" altLang="zh-CN" sz="2400" b="1" dirty="0" smtClean="0">
                <a:solidFill>
                  <a:srgbClr val="002060"/>
                </a:solidFill>
              </a:rPr>
              <a:t>1</a:t>
            </a:r>
            <a:r>
              <a:rPr lang="zh-CN" altLang="en-US" sz="2400" b="1" dirty="0" smtClean="0">
                <a:solidFill>
                  <a:srgbClr val="002060"/>
                </a:solidFill>
              </a:rPr>
              <a:t>）相同</a:t>
            </a:r>
            <a:r>
              <a:rPr lang="zh-CN" altLang="en-US" sz="2400" b="1" dirty="0">
                <a:solidFill>
                  <a:srgbClr val="002060"/>
                </a:solidFill>
              </a:rPr>
              <a:t>点：都涉及变量间的协变关系</a:t>
            </a:r>
          </a:p>
          <a:p>
            <a:pPr marL="0" indent="0">
              <a:lnSpc>
                <a:spcPct val="90000"/>
              </a:lnSpc>
              <a:buFontTx/>
              <a:buNone/>
              <a:defRPr/>
            </a:pPr>
            <a:r>
              <a:rPr lang="zh-CN" altLang="en-US" sz="2400" b="1" dirty="0" smtClean="0">
                <a:solidFill>
                  <a:srgbClr val="002060"/>
                </a:solidFill>
              </a:rPr>
              <a:t>（</a:t>
            </a:r>
            <a:r>
              <a:rPr lang="en-US" altLang="zh-CN" sz="2400" b="1" dirty="0" smtClean="0">
                <a:solidFill>
                  <a:srgbClr val="002060"/>
                </a:solidFill>
              </a:rPr>
              <a:t>2</a:t>
            </a:r>
            <a:r>
              <a:rPr lang="zh-CN" altLang="en-US" sz="2400" b="1" dirty="0" smtClean="0">
                <a:solidFill>
                  <a:srgbClr val="002060"/>
                </a:solidFill>
              </a:rPr>
              <a:t>）不同点</a:t>
            </a:r>
            <a:endParaRPr lang="zh-CN" altLang="en-US" sz="2400" b="1" dirty="0">
              <a:solidFill>
                <a:srgbClr val="002060"/>
              </a:solidFill>
            </a:endParaRPr>
          </a:p>
        </p:txBody>
      </p:sp>
      <p:graphicFrame>
        <p:nvGraphicFramePr>
          <p:cNvPr id="1017860" name="Group 4"/>
          <p:cNvGraphicFramePr>
            <a:graphicFrameLocks noGrp="1"/>
          </p:cNvGraphicFramePr>
          <p:nvPr>
            <p:ph sz="half" idx="2"/>
          </p:nvPr>
        </p:nvGraphicFramePr>
        <p:xfrm>
          <a:off x="250825" y="2997200"/>
          <a:ext cx="8642350" cy="3321050"/>
        </p:xfrm>
        <a:graphic>
          <a:graphicData uri="http://schemas.openxmlformats.org/drawingml/2006/table">
            <a:tbl>
              <a:tblPr/>
              <a:tblGrid>
                <a:gridCol w="4322762"/>
                <a:gridCol w="4319588"/>
              </a:tblGrid>
              <a:tr h="504825">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dirty="0" smtClean="0">
                          <a:ln>
                            <a:noFill/>
                          </a:ln>
                          <a:solidFill>
                            <a:schemeClr val="hlink"/>
                          </a:solidFill>
                          <a:effectLst/>
                          <a:latin typeface="Verdana" pitchFamily="34" charset="0"/>
                          <a:ea typeface="宋体" charset="-122"/>
                        </a:rPr>
                        <a:t>相关</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smtClean="0">
                          <a:ln>
                            <a:noFill/>
                          </a:ln>
                          <a:solidFill>
                            <a:schemeClr val="hlink"/>
                          </a:solidFill>
                          <a:effectLst/>
                          <a:latin typeface="Verdana" pitchFamily="34" charset="0"/>
                          <a:ea typeface="宋体" charset="-122"/>
                        </a:rPr>
                        <a:t>回归</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1013">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smtClean="0">
                          <a:ln>
                            <a:noFill/>
                          </a:ln>
                          <a:solidFill>
                            <a:schemeClr val="hlink"/>
                          </a:solidFill>
                          <a:effectLst/>
                          <a:latin typeface="Verdana" pitchFamily="34" charset="0"/>
                          <a:ea typeface="宋体" charset="-122"/>
                        </a:rPr>
                        <a:t>没有自变量、因变量</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smtClean="0">
                          <a:ln>
                            <a:noFill/>
                          </a:ln>
                          <a:solidFill>
                            <a:schemeClr val="hlink"/>
                          </a:solidFill>
                          <a:effectLst/>
                          <a:latin typeface="Verdana" pitchFamily="34" charset="0"/>
                          <a:ea typeface="宋体" charset="-122"/>
                        </a:rPr>
                        <a:t>有自变量、因变量</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smtClean="0">
                          <a:ln>
                            <a:noFill/>
                          </a:ln>
                          <a:solidFill>
                            <a:schemeClr val="hlink"/>
                          </a:solidFill>
                          <a:effectLst/>
                          <a:latin typeface="Verdana" pitchFamily="34" charset="0"/>
                          <a:ea typeface="宋体" charset="-122"/>
                        </a:rPr>
                        <a:t>分布的密集程度</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smtClean="0">
                          <a:ln>
                            <a:noFill/>
                          </a:ln>
                          <a:solidFill>
                            <a:schemeClr val="hlink"/>
                          </a:solidFill>
                          <a:effectLst/>
                          <a:latin typeface="Verdana" pitchFamily="34" charset="0"/>
                          <a:ea typeface="宋体" charset="-122"/>
                        </a:rPr>
                        <a:t>分布的变化趋势</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3238">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altLang="zh-CN" sz="2400" b="1" i="0" u="none" strike="noStrike" cap="none" normalizeH="0" baseline="0" dirty="0" smtClean="0">
                          <a:ln>
                            <a:noFill/>
                          </a:ln>
                          <a:solidFill>
                            <a:schemeClr val="hlink"/>
                          </a:solidFill>
                          <a:effectLst/>
                          <a:latin typeface="Verdana" pitchFamily="34" charset="0"/>
                          <a:ea typeface="宋体" charset="-122"/>
                        </a:rPr>
                        <a:t>X</a:t>
                      </a:r>
                      <a:r>
                        <a:rPr kumimoji="0" lang="zh-CN" altLang="en-US" sz="2400" b="1" i="0" u="none" strike="noStrike" cap="none" normalizeH="0" baseline="0" dirty="0" smtClean="0">
                          <a:ln>
                            <a:noFill/>
                          </a:ln>
                          <a:solidFill>
                            <a:schemeClr val="hlink"/>
                          </a:solidFill>
                          <a:effectLst/>
                          <a:latin typeface="Verdana" pitchFamily="34" charset="0"/>
                          <a:ea typeface="宋体" charset="-122"/>
                        </a:rPr>
                        <a:t>、</a:t>
                      </a:r>
                      <a:r>
                        <a:rPr kumimoji="0" lang="en-US" altLang="zh-CN" sz="2400" b="1" i="0" u="none" strike="noStrike" cap="none" normalizeH="0" baseline="0" dirty="0" smtClean="0">
                          <a:ln>
                            <a:noFill/>
                          </a:ln>
                          <a:solidFill>
                            <a:schemeClr val="hlink"/>
                          </a:solidFill>
                          <a:effectLst/>
                          <a:latin typeface="Verdana" pitchFamily="34" charset="0"/>
                          <a:ea typeface="宋体" charset="-122"/>
                        </a:rPr>
                        <a:t>Y</a:t>
                      </a:r>
                      <a:r>
                        <a:rPr kumimoji="0" lang="zh-CN" altLang="en-US" sz="2400" b="1" i="0" u="none" strike="noStrike" cap="none" normalizeH="0" baseline="0" dirty="0" smtClean="0">
                          <a:ln>
                            <a:noFill/>
                          </a:ln>
                          <a:solidFill>
                            <a:schemeClr val="hlink"/>
                          </a:solidFill>
                          <a:effectLst/>
                          <a:latin typeface="Verdana" pitchFamily="34" charset="0"/>
                          <a:ea typeface="宋体" charset="-122"/>
                        </a:rPr>
                        <a:t>都为正态分布</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altLang="zh-CN" sz="2400" b="1" i="0" u="none" strike="noStrike" cap="none" normalizeH="0" baseline="0" smtClean="0">
                          <a:ln>
                            <a:noFill/>
                          </a:ln>
                          <a:solidFill>
                            <a:schemeClr val="hlink"/>
                          </a:solidFill>
                          <a:effectLst/>
                          <a:latin typeface="Verdana" pitchFamily="34" charset="0"/>
                          <a:ea typeface="宋体" charset="-122"/>
                        </a:rPr>
                        <a:t>Y</a:t>
                      </a:r>
                      <a:r>
                        <a:rPr kumimoji="0" lang="zh-CN" altLang="en-US" sz="2400" b="1" i="0" u="none" strike="noStrike" cap="none" normalizeH="0" baseline="0" smtClean="0">
                          <a:ln>
                            <a:noFill/>
                          </a:ln>
                          <a:solidFill>
                            <a:schemeClr val="hlink"/>
                          </a:solidFill>
                          <a:effectLst/>
                          <a:latin typeface="Verdana" pitchFamily="34" charset="0"/>
                          <a:ea typeface="宋体" charset="-122"/>
                        </a:rPr>
                        <a:t>为正态分布</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4825">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smtClean="0">
                          <a:ln>
                            <a:noFill/>
                          </a:ln>
                          <a:solidFill>
                            <a:schemeClr val="hlink"/>
                          </a:solidFill>
                          <a:effectLst/>
                          <a:latin typeface="Verdana" pitchFamily="34" charset="0"/>
                          <a:ea typeface="宋体" charset="-122"/>
                        </a:rPr>
                        <a:t>定义域</a:t>
                      </a:r>
                      <a:r>
                        <a:rPr kumimoji="0" lang="en-US" altLang="zh-CN" sz="2400" b="1" i="0" u="none" strike="noStrike" cap="none" normalizeH="0" baseline="0" smtClean="0">
                          <a:ln>
                            <a:noFill/>
                          </a:ln>
                          <a:solidFill>
                            <a:schemeClr val="hlink"/>
                          </a:solidFill>
                          <a:effectLst/>
                          <a:latin typeface="Verdana" pitchFamily="34" charset="0"/>
                          <a:ea typeface="宋体" charset="-122"/>
                        </a:rPr>
                        <a:t>-1≦r≦+1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smtClean="0">
                          <a:ln>
                            <a:noFill/>
                          </a:ln>
                          <a:solidFill>
                            <a:schemeClr val="hlink"/>
                          </a:solidFill>
                          <a:effectLst/>
                          <a:latin typeface="Verdana" pitchFamily="34" charset="0"/>
                          <a:ea typeface="宋体" charset="-122"/>
                        </a:rPr>
                        <a:t>－∞～ </a:t>
                      </a:r>
                      <a:r>
                        <a:rPr kumimoji="0" lang="en-US" altLang="zh-CN" sz="2400" b="1" i="0" u="none" strike="noStrike" cap="none" normalizeH="0" baseline="0" smtClean="0">
                          <a:ln>
                            <a:noFill/>
                          </a:ln>
                          <a:solidFill>
                            <a:schemeClr val="hlink"/>
                          </a:solidFill>
                          <a:effectLst/>
                          <a:latin typeface="Verdana" pitchFamily="34" charset="0"/>
                          <a:ea typeface="宋体" charset="-122"/>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46125">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smtClean="0">
                          <a:ln>
                            <a:noFill/>
                          </a:ln>
                          <a:solidFill>
                            <a:schemeClr val="hlink"/>
                          </a:solidFill>
                          <a:effectLst/>
                          <a:latin typeface="Verdana" pitchFamily="34" charset="0"/>
                          <a:ea typeface="宋体" charset="-122"/>
                        </a:rPr>
                        <a:t>预测效度除了相关系数的显著性还取决于绝对值</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dirty="0" smtClean="0">
                          <a:ln>
                            <a:noFill/>
                          </a:ln>
                          <a:solidFill>
                            <a:schemeClr val="hlink"/>
                          </a:solidFill>
                          <a:effectLst/>
                          <a:latin typeface="Verdana" pitchFamily="34" charset="0"/>
                          <a:ea typeface="宋体" charset="-122"/>
                        </a:rPr>
                        <a:t>预测效度只取决于回归系数的显著性</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43010"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71228CE5-94CB-4F04-A855-65D39CBAC20F}" type="slidenum">
              <a:rPr lang="zh-CN" altLang="en-US" smtClean="0">
                <a:latin typeface="Arial" charset="0"/>
                <a:ea typeface="宋体" charset="-122"/>
              </a:rPr>
              <a:pPr algn="ctr" fontAlgn="base">
                <a:spcBef>
                  <a:spcPct val="0"/>
                </a:spcBef>
                <a:spcAft>
                  <a:spcPct val="0"/>
                </a:spcAft>
              </a:pPr>
              <a:t>16</a:t>
            </a:fld>
            <a:endParaRPr lang="en-US" altLang="zh-CN" smtClean="0">
              <a:latin typeface="Arial" charset="0"/>
              <a:ea typeface="宋体" charset="-122"/>
            </a:endParaRPr>
          </a:p>
        </p:txBody>
      </p:sp>
      <p:sp>
        <p:nvSpPr>
          <p:cNvPr id="43011" name="Rectangle 2"/>
          <p:cNvSpPr>
            <a:spLocks noGrp="1" noChangeArrowheads="1"/>
          </p:cNvSpPr>
          <p:nvPr>
            <p:ph type="title"/>
          </p:nvPr>
        </p:nvSpPr>
        <p:spPr>
          <a:xfrm>
            <a:off x="468313" y="765175"/>
            <a:ext cx="8229600" cy="1143000"/>
          </a:xfrm>
        </p:spPr>
        <p:txBody>
          <a:bodyPr/>
          <a:lstStyle/>
          <a:p>
            <a:r>
              <a:rPr lang="zh-CN" altLang="en-US" b="1" smtClean="0">
                <a:solidFill>
                  <a:srgbClr val="002060"/>
                </a:solidFill>
              </a:rPr>
              <a:t>研究设计的标准</a:t>
            </a:r>
          </a:p>
        </p:txBody>
      </p:sp>
      <p:sp>
        <p:nvSpPr>
          <p:cNvPr id="760835" name="Rectangle 3"/>
          <p:cNvSpPr>
            <a:spLocks noGrp="1" noChangeArrowheads="1"/>
          </p:cNvSpPr>
          <p:nvPr>
            <p:ph type="body" idx="1"/>
          </p:nvPr>
        </p:nvSpPr>
        <p:spPr>
          <a:xfrm>
            <a:off x="468313" y="1916113"/>
            <a:ext cx="8218487" cy="4141787"/>
          </a:xfrm>
        </p:spPr>
        <p:txBody>
          <a:bodyPr/>
          <a:lstStyle/>
          <a:p>
            <a:pPr lvl="1">
              <a:lnSpc>
                <a:spcPct val="125000"/>
              </a:lnSpc>
              <a:buFont typeface="Wingdings" pitchFamily="2" charset="2"/>
              <a:buChar char="Ø"/>
            </a:pPr>
            <a:r>
              <a:rPr lang="en-US" altLang="zh-CN" b="1" smtClean="0">
                <a:solidFill>
                  <a:srgbClr val="002060"/>
                </a:solidFill>
              </a:rPr>
              <a:t> </a:t>
            </a:r>
            <a:r>
              <a:rPr lang="zh-CN" altLang="en-US" b="1" smtClean="0">
                <a:solidFill>
                  <a:srgbClr val="002060"/>
                </a:solidFill>
              </a:rPr>
              <a:t>多种处理的干扰；</a:t>
            </a:r>
          </a:p>
          <a:p>
            <a:pPr lvl="1">
              <a:lnSpc>
                <a:spcPct val="125000"/>
              </a:lnSpc>
              <a:buFont typeface="Wingdings" pitchFamily="2" charset="2"/>
              <a:buChar char="Ø"/>
            </a:pPr>
            <a:r>
              <a:rPr lang="en-US" altLang="zh-CN" b="1" smtClean="0">
                <a:solidFill>
                  <a:srgbClr val="002060"/>
                </a:solidFill>
              </a:rPr>
              <a:t>   </a:t>
            </a:r>
            <a:r>
              <a:rPr lang="zh-CN" altLang="en-US" b="1" smtClean="0">
                <a:solidFill>
                  <a:srgbClr val="002060"/>
                </a:solidFill>
              </a:rPr>
              <a:t>实验者效应；</a:t>
            </a:r>
            <a:endParaRPr lang="en-US" altLang="zh-CN" b="1" smtClean="0">
              <a:solidFill>
                <a:srgbClr val="002060"/>
              </a:solidFill>
            </a:endParaRPr>
          </a:p>
          <a:p>
            <a:pPr lvl="1">
              <a:lnSpc>
                <a:spcPct val="150000"/>
              </a:lnSpc>
              <a:buFont typeface="Wingdings" pitchFamily="2" charset="2"/>
              <a:buChar char="Ø"/>
            </a:pPr>
            <a:r>
              <a:rPr lang="zh-CN" altLang="en-US" b="1" smtClean="0">
                <a:solidFill>
                  <a:srgbClr val="002060"/>
                </a:solidFill>
              </a:rPr>
              <a:t>研究的人为性；</a:t>
            </a:r>
          </a:p>
          <a:p>
            <a:pPr lvl="1">
              <a:lnSpc>
                <a:spcPct val="150000"/>
              </a:lnSpc>
              <a:buFont typeface="Wingdings" pitchFamily="2" charset="2"/>
              <a:buChar char="Ø"/>
            </a:pPr>
            <a:r>
              <a:rPr lang="zh-CN" altLang="en-US" b="1" smtClean="0">
                <a:solidFill>
                  <a:srgbClr val="002060"/>
                </a:solidFill>
              </a:rPr>
              <a:t>被试选择与实验处理的交互作用。</a:t>
            </a:r>
          </a:p>
          <a:p>
            <a:pPr lvl="1">
              <a:lnSpc>
                <a:spcPct val="150000"/>
              </a:lnSpc>
            </a:pPr>
            <a:r>
              <a:rPr lang="zh-CN" altLang="en-US" b="1" smtClean="0">
                <a:solidFill>
                  <a:srgbClr val="002060"/>
                </a:solidFill>
              </a:rPr>
              <a:t>提高方法：严格控制；做好取样工作，包括被试取样、实验情境、研究工具、研究程序和时间等的选取。</a:t>
            </a:r>
          </a:p>
          <a:p>
            <a:pPr>
              <a:lnSpc>
                <a:spcPct val="150000"/>
              </a:lnSpc>
            </a:pPr>
            <a:endParaRPr lang="zh-CN" altLang="en-US" smtClean="0"/>
          </a:p>
          <a:p>
            <a:pPr>
              <a:lnSpc>
                <a:spcPct val="150000"/>
              </a:lnSpc>
            </a:pPr>
            <a:endParaRPr lang="zh-CN" altLang="en-US"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760835">
                                            <p:txEl>
                                              <p:pRg st="2" end="2"/>
                                            </p:txEl>
                                          </p:spTgt>
                                        </p:tgtEl>
                                        <p:attrNameLst>
                                          <p:attrName>style.visibility</p:attrName>
                                        </p:attrNameLst>
                                      </p:cBhvr>
                                      <p:to>
                                        <p:strVal val="visible"/>
                                      </p:to>
                                    </p:set>
                                    <p:animEffect transition="in" filter="checkerboard(across)">
                                      <p:cBhvr>
                                        <p:cTn id="7" dur="500"/>
                                        <p:tgtEl>
                                          <p:spTgt spid="760835">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760835">
                                            <p:txEl>
                                              <p:pRg st="0" end="0"/>
                                            </p:txEl>
                                          </p:spTgt>
                                        </p:tgtEl>
                                        <p:attrNameLst>
                                          <p:attrName>style.visibility</p:attrName>
                                        </p:attrNameLst>
                                      </p:cBhvr>
                                      <p:to>
                                        <p:strVal val="visible"/>
                                      </p:to>
                                    </p:set>
                                    <p:animEffect transition="in" filter="checkerboard(across)">
                                      <p:cBhvr>
                                        <p:cTn id="12" dur="500"/>
                                        <p:tgtEl>
                                          <p:spTgt spid="76083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760835">
                                            <p:txEl>
                                              <p:pRg st="1" end="1"/>
                                            </p:txEl>
                                          </p:spTgt>
                                        </p:tgtEl>
                                        <p:attrNameLst>
                                          <p:attrName>style.visibility</p:attrName>
                                        </p:attrNameLst>
                                      </p:cBhvr>
                                      <p:to>
                                        <p:strVal val="visible"/>
                                      </p:to>
                                    </p:set>
                                    <p:animEffect transition="in" filter="checkerboard(across)">
                                      <p:cBhvr>
                                        <p:cTn id="17" dur="500"/>
                                        <p:tgtEl>
                                          <p:spTgt spid="760835">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nodeType="clickEffect">
                                  <p:stCondLst>
                                    <p:cond delay="0"/>
                                  </p:stCondLst>
                                  <p:childTnLst>
                                    <p:set>
                                      <p:cBhvr>
                                        <p:cTn id="21" dur="1" fill="hold">
                                          <p:stCondLst>
                                            <p:cond delay="0"/>
                                          </p:stCondLst>
                                        </p:cTn>
                                        <p:tgtEl>
                                          <p:spTgt spid="760835">
                                            <p:txEl>
                                              <p:pRg st="3" end="3"/>
                                            </p:txEl>
                                          </p:spTgt>
                                        </p:tgtEl>
                                        <p:attrNameLst>
                                          <p:attrName>style.visibility</p:attrName>
                                        </p:attrNameLst>
                                      </p:cBhvr>
                                      <p:to>
                                        <p:strVal val="visible"/>
                                      </p:to>
                                    </p:set>
                                    <p:animEffect transition="in" filter="checkerboard(across)">
                                      <p:cBhvr>
                                        <p:cTn id="22" dur="500"/>
                                        <p:tgtEl>
                                          <p:spTgt spid="76083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760835">
                                            <p:txEl>
                                              <p:pRg st="4" end="4"/>
                                            </p:txEl>
                                          </p:spTgt>
                                        </p:tgtEl>
                                        <p:attrNameLst>
                                          <p:attrName>style.visibility</p:attrName>
                                        </p:attrNameLst>
                                      </p:cBhvr>
                                      <p:to>
                                        <p:strVal val="visible"/>
                                      </p:to>
                                    </p:set>
                                    <p:animEffect transition="in" filter="checkerboard(across)">
                                      <p:cBhvr>
                                        <p:cTn id="27" dur="500"/>
                                        <p:tgtEl>
                                          <p:spTgt spid="7608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5"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195586"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A3A43DE4-482A-4B6B-95A1-458C81B4F12D}" type="slidenum">
              <a:rPr lang="zh-CN" altLang="en-US" smtClean="0">
                <a:solidFill>
                  <a:schemeClr val="tx1"/>
                </a:solidFill>
                <a:latin typeface="Arial" charset="0"/>
                <a:ea typeface="宋体" charset="-122"/>
              </a:rPr>
              <a:pPr algn="ctr" fontAlgn="base">
                <a:spcBef>
                  <a:spcPct val="0"/>
                </a:spcBef>
                <a:spcAft>
                  <a:spcPct val="0"/>
                </a:spcAft>
              </a:pPr>
              <a:t>160</a:t>
            </a:fld>
            <a:endParaRPr lang="en-US" altLang="zh-CN" smtClean="0">
              <a:solidFill>
                <a:schemeClr val="tx1"/>
              </a:solidFill>
              <a:latin typeface="Arial" charset="0"/>
              <a:ea typeface="宋体" charset="-122"/>
            </a:endParaRPr>
          </a:p>
        </p:txBody>
      </p:sp>
      <p:sp>
        <p:nvSpPr>
          <p:cNvPr id="195587" name="Text Box 2"/>
          <p:cNvSpPr txBox="1">
            <a:spLocks noChangeArrowheads="1"/>
          </p:cNvSpPr>
          <p:nvPr/>
        </p:nvSpPr>
        <p:spPr bwMode="auto">
          <a:xfrm>
            <a:off x="250825" y="1754188"/>
            <a:ext cx="8659813" cy="4892675"/>
          </a:xfrm>
          <a:prstGeom prst="rect">
            <a:avLst/>
          </a:prstGeom>
          <a:noFill/>
          <a:ln w="9525">
            <a:noFill/>
            <a:miter lim="800000"/>
            <a:headEnd/>
            <a:tailEnd/>
          </a:ln>
        </p:spPr>
        <p:txBody>
          <a:bodyPr>
            <a:spAutoFit/>
          </a:bodyPr>
          <a:lstStyle/>
          <a:p>
            <a:pPr>
              <a:spcBef>
                <a:spcPct val="50000"/>
              </a:spcBef>
            </a:pPr>
            <a:r>
              <a:rPr kumimoji="1" lang="en-US" altLang="zh-CN" sz="3200">
                <a:latin typeface="Times New Roman" pitchFamily="18" charset="0"/>
              </a:rPr>
              <a:t>1</a:t>
            </a:r>
            <a:r>
              <a:rPr kumimoji="1" lang="en-US" altLang="zh-CN" sz="3200" b="1">
                <a:solidFill>
                  <a:srgbClr val="002060"/>
                </a:solidFill>
                <a:latin typeface="Times New Roman" pitchFamily="18" charset="0"/>
              </a:rPr>
              <a:t>.  </a:t>
            </a:r>
            <a:r>
              <a:rPr kumimoji="1" lang="zh-CN" altLang="en-US" sz="3200" b="1">
                <a:solidFill>
                  <a:srgbClr val="002060"/>
                </a:solidFill>
                <a:latin typeface="Times New Roman" pitchFamily="18" charset="0"/>
              </a:rPr>
              <a:t>定义</a:t>
            </a:r>
          </a:p>
          <a:p>
            <a:pPr>
              <a:spcBef>
                <a:spcPct val="50000"/>
              </a:spcBef>
            </a:pPr>
            <a:r>
              <a:rPr kumimoji="1" lang="zh-CN" altLang="en-US" sz="2400" b="1">
                <a:solidFill>
                  <a:srgbClr val="002060"/>
                </a:solidFill>
                <a:latin typeface="Times New Roman" pitchFamily="18" charset="0"/>
              </a:rPr>
              <a:t>因素分析：一种多变量的统计分析方法，是将描述某一事物的多个变量缩减成少数几个潜变量（</a:t>
            </a:r>
            <a:r>
              <a:rPr kumimoji="1" lang="en-US" altLang="zh-CN" sz="2400" b="1">
                <a:solidFill>
                  <a:srgbClr val="002060"/>
                </a:solidFill>
                <a:latin typeface="Times New Roman" pitchFamily="18" charset="0"/>
              </a:rPr>
              <a:t>latent variable)</a:t>
            </a:r>
            <a:r>
              <a:rPr kumimoji="1" lang="zh-CN" altLang="en-US" sz="2400" b="1">
                <a:solidFill>
                  <a:srgbClr val="002060"/>
                </a:solidFill>
                <a:latin typeface="Times New Roman" pitchFamily="18" charset="0"/>
              </a:rPr>
              <a:t>的统计方法。</a:t>
            </a:r>
          </a:p>
          <a:p>
            <a:pPr>
              <a:spcBef>
                <a:spcPct val="50000"/>
              </a:spcBef>
            </a:pPr>
            <a:r>
              <a:rPr kumimoji="1" lang="zh-CN" altLang="en-US" sz="2400" b="1">
                <a:solidFill>
                  <a:srgbClr val="002060"/>
                </a:solidFill>
                <a:latin typeface="Times New Roman" pitchFamily="18" charset="0"/>
              </a:rPr>
              <a:t>观察变量</a:t>
            </a:r>
            <a:r>
              <a:rPr kumimoji="1" lang="en-US" altLang="zh-CN" sz="2400" b="1">
                <a:solidFill>
                  <a:srgbClr val="002060"/>
                </a:solidFill>
                <a:latin typeface="Times New Roman" pitchFamily="18" charset="0"/>
              </a:rPr>
              <a:t>:</a:t>
            </a:r>
            <a:r>
              <a:rPr kumimoji="1" lang="zh-CN" altLang="en-US" sz="2400" b="1">
                <a:solidFill>
                  <a:srgbClr val="002060"/>
                </a:solidFill>
                <a:latin typeface="Times New Roman" pitchFamily="18" charset="0"/>
              </a:rPr>
              <a:t>原测量的变量</a:t>
            </a:r>
          </a:p>
          <a:p>
            <a:pPr>
              <a:spcBef>
                <a:spcPct val="50000"/>
              </a:spcBef>
            </a:pPr>
            <a:r>
              <a:rPr kumimoji="1" lang="zh-CN" altLang="en-US" sz="2400" b="1">
                <a:solidFill>
                  <a:srgbClr val="002060"/>
                </a:solidFill>
                <a:latin typeface="Times New Roman" pitchFamily="18" charset="0"/>
              </a:rPr>
              <a:t>潜变量：不可直接观察或测量的，是通过观察变量的概括而构成的变量，也称公共因素。</a:t>
            </a:r>
          </a:p>
          <a:p>
            <a:pPr>
              <a:spcBef>
                <a:spcPct val="50000"/>
              </a:spcBef>
            </a:pPr>
            <a:r>
              <a:rPr kumimoji="1" lang="en-US" altLang="zh-CN" sz="3200" b="1">
                <a:solidFill>
                  <a:srgbClr val="002060"/>
                </a:solidFill>
                <a:latin typeface="Times New Roman" pitchFamily="18" charset="0"/>
              </a:rPr>
              <a:t>2. </a:t>
            </a:r>
            <a:r>
              <a:rPr kumimoji="1" lang="zh-CN" altLang="en-US" sz="3200" b="1">
                <a:solidFill>
                  <a:srgbClr val="002060"/>
                </a:solidFill>
                <a:latin typeface="Times New Roman" pitchFamily="18" charset="0"/>
              </a:rPr>
              <a:t>因素分析的主要用途：</a:t>
            </a:r>
          </a:p>
          <a:p>
            <a:pPr>
              <a:spcBef>
                <a:spcPct val="50000"/>
              </a:spcBef>
            </a:pPr>
            <a:r>
              <a:rPr kumimoji="1" lang="zh-CN" altLang="en-US" sz="2400" b="1">
                <a:solidFill>
                  <a:srgbClr val="002060"/>
                </a:solidFill>
                <a:latin typeface="Times New Roman" pitchFamily="18" charset="0"/>
              </a:rPr>
              <a:t>（</a:t>
            </a:r>
            <a:r>
              <a:rPr kumimoji="1" lang="en-US" altLang="zh-CN" sz="2400" b="1">
                <a:solidFill>
                  <a:srgbClr val="002060"/>
                </a:solidFill>
                <a:latin typeface="Times New Roman" pitchFamily="18" charset="0"/>
              </a:rPr>
              <a:t>1</a:t>
            </a:r>
            <a:r>
              <a:rPr kumimoji="1" lang="zh-CN" altLang="en-US" sz="2400" b="1">
                <a:solidFill>
                  <a:srgbClr val="002060"/>
                </a:solidFill>
                <a:latin typeface="Times New Roman" pitchFamily="18" charset="0"/>
              </a:rPr>
              <a:t>）寻找测量构思的基本结构</a:t>
            </a:r>
          </a:p>
          <a:p>
            <a:pPr>
              <a:spcBef>
                <a:spcPct val="50000"/>
              </a:spcBef>
            </a:pPr>
            <a:r>
              <a:rPr kumimoji="1" lang="zh-CN" altLang="en-US" sz="2400" b="1">
                <a:solidFill>
                  <a:srgbClr val="002060"/>
                </a:solidFill>
                <a:latin typeface="Times New Roman" pitchFamily="18" charset="0"/>
              </a:rPr>
              <a:t>（</a:t>
            </a:r>
            <a:r>
              <a:rPr kumimoji="1" lang="en-US" altLang="zh-CN" sz="2400" b="1">
                <a:solidFill>
                  <a:srgbClr val="002060"/>
                </a:solidFill>
                <a:latin typeface="Times New Roman" pitchFamily="18" charset="0"/>
              </a:rPr>
              <a:t>2</a:t>
            </a:r>
            <a:r>
              <a:rPr kumimoji="1" lang="zh-CN" altLang="en-US" sz="2400" b="1">
                <a:solidFill>
                  <a:srgbClr val="002060"/>
                </a:solidFill>
                <a:latin typeface="Times New Roman" pitchFamily="18" charset="0"/>
              </a:rPr>
              <a:t>）简化数据</a:t>
            </a:r>
          </a:p>
        </p:txBody>
      </p:sp>
      <p:sp>
        <p:nvSpPr>
          <p:cNvPr id="195588" name="Text Box 3"/>
          <p:cNvSpPr txBox="1">
            <a:spLocks noChangeArrowheads="1"/>
          </p:cNvSpPr>
          <p:nvPr/>
        </p:nvSpPr>
        <p:spPr bwMode="auto">
          <a:xfrm>
            <a:off x="2051050" y="979488"/>
            <a:ext cx="5041900" cy="768350"/>
          </a:xfrm>
          <a:prstGeom prst="rect">
            <a:avLst/>
          </a:prstGeom>
          <a:noFill/>
          <a:ln w="9525">
            <a:noFill/>
            <a:miter lim="800000"/>
            <a:headEnd/>
            <a:tailEnd/>
          </a:ln>
        </p:spPr>
        <p:txBody>
          <a:bodyPr>
            <a:spAutoFit/>
          </a:bodyPr>
          <a:lstStyle/>
          <a:p>
            <a:pPr>
              <a:spcBef>
                <a:spcPct val="50000"/>
              </a:spcBef>
            </a:pPr>
            <a:r>
              <a:rPr kumimoji="1" lang="zh-CN" altLang="en-US" sz="4400" b="1">
                <a:solidFill>
                  <a:srgbClr val="002060"/>
                </a:solidFill>
                <a:latin typeface="Times New Roman" pitchFamily="18" charset="0"/>
              </a:rPr>
              <a:t>第三节  因素分析</a:t>
            </a:r>
          </a:p>
        </p:txBody>
      </p:sp>
    </p:spTree>
  </p:cSld>
  <p:clrMapOvr>
    <a:masterClrMapping/>
  </p:clrMapOvr>
  <p:transition/>
  <p:timing>
    <p:tnLst>
      <p:par>
        <p:cTn id="1" dur="indefinite" restart="never" nodeType="tmRoot"/>
      </p:par>
    </p:tnLst>
  </p:timing>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8"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2119"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ECEE8C48-BC67-4065-9B27-0A1F6B2EA105}" type="slidenum">
              <a:rPr lang="zh-CN" altLang="en-US" smtClean="0">
                <a:solidFill>
                  <a:schemeClr val="tx1"/>
                </a:solidFill>
                <a:latin typeface="Arial" charset="0"/>
                <a:ea typeface="宋体" charset="-122"/>
              </a:rPr>
              <a:pPr algn="ctr" fontAlgn="base">
                <a:spcBef>
                  <a:spcPct val="0"/>
                </a:spcBef>
                <a:spcAft>
                  <a:spcPct val="0"/>
                </a:spcAft>
              </a:pPr>
              <a:t>161</a:t>
            </a:fld>
            <a:endParaRPr lang="en-US" altLang="zh-CN" smtClean="0">
              <a:solidFill>
                <a:schemeClr val="tx1"/>
              </a:solidFill>
              <a:latin typeface="Arial" charset="0"/>
              <a:ea typeface="宋体" charset="-122"/>
            </a:endParaRPr>
          </a:p>
        </p:txBody>
      </p:sp>
      <p:sp>
        <p:nvSpPr>
          <p:cNvPr id="2120" name="Text Box 2"/>
          <p:cNvSpPr txBox="1">
            <a:spLocks noChangeArrowheads="1"/>
          </p:cNvSpPr>
          <p:nvPr/>
        </p:nvSpPr>
        <p:spPr bwMode="auto">
          <a:xfrm>
            <a:off x="250825" y="1125538"/>
            <a:ext cx="8534400" cy="1138237"/>
          </a:xfrm>
          <a:prstGeom prst="rect">
            <a:avLst/>
          </a:prstGeom>
          <a:noFill/>
          <a:ln w="9525">
            <a:noFill/>
            <a:miter lim="800000"/>
            <a:headEnd/>
            <a:tailEnd/>
          </a:ln>
        </p:spPr>
        <p:txBody>
          <a:bodyPr>
            <a:spAutoFit/>
          </a:bodyPr>
          <a:lstStyle/>
          <a:p>
            <a:pPr>
              <a:spcBef>
                <a:spcPct val="50000"/>
              </a:spcBef>
            </a:pPr>
            <a:r>
              <a:rPr kumimoji="1" lang="en-US" altLang="zh-CN" sz="3200" b="1">
                <a:solidFill>
                  <a:srgbClr val="002060"/>
                </a:solidFill>
                <a:latin typeface="Times New Roman" pitchFamily="18" charset="0"/>
              </a:rPr>
              <a:t>3. </a:t>
            </a:r>
            <a:r>
              <a:rPr kumimoji="1" lang="zh-CN" altLang="en-US" sz="3200" b="1">
                <a:solidFill>
                  <a:srgbClr val="002060"/>
                </a:solidFill>
                <a:latin typeface="Times New Roman" pitchFamily="18" charset="0"/>
              </a:rPr>
              <a:t>因素分析的原理：</a:t>
            </a:r>
          </a:p>
          <a:p>
            <a:pPr>
              <a:spcBef>
                <a:spcPct val="50000"/>
              </a:spcBef>
            </a:pPr>
            <a:r>
              <a:rPr kumimoji="1" lang="zh-CN" altLang="en-US" sz="2400" b="1">
                <a:solidFill>
                  <a:srgbClr val="002060"/>
                </a:solidFill>
                <a:latin typeface="Times New Roman" pitchFamily="18" charset="0"/>
              </a:rPr>
              <a:t>测量分数与因素</a:t>
            </a:r>
          </a:p>
        </p:txBody>
      </p:sp>
      <p:graphicFrame>
        <p:nvGraphicFramePr>
          <p:cNvPr id="2114" name="Object 66"/>
          <p:cNvGraphicFramePr>
            <a:graphicFrameLocks noChangeAspect="1"/>
          </p:cNvGraphicFramePr>
          <p:nvPr/>
        </p:nvGraphicFramePr>
        <p:xfrm>
          <a:off x="539750" y="2133600"/>
          <a:ext cx="5619750" cy="614363"/>
        </p:xfrm>
        <a:graphic>
          <a:graphicData uri="http://schemas.openxmlformats.org/presentationml/2006/ole">
            <p:oleObj spid="_x0000_s2114" name="Equation" r:id="rId3" imgW="2400300" imgH="304800" progId="Equation.3">
              <p:embed/>
            </p:oleObj>
          </a:graphicData>
        </a:graphic>
      </p:graphicFrame>
      <p:sp>
        <p:nvSpPr>
          <p:cNvPr id="2121" name="Text Box 4"/>
          <p:cNvSpPr txBox="1">
            <a:spLocks noChangeArrowheads="1"/>
          </p:cNvSpPr>
          <p:nvPr/>
        </p:nvSpPr>
        <p:spPr bwMode="auto">
          <a:xfrm>
            <a:off x="395288" y="2924175"/>
            <a:ext cx="7924800" cy="831850"/>
          </a:xfrm>
          <a:prstGeom prst="rect">
            <a:avLst/>
          </a:prstGeom>
          <a:noFill/>
          <a:ln w="9525">
            <a:solidFill>
              <a:srgbClr val="000000"/>
            </a:solidFill>
            <a:miter lim="800000"/>
            <a:headEnd/>
            <a:tailEnd/>
          </a:ln>
        </p:spPr>
        <p:txBody>
          <a:bodyPr>
            <a:spAutoFit/>
          </a:bodyPr>
          <a:lstStyle/>
          <a:p>
            <a:pPr>
              <a:spcBef>
                <a:spcPct val="50000"/>
              </a:spcBef>
            </a:pPr>
            <a:r>
              <a:rPr kumimoji="1" lang="zh-CN" altLang="en-US" sz="2400" b="1">
                <a:solidFill>
                  <a:srgbClr val="002060"/>
                </a:solidFill>
                <a:latin typeface="Times New Roman" pitchFamily="18" charset="0"/>
              </a:rPr>
              <a:t>因子负荷：反映因子与变量间的相关程度。另外，可以用来估计观察变量之间的相关系数。</a:t>
            </a:r>
          </a:p>
        </p:txBody>
      </p:sp>
      <p:graphicFrame>
        <p:nvGraphicFramePr>
          <p:cNvPr id="2115" name="Object 67"/>
          <p:cNvGraphicFramePr>
            <a:graphicFrameLocks noChangeAspect="1"/>
          </p:cNvGraphicFramePr>
          <p:nvPr/>
        </p:nvGraphicFramePr>
        <p:xfrm>
          <a:off x="684213" y="3933825"/>
          <a:ext cx="5334000" cy="703263"/>
        </p:xfrm>
        <a:graphic>
          <a:graphicData uri="http://schemas.openxmlformats.org/presentationml/2006/ole">
            <p:oleObj spid="_x0000_s2115" name="Equation" r:id="rId4" imgW="2070100" imgH="317500" progId="Equation.3">
              <p:embed/>
            </p:oleObj>
          </a:graphicData>
        </a:graphic>
      </p:graphicFrame>
      <p:sp>
        <p:nvSpPr>
          <p:cNvPr id="2122" name="Text Box 6"/>
          <p:cNvSpPr txBox="1">
            <a:spLocks noChangeArrowheads="1"/>
          </p:cNvSpPr>
          <p:nvPr/>
        </p:nvSpPr>
        <p:spPr bwMode="auto">
          <a:xfrm>
            <a:off x="395288" y="4652963"/>
            <a:ext cx="8077200" cy="830262"/>
          </a:xfrm>
          <a:prstGeom prst="rect">
            <a:avLst/>
          </a:prstGeom>
          <a:noFill/>
          <a:ln w="9525">
            <a:noFill/>
            <a:miter lim="800000"/>
            <a:headEnd/>
            <a:tailEnd/>
          </a:ln>
        </p:spPr>
        <p:txBody>
          <a:bodyPr>
            <a:spAutoFit/>
          </a:bodyPr>
          <a:lstStyle/>
          <a:p>
            <a:pPr>
              <a:spcBef>
                <a:spcPct val="50000"/>
              </a:spcBef>
            </a:pPr>
            <a:r>
              <a:rPr kumimoji="1" lang="zh-CN" altLang="en-US" sz="2400" b="1">
                <a:solidFill>
                  <a:srgbClr val="002060"/>
                </a:solidFill>
                <a:latin typeface="Times New Roman" pitchFamily="18" charset="0"/>
              </a:rPr>
              <a:t>公因子方差：也叫共同度，或公共方差。指观察变量中由公因子决定的比例，用符号        表示。</a:t>
            </a:r>
          </a:p>
        </p:txBody>
      </p:sp>
      <p:graphicFrame>
        <p:nvGraphicFramePr>
          <p:cNvPr id="2116" name="Object 68"/>
          <p:cNvGraphicFramePr>
            <a:graphicFrameLocks noChangeAspect="1"/>
          </p:cNvGraphicFramePr>
          <p:nvPr/>
        </p:nvGraphicFramePr>
        <p:xfrm>
          <a:off x="4495800" y="5105400"/>
          <a:ext cx="331788" cy="457200"/>
        </p:xfrm>
        <a:graphic>
          <a:graphicData uri="http://schemas.openxmlformats.org/presentationml/2006/ole">
            <p:oleObj spid="_x0000_s2116" name="Equation" r:id="rId5" imgW="203112" imgH="279279" progId="Equation.3">
              <p:embed/>
            </p:oleObj>
          </a:graphicData>
        </a:graphic>
      </p:graphicFrame>
      <p:graphicFrame>
        <p:nvGraphicFramePr>
          <p:cNvPr id="2117" name="Object 69"/>
          <p:cNvGraphicFramePr>
            <a:graphicFrameLocks noChangeAspect="1"/>
          </p:cNvGraphicFramePr>
          <p:nvPr/>
        </p:nvGraphicFramePr>
        <p:xfrm>
          <a:off x="755650" y="5589588"/>
          <a:ext cx="4114800" cy="647700"/>
        </p:xfrm>
        <a:graphic>
          <a:graphicData uri="http://schemas.openxmlformats.org/presentationml/2006/ole">
            <p:oleObj spid="_x0000_s2117" name="Equation" r:id="rId6" imgW="1346200" imgH="330200" progId="Equation.3">
              <p:embed/>
            </p:oleObj>
          </a:graphicData>
        </a:graphic>
      </p:graphicFrame>
    </p:spTree>
  </p:cSld>
  <p:clrMapOvr>
    <a:masterClrMapping/>
  </p:clrMapOvr>
  <p:transition/>
  <p:timing>
    <p:tnLst>
      <p:par>
        <p:cTn id="1" dur="indefinite" restart="never" nodeType="tmRoot"/>
      </p:par>
    </p:tnLst>
  </p:timing>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5"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3126"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189FA119-6C7D-4501-AD27-D39DDB877111}" type="slidenum">
              <a:rPr lang="zh-CN" altLang="en-US" smtClean="0">
                <a:solidFill>
                  <a:schemeClr val="tx1"/>
                </a:solidFill>
                <a:latin typeface="Arial" charset="0"/>
                <a:ea typeface="宋体" charset="-122"/>
              </a:rPr>
              <a:pPr algn="ctr" fontAlgn="base">
                <a:spcBef>
                  <a:spcPct val="0"/>
                </a:spcBef>
                <a:spcAft>
                  <a:spcPct val="0"/>
                </a:spcAft>
              </a:pPr>
              <a:t>162</a:t>
            </a:fld>
            <a:endParaRPr lang="en-US" altLang="zh-CN" smtClean="0">
              <a:solidFill>
                <a:schemeClr val="tx1"/>
              </a:solidFill>
              <a:latin typeface="Arial" charset="0"/>
              <a:ea typeface="宋体" charset="-122"/>
            </a:endParaRPr>
          </a:p>
        </p:txBody>
      </p:sp>
      <p:sp>
        <p:nvSpPr>
          <p:cNvPr id="3127" name="Text Box 2"/>
          <p:cNvSpPr txBox="1">
            <a:spLocks noChangeArrowheads="1"/>
          </p:cNvSpPr>
          <p:nvPr/>
        </p:nvSpPr>
        <p:spPr bwMode="auto">
          <a:xfrm>
            <a:off x="250825" y="1052513"/>
            <a:ext cx="8642350" cy="1200150"/>
          </a:xfrm>
          <a:prstGeom prst="rect">
            <a:avLst/>
          </a:prstGeom>
          <a:noFill/>
          <a:ln w="9525">
            <a:noFill/>
            <a:miter lim="800000"/>
            <a:headEnd/>
            <a:tailEnd/>
          </a:ln>
        </p:spPr>
        <p:txBody>
          <a:bodyPr>
            <a:spAutoFit/>
          </a:bodyPr>
          <a:lstStyle/>
          <a:p>
            <a:pPr>
              <a:spcBef>
                <a:spcPct val="50000"/>
              </a:spcBef>
            </a:pPr>
            <a:r>
              <a:rPr kumimoji="1" lang="zh-CN" altLang="en-US" sz="2400" b="1">
                <a:solidFill>
                  <a:srgbClr val="002060"/>
                </a:solidFill>
                <a:latin typeface="Times New Roman" pitchFamily="18" charset="0"/>
              </a:rPr>
              <a:t>因子的贡献：每个公共因子对数据的解释能力。用该因子的解释方差来表示，等于和该因子有关的因子负荷量的平方和。记为：</a:t>
            </a:r>
            <a:r>
              <a:rPr kumimoji="1" lang="en-US" altLang="zh-CN" sz="2400" b="1">
                <a:solidFill>
                  <a:srgbClr val="002060"/>
                </a:solidFill>
                <a:latin typeface="Times New Roman" pitchFamily="18" charset="0"/>
              </a:rPr>
              <a:t>V</a:t>
            </a:r>
            <a:r>
              <a:rPr kumimoji="1" lang="en-US" altLang="zh-CN" sz="2400" b="1" baseline="-25000">
                <a:solidFill>
                  <a:srgbClr val="002060"/>
                </a:solidFill>
                <a:latin typeface="Times New Roman" pitchFamily="18" charset="0"/>
              </a:rPr>
              <a:t>p</a:t>
            </a:r>
          </a:p>
        </p:txBody>
      </p:sp>
      <p:graphicFrame>
        <p:nvGraphicFramePr>
          <p:cNvPr id="3122" name="Object 50"/>
          <p:cNvGraphicFramePr>
            <a:graphicFrameLocks noChangeAspect="1"/>
          </p:cNvGraphicFramePr>
          <p:nvPr/>
        </p:nvGraphicFramePr>
        <p:xfrm>
          <a:off x="1979613" y="2276475"/>
          <a:ext cx="1295400" cy="838200"/>
        </p:xfrm>
        <a:graphic>
          <a:graphicData uri="http://schemas.openxmlformats.org/presentationml/2006/ole">
            <p:oleObj spid="_x0000_s3122" name="Equation" r:id="rId3" imgW="787400" imgH="419100" progId="Equation.3">
              <p:embed/>
            </p:oleObj>
          </a:graphicData>
        </a:graphic>
      </p:graphicFrame>
      <p:sp>
        <p:nvSpPr>
          <p:cNvPr id="3128" name="Text Box 4"/>
          <p:cNvSpPr txBox="1">
            <a:spLocks noChangeArrowheads="1"/>
          </p:cNvSpPr>
          <p:nvPr/>
        </p:nvSpPr>
        <p:spPr bwMode="auto">
          <a:xfrm>
            <a:off x="684213" y="3357563"/>
            <a:ext cx="7772400" cy="457200"/>
          </a:xfrm>
          <a:prstGeom prst="rect">
            <a:avLst/>
          </a:prstGeom>
          <a:noFill/>
          <a:ln w="9525">
            <a:noFill/>
            <a:miter lim="800000"/>
            <a:headEnd/>
            <a:tailEnd/>
          </a:ln>
        </p:spPr>
        <p:txBody>
          <a:bodyPr>
            <a:spAutoFit/>
          </a:bodyPr>
          <a:lstStyle/>
          <a:p>
            <a:pPr>
              <a:spcBef>
                <a:spcPct val="50000"/>
              </a:spcBef>
            </a:pPr>
            <a:r>
              <a:rPr kumimoji="1" lang="zh-CN" altLang="en-US" sz="2400" b="1">
                <a:solidFill>
                  <a:srgbClr val="002060"/>
                </a:solidFill>
                <a:latin typeface="Times New Roman" pitchFamily="18" charset="0"/>
              </a:rPr>
              <a:t>所有公因子的总贡献率为：</a:t>
            </a:r>
          </a:p>
        </p:txBody>
      </p:sp>
      <p:graphicFrame>
        <p:nvGraphicFramePr>
          <p:cNvPr id="3123" name="Object 51"/>
          <p:cNvGraphicFramePr>
            <a:graphicFrameLocks noChangeAspect="1"/>
          </p:cNvGraphicFramePr>
          <p:nvPr/>
        </p:nvGraphicFramePr>
        <p:xfrm>
          <a:off x="4572000" y="3429000"/>
          <a:ext cx="685800" cy="431800"/>
        </p:xfrm>
        <a:graphic>
          <a:graphicData uri="http://schemas.openxmlformats.org/presentationml/2006/ole">
            <p:oleObj spid="_x0000_s3123" name="Equation" r:id="rId4" imgW="685800" imgH="431800" progId="Equation.3">
              <p:embed/>
            </p:oleObj>
          </a:graphicData>
        </a:graphic>
      </p:graphicFrame>
      <p:graphicFrame>
        <p:nvGraphicFramePr>
          <p:cNvPr id="3124" name="Object 52"/>
          <p:cNvGraphicFramePr>
            <a:graphicFrameLocks noChangeAspect="1"/>
          </p:cNvGraphicFramePr>
          <p:nvPr/>
        </p:nvGraphicFramePr>
        <p:xfrm>
          <a:off x="2051050" y="4221163"/>
          <a:ext cx="1066800" cy="762000"/>
        </p:xfrm>
        <a:graphic>
          <a:graphicData uri="http://schemas.openxmlformats.org/presentationml/2006/ole">
            <p:oleObj spid="_x0000_s3124" name="Equation" r:id="rId5" imgW="685800" imgH="431800" progId="Equation.3">
              <p:embed/>
            </p:oleObj>
          </a:graphicData>
        </a:graphic>
      </p:graphicFrame>
      <p:sp>
        <p:nvSpPr>
          <p:cNvPr id="3129" name="Text Box 7"/>
          <p:cNvSpPr txBox="1">
            <a:spLocks noChangeArrowheads="1"/>
          </p:cNvSpPr>
          <p:nvPr/>
        </p:nvSpPr>
        <p:spPr bwMode="auto">
          <a:xfrm>
            <a:off x="395288" y="5105400"/>
            <a:ext cx="8497887" cy="830263"/>
          </a:xfrm>
          <a:prstGeom prst="rect">
            <a:avLst/>
          </a:prstGeom>
          <a:noFill/>
          <a:ln w="9525">
            <a:noFill/>
            <a:miter lim="800000"/>
            <a:headEnd/>
            <a:tailEnd/>
          </a:ln>
        </p:spPr>
        <p:txBody>
          <a:bodyPr>
            <a:spAutoFit/>
          </a:bodyPr>
          <a:lstStyle/>
          <a:p>
            <a:pPr>
              <a:spcBef>
                <a:spcPct val="50000"/>
              </a:spcBef>
            </a:pPr>
            <a:r>
              <a:rPr kumimoji="1" lang="zh-CN" altLang="en-US" sz="2400" b="1">
                <a:solidFill>
                  <a:srgbClr val="002060"/>
                </a:solidFill>
                <a:latin typeface="Times New Roman" pitchFamily="18" charset="0"/>
              </a:rPr>
              <a:t>贡献率除以项目数就是因子的解释方差比，总贡献率除以项目数</a:t>
            </a:r>
            <a:r>
              <a:rPr kumimoji="1" lang="en-US" altLang="zh-CN" sz="2400" b="1">
                <a:solidFill>
                  <a:srgbClr val="002060"/>
                </a:solidFill>
                <a:latin typeface="Times New Roman" pitchFamily="18" charset="0"/>
              </a:rPr>
              <a:t>K</a:t>
            </a:r>
            <a:r>
              <a:rPr kumimoji="1" lang="zh-CN" altLang="en-US" sz="2400" b="1">
                <a:solidFill>
                  <a:srgbClr val="002060"/>
                </a:solidFill>
                <a:latin typeface="Times New Roman" pitchFamily="18" charset="0"/>
              </a:rPr>
              <a:t>就是因素分析的总解释方差，可用于表示测量的结构效度。</a:t>
            </a:r>
          </a:p>
        </p:txBody>
      </p:sp>
    </p:spTree>
  </p:cSld>
  <p:clrMapOvr>
    <a:masterClrMapping/>
  </p:clrMapOvr>
  <p:transition/>
  <p:timing>
    <p:tnLst>
      <p:par>
        <p:cTn id="1" dur="indefinite" restart="never" nodeType="tmRoot"/>
      </p:par>
    </p:tnLst>
  </p:timing>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200706"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78F903D6-7D1D-4EA4-B3CC-EAC53CE36F04}" type="slidenum">
              <a:rPr lang="zh-CN" altLang="en-US" smtClean="0">
                <a:solidFill>
                  <a:schemeClr val="tx1"/>
                </a:solidFill>
                <a:latin typeface="Arial" charset="0"/>
                <a:ea typeface="宋体" charset="-122"/>
              </a:rPr>
              <a:pPr algn="ctr" fontAlgn="base">
                <a:spcBef>
                  <a:spcPct val="0"/>
                </a:spcBef>
                <a:spcAft>
                  <a:spcPct val="0"/>
                </a:spcAft>
              </a:pPr>
              <a:t>163</a:t>
            </a:fld>
            <a:endParaRPr lang="en-US" altLang="zh-CN" smtClean="0">
              <a:solidFill>
                <a:schemeClr val="tx1"/>
              </a:solidFill>
              <a:latin typeface="Arial" charset="0"/>
              <a:ea typeface="宋体" charset="-122"/>
            </a:endParaRPr>
          </a:p>
        </p:txBody>
      </p:sp>
      <p:sp>
        <p:nvSpPr>
          <p:cNvPr id="1029122" name="Text Box 2"/>
          <p:cNvSpPr txBox="1">
            <a:spLocks noChangeArrowheads="1"/>
          </p:cNvSpPr>
          <p:nvPr/>
        </p:nvSpPr>
        <p:spPr bwMode="auto">
          <a:xfrm>
            <a:off x="1763713" y="692150"/>
            <a:ext cx="5419725" cy="6124575"/>
          </a:xfrm>
          <a:prstGeom prst="rect">
            <a:avLst/>
          </a:prstGeom>
          <a:noFill/>
          <a:ln>
            <a:noFill/>
          </a:ln>
          <a:effectLst/>
          <a:extLst>
            <a:ext uri="{909E8E84-426E-40DD-AFC4-6F175D3DCCD1}"/>
            <a:ext uri="{91240B29-F687-4F45-9708-019B960494DF}"/>
            <a:ext uri="{AF507438-7753-43E0-B8FC-AC1667EBCBE1}"/>
          </a:extLst>
        </p:spPr>
        <p:txBody>
          <a:bodyPr>
            <a:spAutoFit/>
          </a:bodyPr>
          <a:lstStyle/>
          <a:p>
            <a:pPr fontAlgn="auto">
              <a:spcBef>
                <a:spcPct val="50000"/>
              </a:spcBef>
              <a:spcAft>
                <a:spcPts val="0"/>
              </a:spcAft>
              <a:defRPr/>
            </a:pPr>
            <a:r>
              <a:rPr kumimoji="1" lang="en-US" altLang="zh-CN" sz="3200" b="1" dirty="0">
                <a:solidFill>
                  <a:srgbClr val="002060"/>
                </a:solidFill>
                <a:latin typeface="+mn-ea"/>
                <a:ea typeface="+mn-ea"/>
              </a:rPr>
              <a:t>4. </a:t>
            </a:r>
            <a:r>
              <a:rPr kumimoji="1" lang="zh-CN" altLang="en-US" sz="3200" b="1" dirty="0">
                <a:solidFill>
                  <a:srgbClr val="002060"/>
                </a:solidFill>
                <a:latin typeface="+mn-ea"/>
                <a:ea typeface="+mn-ea"/>
              </a:rPr>
              <a:t>因素分析</a:t>
            </a:r>
            <a:r>
              <a:rPr kumimoji="1" lang="zh-CN" altLang="en-US" sz="3200" b="1" dirty="0">
                <a:solidFill>
                  <a:srgbClr val="002060"/>
                </a:solidFill>
                <a:latin typeface="+mn-ea"/>
                <a:ea typeface="+mn-ea"/>
              </a:rPr>
              <a:t>的步骤</a:t>
            </a:r>
          </a:p>
          <a:p>
            <a:pPr fontAlgn="auto">
              <a:spcBef>
                <a:spcPct val="50000"/>
              </a:spcBef>
              <a:spcAft>
                <a:spcPts val="0"/>
              </a:spcAft>
              <a:defRPr/>
            </a:pPr>
            <a:r>
              <a:rPr kumimoji="1" lang="en-US" altLang="zh-CN" sz="2400" b="1" dirty="0">
                <a:solidFill>
                  <a:srgbClr val="002060"/>
                </a:solidFill>
                <a:latin typeface="+mn-ea"/>
                <a:ea typeface="+mn-ea"/>
              </a:rPr>
              <a:t>4.1</a:t>
            </a:r>
            <a:r>
              <a:rPr kumimoji="1" lang="zh-CN" altLang="en-US" sz="2400" b="1" dirty="0">
                <a:solidFill>
                  <a:srgbClr val="002060"/>
                </a:solidFill>
                <a:latin typeface="+mn-ea"/>
                <a:ea typeface="+mn-ea"/>
              </a:rPr>
              <a:t>公</a:t>
            </a:r>
            <a:r>
              <a:rPr kumimoji="1" lang="zh-CN" altLang="en-US" sz="2400" b="1" dirty="0">
                <a:solidFill>
                  <a:srgbClr val="002060"/>
                </a:solidFill>
                <a:latin typeface="+mn-ea"/>
                <a:ea typeface="+mn-ea"/>
              </a:rPr>
              <a:t>因子提取</a:t>
            </a:r>
          </a:p>
          <a:p>
            <a:pPr fontAlgn="auto">
              <a:spcBef>
                <a:spcPct val="50000"/>
              </a:spcBef>
              <a:spcAft>
                <a:spcPts val="0"/>
              </a:spcAft>
              <a:defRPr/>
            </a:pPr>
            <a:r>
              <a:rPr kumimoji="1" lang="en-US" altLang="zh-CN" sz="2400" b="1" dirty="0">
                <a:solidFill>
                  <a:srgbClr val="002060"/>
                </a:solidFill>
                <a:latin typeface="+mn-ea"/>
                <a:ea typeface="+mn-ea"/>
              </a:rPr>
              <a:t>4.1.1  </a:t>
            </a:r>
            <a:r>
              <a:rPr kumimoji="1" lang="zh-CN" altLang="en-US" sz="2400" b="1" dirty="0">
                <a:solidFill>
                  <a:srgbClr val="002060"/>
                </a:solidFill>
                <a:latin typeface="+mn-ea"/>
                <a:ea typeface="+mn-ea"/>
              </a:rPr>
              <a:t>主</a:t>
            </a:r>
            <a:r>
              <a:rPr kumimoji="1" lang="zh-CN" altLang="en-US" sz="2400" b="1" dirty="0">
                <a:solidFill>
                  <a:srgbClr val="002060"/>
                </a:solidFill>
                <a:latin typeface="+mn-ea"/>
                <a:ea typeface="+mn-ea"/>
              </a:rPr>
              <a:t>成份</a:t>
            </a:r>
            <a:r>
              <a:rPr kumimoji="1" lang="zh-CN" altLang="en-US" sz="2400" b="1" dirty="0">
                <a:solidFill>
                  <a:srgbClr val="002060"/>
                </a:solidFill>
                <a:latin typeface="+mn-ea"/>
                <a:ea typeface="+mn-ea"/>
              </a:rPr>
              <a:t>法</a:t>
            </a:r>
            <a:endParaRPr kumimoji="1" lang="zh-CN" altLang="en-US" sz="2400" b="1" dirty="0">
              <a:solidFill>
                <a:srgbClr val="002060"/>
              </a:solidFill>
              <a:latin typeface="+mn-ea"/>
              <a:ea typeface="+mn-ea"/>
            </a:endParaRPr>
          </a:p>
          <a:p>
            <a:pPr fontAlgn="auto">
              <a:spcBef>
                <a:spcPct val="50000"/>
              </a:spcBef>
              <a:spcAft>
                <a:spcPts val="0"/>
              </a:spcAft>
              <a:defRPr/>
            </a:pPr>
            <a:r>
              <a:rPr kumimoji="1" lang="en-US" altLang="zh-CN" sz="2400" b="1" dirty="0">
                <a:solidFill>
                  <a:srgbClr val="002060"/>
                </a:solidFill>
                <a:latin typeface="+mn-ea"/>
                <a:ea typeface="+mn-ea"/>
              </a:rPr>
              <a:t>4.1.2  </a:t>
            </a:r>
            <a:r>
              <a:rPr kumimoji="1" lang="zh-CN" altLang="en-US" sz="2400" b="1" dirty="0">
                <a:solidFill>
                  <a:srgbClr val="002060"/>
                </a:solidFill>
                <a:latin typeface="+mn-ea"/>
                <a:ea typeface="+mn-ea"/>
              </a:rPr>
              <a:t>公因子分析法</a:t>
            </a:r>
          </a:p>
          <a:p>
            <a:pPr fontAlgn="auto">
              <a:spcBef>
                <a:spcPct val="50000"/>
              </a:spcBef>
              <a:spcAft>
                <a:spcPts val="0"/>
              </a:spcAft>
              <a:defRPr/>
            </a:pPr>
            <a:r>
              <a:rPr kumimoji="1" lang="zh-CN" altLang="en-US" sz="2400" b="1" dirty="0">
                <a:solidFill>
                  <a:srgbClr val="002060"/>
                </a:solidFill>
                <a:latin typeface="+mn-ea"/>
                <a:ea typeface="+mn-ea"/>
              </a:rPr>
              <a:t>公因子方差估计法        </a:t>
            </a:r>
          </a:p>
          <a:p>
            <a:pPr fontAlgn="auto">
              <a:spcBef>
                <a:spcPct val="50000"/>
              </a:spcBef>
              <a:spcAft>
                <a:spcPts val="0"/>
              </a:spcAft>
              <a:defRPr/>
            </a:pPr>
            <a:r>
              <a:rPr kumimoji="1" lang="zh-CN" altLang="en-US" sz="2400" b="1" dirty="0">
                <a:solidFill>
                  <a:srgbClr val="002060"/>
                </a:solidFill>
                <a:latin typeface="+mn-ea"/>
                <a:ea typeface="+mn-ea"/>
              </a:rPr>
              <a:t>主轴因子法</a:t>
            </a:r>
          </a:p>
          <a:p>
            <a:pPr fontAlgn="auto">
              <a:spcBef>
                <a:spcPct val="50000"/>
              </a:spcBef>
              <a:spcAft>
                <a:spcPts val="0"/>
              </a:spcAft>
              <a:defRPr/>
            </a:pPr>
            <a:r>
              <a:rPr kumimoji="1" lang="zh-CN" altLang="en-US" sz="2400" b="1" dirty="0">
                <a:solidFill>
                  <a:srgbClr val="002060"/>
                </a:solidFill>
                <a:latin typeface="+mn-ea"/>
                <a:ea typeface="+mn-ea"/>
              </a:rPr>
              <a:t>最小二乘法</a:t>
            </a:r>
          </a:p>
          <a:p>
            <a:pPr fontAlgn="auto">
              <a:spcBef>
                <a:spcPct val="50000"/>
              </a:spcBef>
              <a:spcAft>
                <a:spcPts val="0"/>
              </a:spcAft>
              <a:defRPr/>
            </a:pPr>
            <a:r>
              <a:rPr kumimoji="1" lang="zh-CN" altLang="en-US" sz="2400" b="1" dirty="0">
                <a:solidFill>
                  <a:srgbClr val="002060"/>
                </a:solidFill>
                <a:latin typeface="+mn-ea"/>
                <a:ea typeface="+mn-ea"/>
              </a:rPr>
              <a:t>最大似然法</a:t>
            </a:r>
          </a:p>
          <a:p>
            <a:pPr fontAlgn="auto">
              <a:spcBef>
                <a:spcPct val="50000"/>
              </a:spcBef>
              <a:spcAft>
                <a:spcPts val="0"/>
              </a:spcAft>
              <a:defRPr/>
            </a:pPr>
            <a:r>
              <a:rPr kumimoji="1" lang="en-US" altLang="zh-CN" sz="2400" b="1" dirty="0">
                <a:solidFill>
                  <a:srgbClr val="002060"/>
                </a:solidFill>
                <a:latin typeface="+mn-ea"/>
                <a:ea typeface="+mn-ea"/>
              </a:rPr>
              <a:t>α</a:t>
            </a:r>
            <a:r>
              <a:rPr kumimoji="1" lang="zh-CN" altLang="en-US" sz="2400" b="1" dirty="0">
                <a:solidFill>
                  <a:srgbClr val="002060"/>
                </a:solidFill>
                <a:latin typeface="+mn-ea"/>
                <a:ea typeface="+mn-ea"/>
              </a:rPr>
              <a:t>因子提取法</a:t>
            </a:r>
          </a:p>
          <a:p>
            <a:pPr fontAlgn="auto">
              <a:spcBef>
                <a:spcPct val="50000"/>
              </a:spcBef>
              <a:spcAft>
                <a:spcPts val="0"/>
              </a:spcAft>
              <a:defRPr/>
            </a:pPr>
            <a:r>
              <a:rPr kumimoji="1" lang="zh-CN" altLang="en-US" sz="2400" b="1" dirty="0">
                <a:solidFill>
                  <a:srgbClr val="002060"/>
                </a:solidFill>
                <a:latin typeface="+mn-ea"/>
                <a:ea typeface="+mn-ea"/>
              </a:rPr>
              <a:t>映象分析法</a:t>
            </a:r>
          </a:p>
          <a:p>
            <a:pPr fontAlgn="auto">
              <a:spcBef>
                <a:spcPct val="50000"/>
              </a:spcBef>
              <a:spcAft>
                <a:spcPts val="0"/>
              </a:spcAft>
              <a:defRPr/>
            </a:pPr>
            <a:r>
              <a:rPr kumimoji="1" lang="en-US" altLang="zh-CN" sz="2400" b="1" dirty="0">
                <a:solidFill>
                  <a:srgbClr val="002060"/>
                </a:solidFill>
                <a:latin typeface="+mn-ea"/>
                <a:ea typeface="+mn-ea"/>
              </a:rPr>
              <a:t>4.1.3  </a:t>
            </a:r>
            <a:r>
              <a:rPr kumimoji="1" lang="zh-CN" altLang="en-US" sz="2400" b="1" dirty="0">
                <a:solidFill>
                  <a:srgbClr val="002060"/>
                </a:solidFill>
                <a:latin typeface="+mn-ea"/>
                <a:ea typeface="+mn-ea"/>
              </a:rPr>
              <a:t>主成分法与公因子法的比较</a:t>
            </a:r>
          </a:p>
        </p:txBody>
      </p:sp>
    </p:spTree>
  </p:cSld>
  <p:clrMapOvr>
    <a:masterClrMapping/>
  </p:clrMapOvr>
  <p:transition/>
  <p:timing>
    <p:tnLst>
      <p:par>
        <p:cTn id="1" dur="indefinite" restart="never" nodeType="tmRoot"/>
      </p:par>
    </p:tnLst>
  </p:timing>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201730"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D02EA9AF-9719-4FB5-A061-ED3DACBEAC23}" type="slidenum">
              <a:rPr lang="zh-CN" altLang="en-US" smtClean="0">
                <a:solidFill>
                  <a:schemeClr val="tx1"/>
                </a:solidFill>
                <a:latin typeface="Arial" charset="0"/>
                <a:ea typeface="宋体" charset="-122"/>
              </a:rPr>
              <a:pPr algn="ctr" fontAlgn="base">
                <a:spcBef>
                  <a:spcPct val="0"/>
                </a:spcBef>
                <a:spcAft>
                  <a:spcPct val="0"/>
                </a:spcAft>
              </a:pPr>
              <a:t>164</a:t>
            </a:fld>
            <a:endParaRPr lang="en-US" altLang="zh-CN" smtClean="0">
              <a:solidFill>
                <a:schemeClr val="tx1"/>
              </a:solidFill>
              <a:latin typeface="Arial" charset="0"/>
              <a:ea typeface="宋体" charset="-122"/>
            </a:endParaRPr>
          </a:p>
        </p:txBody>
      </p:sp>
      <p:sp>
        <p:nvSpPr>
          <p:cNvPr id="201731" name="Text Box 2"/>
          <p:cNvSpPr txBox="1">
            <a:spLocks noChangeArrowheads="1"/>
          </p:cNvSpPr>
          <p:nvPr/>
        </p:nvSpPr>
        <p:spPr bwMode="auto">
          <a:xfrm>
            <a:off x="30163" y="1125538"/>
            <a:ext cx="9144000" cy="5816600"/>
          </a:xfrm>
          <a:prstGeom prst="rect">
            <a:avLst/>
          </a:prstGeom>
          <a:noFill/>
          <a:ln w="9525">
            <a:noFill/>
            <a:miter lim="800000"/>
            <a:headEnd/>
            <a:tailEnd/>
          </a:ln>
        </p:spPr>
        <p:txBody>
          <a:bodyPr>
            <a:spAutoFit/>
          </a:bodyPr>
          <a:lstStyle/>
          <a:p>
            <a:pPr marL="457200" indent="-457200">
              <a:spcBef>
                <a:spcPct val="50000"/>
              </a:spcBef>
            </a:pPr>
            <a:r>
              <a:rPr kumimoji="1" lang="en-US" altLang="zh-CN" sz="2400" b="1">
                <a:solidFill>
                  <a:srgbClr val="002060"/>
                </a:solidFill>
                <a:latin typeface="Times New Roman" pitchFamily="18" charset="0"/>
              </a:rPr>
              <a:t>4.2. </a:t>
            </a:r>
            <a:r>
              <a:rPr kumimoji="1" lang="zh-CN" altLang="en-US" sz="2400" b="1">
                <a:solidFill>
                  <a:srgbClr val="002060"/>
                </a:solidFill>
                <a:latin typeface="Times New Roman" pitchFamily="18" charset="0"/>
              </a:rPr>
              <a:t>因子数的确定</a:t>
            </a:r>
          </a:p>
          <a:p>
            <a:pPr marL="457200" indent="-457200">
              <a:spcBef>
                <a:spcPct val="50000"/>
              </a:spcBef>
            </a:pPr>
            <a:r>
              <a:rPr kumimoji="1" lang="en-US" altLang="zh-CN" sz="2400" b="1">
                <a:solidFill>
                  <a:srgbClr val="002060"/>
                </a:solidFill>
                <a:latin typeface="Times New Roman" pitchFamily="18" charset="0"/>
              </a:rPr>
              <a:t>4.2.1  </a:t>
            </a:r>
            <a:r>
              <a:rPr kumimoji="1" lang="zh-CN" altLang="en-US" sz="2400" b="1">
                <a:solidFill>
                  <a:srgbClr val="002060"/>
                </a:solidFill>
                <a:latin typeface="Times New Roman" pitchFamily="18" charset="0"/>
              </a:rPr>
              <a:t>凯泽标准（</a:t>
            </a:r>
            <a:r>
              <a:rPr kumimoji="1" lang="en-US" altLang="zh-CN" sz="2400" b="1">
                <a:solidFill>
                  <a:srgbClr val="002060"/>
                </a:solidFill>
                <a:latin typeface="Times New Roman" pitchFamily="18" charset="0"/>
              </a:rPr>
              <a:t>Kaiser)   </a:t>
            </a:r>
            <a:r>
              <a:rPr kumimoji="1" lang="zh-CN" altLang="en-US" sz="2400" b="1">
                <a:solidFill>
                  <a:srgbClr val="002060"/>
                </a:solidFill>
                <a:latin typeface="Times New Roman" pitchFamily="18" charset="0"/>
              </a:rPr>
              <a:t>特征根小于</a:t>
            </a:r>
            <a:r>
              <a:rPr kumimoji="1" lang="en-US" altLang="zh-CN" sz="2400" b="1">
                <a:solidFill>
                  <a:srgbClr val="002060"/>
                </a:solidFill>
                <a:latin typeface="Times New Roman" pitchFamily="18" charset="0"/>
              </a:rPr>
              <a:t>1</a:t>
            </a:r>
            <a:r>
              <a:rPr kumimoji="1" lang="zh-CN" altLang="en-US" sz="2400" b="1">
                <a:solidFill>
                  <a:srgbClr val="002060"/>
                </a:solidFill>
                <a:latin typeface="Times New Roman" pitchFamily="18" charset="0"/>
              </a:rPr>
              <a:t>停止抽取。</a:t>
            </a:r>
          </a:p>
          <a:p>
            <a:pPr marL="457200" indent="-457200">
              <a:spcBef>
                <a:spcPct val="50000"/>
              </a:spcBef>
            </a:pPr>
            <a:r>
              <a:rPr kumimoji="1" lang="en-US" altLang="zh-CN" sz="2400" b="1">
                <a:solidFill>
                  <a:srgbClr val="002060"/>
                </a:solidFill>
                <a:latin typeface="Times New Roman" pitchFamily="18" charset="0"/>
              </a:rPr>
              <a:t>4.2.2  </a:t>
            </a:r>
            <a:r>
              <a:rPr kumimoji="1" lang="zh-CN" altLang="en-US" sz="2400" b="1">
                <a:solidFill>
                  <a:srgbClr val="002060"/>
                </a:solidFill>
                <a:latin typeface="Times New Roman" pitchFamily="18" charset="0"/>
              </a:rPr>
              <a:t>碎石检验</a:t>
            </a:r>
            <a:r>
              <a:rPr kumimoji="1" lang="en-US" altLang="zh-CN" sz="2400" b="1">
                <a:solidFill>
                  <a:srgbClr val="002060"/>
                </a:solidFill>
                <a:latin typeface="Times New Roman" pitchFamily="18" charset="0"/>
              </a:rPr>
              <a:t>(Scree Test)</a:t>
            </a:r>
          </a:p>
          <a:p>
            <a:pPr marL="457200" indent="-457200">
              <a:spcBef>
                <a:spcPct val="50000"/>
              </a:spcBef>
            </a:pPr>
            <a:r>
              <a:rPr kumimoji="1" lang="en-US" altLang="zh-CN" sz="2400" b="1">
                <a:solidFill>
                  <a:srgbClr val="002060"/>
                </a:solidFill>
                <a:latin typeface="Times New Roman" pitchFamily="18" charset="0"/>
              </a:rPr>
              <a:t>4.3   </a:t>
            </a:r>
            <a:r>
              <a:rPr kumimoji="1" lang="zh-CN" altLang="en-US" sz="2400" b="1">
                <a:solidFill>
                  <a:srgbClr val="002060"/>
                </a:solidFill>
                <a:latin typeface="Times New Roman" pitchFamily="18" charset="0"/>
              </a:rPr>
              <a:t>旋转</a:t>
            </a:r>
          </a:p>
          <a:p>
            <a:pPr marL="457200" indent="-457200">
              <a:spcBef>
                <a:spcPct val="50000"/>
              </a:spcBef>
            </a:pPr>
            <a:r>
              <a:rPr kumimoji="1" lang="en-US" altLang="zh-CN" sz="2400" b="1">
                <a:solidFill>
                  <a:srgbClr val="002060"/>
                </a:solidFill>
                <a:latin typeface="Times New Roman" pitchFamily="18" charset="0"/>
              </a:rPr>
              <a:t>4.3.1  </a:t>
            </a:r>
            <a:r>
              <a:rPr kumimoji="1" lang="zh-CN" altLang="en-US" sz="2400" b="1">
                <a:solidFill>
                  <a:srgbClr val="002060"/>
                </a:solidFill>
                <a:latin typeface="Times New Roman" pitchFamily="18" charset="0"/>
              </a:rPr>
              <a:t>正交旋转</a:t>
            </a:r>
          </a:p>
          <a:p>
            <a:pPr marL="457200" indent="-457200">
              <a:spcBef>
                <a:spcPct val="50000"/>
              </a:spcBef>
            </a:pPr>
            <a:r>
              <a:rPr kumimoji="1" lang="zh-CN" altLang="en-US" sz="2400" b="1">
                <a:solidFill>
                  <a:srgbClr val="002060"/>
                </a:solidFill>
                <a:latin typeface="Times New Roman" pitchFamily="18" charset="0"/>
              </a:rPr>
              <a:t>四次方最大法；方差最大法；等量最大法</a:t>
            </a:r>
          </a:p>
          <a:p>
            <a:pPr marL="457200" indent="-457200">
              <a:spcBef>
                <a:spcPct val="50000"/>
              </a:spcBef>
            </a:pPr>
            <a:r>
              <a:rPr kumimoji="1" lang="en-US" altLang="zh-CN" sz="2400" b="1">
                <a:solidFill>
                  <a:srgbClr val="002060"/>
                </a:solidFill>
                <a:latin typeface="Times New Roman" pitchFamily="18" charset="0"/>
              </a:rPr>
              <a:t>4.3.2  </a:t>
            </a:r>
            <a:r>
              <a:rPr kumimoji="1" lang="zh-CN" altLang="en-US" sz="2400" b="1">
                <a:solidFill>
                  <a:srgbClr val="002060"/>
                </a:solidFill>
                <a:latin typeface="Times New Roman" pitchFamily="18" charset="0"/>
              </a:rPr>
              <a:t>斜交   因子模式</a:t>
            </a:r>
            <a:r>
              <a:rPr kumimoji="1" lang="en-US" altLang="zh-CN" sz="2400" b="1">
                <a:solidFill>
                  <a:srgbClr val="002060"/>
                </a:solidFill>
                <a:latin typeface="Times New Roman" pitchFamily="18" charset="0"/>
              </a:rPr>
              <a:t>(factor pattern) </a:t>
            </a:r>
            <a:r>
              <a:rPr kumimoji="1" lang="zh-CN" altLang="en-US" sz="2400" b="1">
                <a:solidFill>
                  <a:srgbClr val="002060"/>
                </a:solidFill>
                <a:latin typeface="Times New Roman" pitchFamily="18" charset="0"/>
              </a:rPr>
              <a:t>和因子结构</a:t>
            </a:r>
            <a:r>
              <a:rPr kumimoji="1" lang="en-US" altLang="zh-CN" sz="2400" b="1">
                <a:solidFill>
                  <a:srgbClr val="002060"/>
                </a:solidFill>
                <a:latin typeface="Times New Roman" pitchFamily="18" charset="0"/>
              </a:rPr>
              <a:t>(factor structure)</a:t>
            </a:r>
            <a:r>
              <a:rPr kumimoji="1" lang="zh-CN" altLang="en-US" sz="2400" b="1">
                <a:solidFill>
                  <a:srgbClr val="002060"/>
                </a:solidFill>
                <a:latin typeface="Times New Roman" pitchFamily="18" charset="0"/>
              </a:rPr>
              <a:t>矩阵</a:t>
            </a:r>
          </a:p>
          <a:p>
            <a:pPr marL="457200" indent="-457200">
              <a:spcBef>
                <a:spcPct val="50000"/>
              </a:spcBef>
            </a:pPr>
            <a:r>
              <a:rPr kumimoji="1" lang="zh-CN" altLang="en-US" sz="2400" b="1">
                <a:solidFill>
                  <a:srgbClr val="002060"/>
                </a:solidFill>
                <a:latin typeface="Times New Roman" pitchFamily="18" charset="0"/>
              </a:rPr>
              <a:t>    </a:t>
            </a:r>
            <a:r>
              <a:rPr kumimoji="1" lang="en-US" altLang="zh-CN" sz="2400" b="1">
                <a:solidFill>
                  <a:srgbClr val="002060"/>
                </a:solidFill>
                <a:latin typeface="Times New Roman" pitchFamily="18" charset="0"/>
              </a:rPr>
              <a:t>DIRECT OBLIMIN</a:t>
            </a:r>
          </a:p>
          <a:p>
            <a:pPr marL="457200" indent="-457200">
              <a:spcBef>
                <a:spcPct val="50000"/>
              </a:spcBef>
            </a:pPr>
            <a:r>
              <a:rPr kumimoji="1" lang="en-US" altLang="zh-CN" sz="2400" b="1">
                <a:solidFill>
                  <a:srgbClr val="002060"/>
                </a:solidFill>
                <a:latin typeface="Times New Roman" pitchFamily="18" charset="0"/>
              </a:rPr>
              <a:t>     PROMAX</a:t>
            </a:r>
          </a:p>
          <a:p>
            <a:pPr marL="457200" indent="-457200">
              <a:spcBef>
                <a:spcPct val="50000"/>
              </a:spcBef>
            </a:pPr>
            <a:r>
              <a:rPr kumimoji="1" lang="en-US" altLang="zh-CN" sz="2400" b="1">
                <a:solidFill>
                  <a:srgbClr val="002060"/>
                </a:solidFill>
                <a:latin typeface="Times New Roman" pitchFamily="18" charset="0"/>
              </a:rPr>
              <a:t>4.3.3</a:t>
            </a:r>
            <a:r>
              <a:rPr kumimoji="1" lang="zh-CN" altLang="en-US" sz="2400" b="1">
                <a:solidFill>
                  <a:srgbClr val="002060"/>
                </a:solidFill>
                <a:latin typeface="Times New Roman" pitchFamily="18" charset="0"/>
              </a:rPr>
              <a:t>正交与斜交的比较</a:t>
            </a:r>
          </a:p>
        </p:txBody>
      </p:sp>
    </p:spTree>
  </p:cSld>
  <p:clrMapOvr>
    <a:masterClrMapping/>
  </p:clrMapOvr>
  <p:transition/>
  <p:timing>
    <p:tnLst>
      <p:par>
        <p:cTn id="1" dur="indefinite" restart="never" nodeType="tmRoot"/>
      </p:par>
    </p:tnLst>
  </p:timing>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202754"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0AAF8EA1-6FFE-4F54-BF83-22BC535BB1E2}" type="slidenum">
              <a:rPr lang="zh-CN" altLang="en-US" smtClean="0">
                <a:solidFill>
                  <a:schemeClr val="tx1"/>
                </a:solidFill>
                <a:latin typeface="Arial" charset="0"/>
                <a:ea typeface="宋体" charset="-122"/>
              </a:rPr>
              <a:pPr algn="ctr" fontAlgn="base">
                <a:spcBef>
                  <a:spcPct val="0"/>
                </a:spcBef>
                <a:spcAft>
                  <a:spcPct val="0"/>
                </a:spcAft>
              </a:pPr>
              <a:t>165</a:t>
            </a:fld>
            <a:endParaRPr lang="en-US" altLang="zh-CN" smtClean="0">
              <a:solidFill>
                <a:schemeClr val="tx1"/>
              </a:solidFill>
              <a:latin typeface="Arial" charset="0"/>
              <a:ea typeface="宋体" charset="-122"/>
            </a:endParaRPr>
          </a:p>
        </p:txBody>
      </p:sp>
      <p:sp>
        <p:nvSpPr>
          <p:cNvPr id="202755" name="Text Box 2"/>
          <p:cNvSpPr txBox="1">
            <a:spLocks noChangeArrowheads="1"/>
          </p:cNvSpPr>
          <p:nvPr/>
        </p:nvSpPr>
        <p:spPr bwMode="auto">
          <a:xfrm>
            <a:off x="250825" y="1484313"/>
            <a:ext cx="8686800" cy="4154487"/>
          </a:xfrm>
          <a:prstGeom prst="rect">
            <a:avLst/>
          </a:prstGeom>
          <a:noFill/>
          <a:ln w="9525">
            <a:noFill/>
            <a:miter lim="800000"/>
            <a:headEnd/>
            <a:tailEnd/>
          </a:ln>
        </p:spPr>
        <p:txBody>
          <a:bodyPr>
            <a:spAutoFit/>
          </a:bodyPr>
          <a:lstStyle/>
          <a:p>
            <a:pPr marL="457200" indent="-457200">
              <a:spcBef>
                <a:spcPct val="50000"/>
              </a:spcBef>
            </a:pPr>
            <a:r>
              <a:rPr kumimoji="1" lang="en-US" altLang="zh-CN" sz="2400" b="1">
                <a:solidFill>
                  <a:srgbClr val="002060"/>
                </a:solidFill>
                <a:latin typeface="Times New Roman" pitchFamily="18" charset="0"/>
              </a:rPr>
              <a:t>4.4  </a:t>
            </a:r>
            <a:r>
              <a:rPr kumimoji="1" lang="zh-CN" altLang="en-US" sz="2400" b="1">
                <a:solidFill>
                  <a:srgbClr val="002060"/>
                </a:solidFill>
                <a:latin typeface="Times New Roman" pitchFamily="18" charset="0"/>
              </a:rPr>
              <a:t>检验参数指标</a:t>
            </a:r>
          </a:p>
          <a:p>
            <a:pPr marL="457200" indent="-457200">
              <a:spcBef>
                <a:spcPct val="50000"/>
              </a:spcBef>
            </a:pPr>
            <a:r>
              <a:rPr kumimoji="1" lang="en-US" altLang="zh-CN" sz="2400" b="1">
                <a:solidFill>
                  <a:srgbClr val="002060"/>
                </a:solidFill>
                <a:latin typeface="Times New Roman" pitchFamily="18" charset="0"/>
              </a:rPr>
              <a:t>Bartlett test of sphericity</a:t>
            </a:r>
          </a:p>
          <a:p>
            <a:pPr marL="457200" indent="-457200">
              <a:spcBef>
                <a:spcPct val="50000"/>
              </a:spcBef>
            </a:pPr>
            <a:r>
              <a:rPr kumimoji="1" lang="en-US" altLang="zh-CN" sz="2400" b="1">
                <a:solidFill>
                  <a:srgbClr val="002060"/>
                </a:solidFill>
                <a:latin typeface="Times New Roman" pitchFamily="18" charset="0"/>
              </a:rPr>
              <a:t>KMO  </a:t>
            </a:r>
            <a:r>
              <a:rPr kumimoji="1" lang="zh-CN" altLang="en-US" sz="2400" b="1">
                <a:solidFill>
                  <a:srgbClr val="002060"/>
                </a:solidFill>
                <a:latin typeface="Times New Roman" pitchFamily="18" charset="0"/>
              </a:rPr>
              <a:t>检验：变量之间偏相关系数平方和远远小于简单相关系数平方和时，</a:t>
            </a:r>
            <a:r>
              <a:rPr kumimoji="1" lang="en-US" altLang="zh-CN" sz="2400" b="1">
                <a:solidFill>
                  <a:srgbClr val="002060"/>
                </a:solidFill>
                <a:latin typeface="Times New Roman" pitchFamily="18" charset="0"/>
              </a:rPr>
              <a:t>KMO</a:t>
            </a:r>
            <a:r>
              <a:rPr kumimoji="1" lang="zh-CN" altLang="en-US" sz="2400" b="1">
                <a:solidFill>
                  <a:srgbClr val="002060"/>
                </a:solidFill>
                <a:latin typeface="Times New Roman" pitchFamily="18" charset="0"/>
              </a:rPr>
              <a:t>值接近</a:t>
            </a:r>
            <a:r>
              <a:rPr kumimoji="1" lang="en-US" altLang="zh-CN" sz="2400" b="1">
                <a:solidFill>
                  <a:srgbClr val="002060"/>
                </a:solidFill>
                <a:latin typeface="Times New Roman" pitchFamily="18" charset="0"/>
              </a:rPr>
              <a:t>1</a:t>
            </a:r>
            <a:r>
              <a:rPr kumimoji="1" lang="zh-CN" altLang="en-US" sz="2400" b="1">
                <a:solidFill>
                  <a:srgbClr val="002060"/>
                </a:solidFill>
                <a:latin typeface="Times New Roman" pitchFamily="18" charset="0"/>
              </a:rPr>
              <a:t>。最小应大于</a:t>
            </a:r>
            <a:r>
              <a:rPr kumimoji="1" lang="en-US" altLang="zh-CN" sz="2400" b="1">
                <a:solidFill>
                  <a:srgbClr val="002060"/>
                </a:solidFill>
                <a:latin typeface="Times New Roman" pitchFamily="18" charset="0"/>
              </a:rPr>
              <a:t>0.5</a:t>
            </a:r>
            <a:r>
              <a:rPr kumimoji="1" lang="zh-CN" altLang="en-US" sz="2400" b="1">
                <a:solidFill>
                  <a:srgbClr val="002060"/>
                </a:solidFill>
                <a:latin typeface="Times New Roman" pitchFamily="18" charset="0"/>
              </a:rPr>
              <a:t>。</a:t>
            </a:r>
          </a:p>
          <a:p>
            <a:pPr marL="457200" indent="-457200">
              <a:spcBef>
                <a:spcPct val="50000"/>
              </a:spcBef>
            </a:pPr>
            <a:r>
              <a:rPr kumimoji="1" lang="en-US" altLang="zh-CN" sz="2400" b="1">
                <a:solidFill>
                  <a:srgbClr val="002060"/>
                </a:solidFill>
                <a:latin typeface="Times New Roman" pitchFamily="18" charset="0"/>
              </a:rPr>
              <a:t>4.5  </a:t>
            </a:r>
            <a:r>
              <a:rPr kumimoji="1" lang="zh-CN" altLang="en-US" sz="2400" b="1">
                <a:solidFill>
                  <a:srgbClr val="002060"/>
                </a:solidFill>
                <a:latin typeface="Times New Roman" pitchFamily="18" charset="0"/>
              </a:rPr>
              <a:t>因子的命名与解释</a:t>
            </a:r>
          </a:p>
          <a:p>
            <a:pPr marL="457200" indent="-457200">
              <a:spcBef>
                <a:spcPct val="50000"/>
              </a:spcBef>
            </a:pPr>
            <a:r>
              <a:rPr kumimoji="1" lang="en-US" altLang="zh-CN" sz="2400" b="1">
                <a:solidFill>
                  <a:srgbClr val="002060"/>
                </a:solidFill>
                <a:latin typeface="Times New Roman" pitchFamily="18" charset="0"/>
              </a:rPr>
              <a:t>4.6  </a:t>
            </a:r>
            <a:r>
              <a:rPr kumimoji="1" lang="zh-CN" altLang="en-US" sz="2400" b="1">
                <a:solidFill>
                  <a:srgbClr val="002060"/>
                </a:solidFill>
                <a:latin typeface="Times New Roman" pitchFamily="18" charset="0"/>
              </a:rPr>
              <a:t>因子分及应用</a:t>
            </a:r>
          </a:p>
          <a:p>
            <a:pPr marL="457200" indent="-457200">
              <a:spcBef>
                <a:spcPct val="50000"/>
              </a:spcBef>
            </a:pPr>
            <a:r>
              <a:rPr kumimoji="1" lang="en-US" altLang="zh-CN" sz="2400" b="1">
                <a:solidFill>
                  <a:srgbClr val="002060"/>
                </a:solidFill>
                <a:latin typeface="Times New Roman" pitchFamily="18" charset="0"/>
              </a:rPr>
              <a:t>4.7  </a:t>
            </a:r>
            <a:r>
              <a:rPr kumimoji="1" lang="zh-CN" altLang="en-US" sz="2400" b="1">
                <a:solidFill>
                  <a:srgbClr val="002060"/>
                </a:solidFill>
                <a:latin typeface="Times New Roman" pitchFamily="18" charset="0"/>
              </a:rPr>
              <a:t>高阶因素分析</a:t>
            </a:r>
          </a:p>
          <a:p>
            <a:pPr marL="457200" indent="-457200">
              <a:spcBef>
                <a:spcPct val="50000"/>
              </a:spcBef>
            </a:pPr>
            <a:r>
              <a:rPr kumimoji="1" lang="en-US" altLang="zh-CN" sz="2400" b="1">
                <a:solidFill>
                  <a:srgbClr val="002060"/>
                </a:solidFill>
                <a:latin typeface="Times New Roman" pitchFamily="18" charset="0"/>
              </a:rPr>
              <a:t>4.8   </a:t>
            </a:r>
            <a:r>
              <a:rPr kumimoji="1" lang="zh-CN" altLang="en-US" sz="2400" b="1">
                <a:solidFill>
                  <a:srgbClr val="002060"/>
                </a:solidFill>
                <a:latin typeface="Times New Roman" pitchFamily="18" charset="0"/>
              </a:rPr>
              <a:t>验证性因素分析</a:t>
            </a:r>
          </a:p>
        </p:txBody>
      </p:sp>
    </p:spTree>
  </p:cSld>
  <p:clrMapOvr>
    <a:masterClrMapping/>
  </p:clrMapOvr>
  <p:transition/>
  <p:timing>
    <p:tnLst>
      <p:par>
        <p:cTn id="1" dur="indefinite" restart="never" nodeType="tmRoot"/>
      </p:par>
    </p:tnLst>
  </p:timing>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203778"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D7BBC666-5DDB-47AA-82A8-C478F70B295D}" type="slidenum">
              <a:rPr lang="zh-CN" altLang="en-US" smtClean="0">
                <a:solidFill>
                  <a:schemeClr val="tx1"/>
                </a:solidFill>
                <a:latin typeface="Arial" charset="0"/>
                <a:ea typeface="宋体" charset="-122"/>
              </a:rPr>
              <a:pPr algn="ctr" fontAlgn="base">
                <a:spcBef>
                  <a:spcPct val="0"/>
                </a:spcBef>
                <a:spcAft>
                  <a:spcPct val="0"/>
                </a:spcAft>
              </a:pPr>
              <a:t>166</a:t>
            </a:fld>
            <a:endParaRPr lang="en-US" altLang="zh-CN" smtClean="0">
              <a:solidFill>
                <a:schemeClr val="tx1"/>
              </a:solidFill>
              <a:latin typeface="Arial" charset="0"/>
              <a:ea typeface="宋体" charset="-122"/>
            </a:endParaRPr>
          </a:p>
        </p:txBody>
      </p:sp>
      <p:sp>
        <p:nvSpPr>
          <p:cNvPr id="203779" name="Rectangle 2"/>
          <p:cNvSpPr>
            <a:spLocks noGrp="1" noChangeArrowheads="1"/>
          </p:cNvSpPr>
          <p:nvPr>
            <p:ph type="title"/>
          </p:nvPr>
        </p:nvSpPr>
        <p:spPr>
          <a:xfrm>
            <a:off x="22225" y="1268413"/>
            <a:ext cx="9144000" cy="563562"/>
          </a:xfrm>
        </p:spPr>
        <p:txBody>
          <a:bodyPr/>
          <a:lstStyle/>
          <a:p>
            <a:r>
              <a:rPr lang="zh-CN" altLang="en-US" b="1" smtClean="0">
                <a:solidFill>
                  <a:srgbClr val="002060"/>
                </a:solidFill>
              </a:rPr>
              <a:t>第四节</a:t>
            </a:r>
            <a:r>
              <a:rPr lang="en-US" altLang="zh-CN" b="1" smtClean="0">
                <a:solidFill>
                  <a:srgbClr val="002060"/>
                </a:solidFill>
              </a:rPr>
              <a:t>  </a:t>
            </a:r>
            <a:r>
              <a:rPr lang="zh-CN" altLang="en-US" b="1" smtClean="0">
                <a:solidFill>
                  <a:srgbClr val="002060"/>
                </a:solidFill>
              </a:rPr>
              <a:t>非参数统计</a:t>
            </a:r>
          </a:p>
        </p:txBody>
      </p:sp>
      <p:sp>
        <p:nvSpPr>
          <p:cNvPr id="1032195" name="Rectangle 3"/>
          <p:cNvSpPr>
            <a:spLocks noGrp="1" noChangeArrowheads="1"/>
          </p:cNvSpPr>
          <p:nvPr>
            <p:ph type="body" idx="1"/>
          </p:nvPr>
        </p:nvSpPr>
        <p:spPr>
          <a:xfrm>
            <a:off x="1331913" y="2349500"/>
            <a:ext cx="6480175" cy="3816350"/>
          </a:xfrm>
        </p:spPr>
        <p:txBody>
          <a:bodyPr/>
          <a:lstStyle/>
          <a:p>
            <a:pPr>
              <a:lnSpc>
                <a:spcPct val="125000"/>
              </a:lnSpc>
              <a:buFont typeface="Wingdings" pitchFamily="2" charset="2"/>
              <a:buNone/>
              <a:defRPr/>
            </a:pPr>
            <a:r>
              <a:rPr lang="en-US" altLang="zh-CN" b="1" dirty="0" smtClean="0">
                <a:solidFill>
                  <a:srgbClr val="002060"/>
                </a:solidFill>
              </a:rPr>
              <a:t>1. </a:t>
            </a:r>
            <a:r>
              <a:rPr lang="zh-CN" altLang="en-US" b="1" dirty="0" smtClean="0">
                <a:solidFill>
                  <a:srgbClr val="002060"/>
                </a:solidFill>
              </a:rPr>
              <a:t>非参数统计</a:t>
            </a:r>
            <a:r>
              <a:rPr lang="zh-CN" altLang="en-US" b="1" dirty="0">
                <a:solidFill>
                  <a:srgbClr val="002060"/>
                </a:solidFill>
              </a:rPr>
              <a:t>的基本问题</a:t>
            </a:r>
          </a:p>
          <a:p>
            <a:pPr marL="0" indent="0">
              <a:lnSpc>
                <a:spcPct val="125000"/>
              </a:lnSpc>
              <a:buFontTx/>
              <a:buNone/>
              <a:defRPr/>
            </a:pPr>
            <a:r>
              <a:rPr lang="zh-CN" altLang="en-US" sz="2800" b="1" dirty="0" smtClean="0">
                <a:solidFill>
                  <a:srgbClr val="002060"/>
                </a:solidFill>
              </a:rPr>
              <a:t>（</a:t>
            </a:r>
            <a:r>
              <a:rPr lang="en-US" altLang="zh-CN" sz="2800" b="1" dirty="0" smtClean="0">
                <a:solidFill>
                  <a:srgbClr val="002060"/>
                </a:solidFill>
              </a:rPr>
              <a:t>1</a:t>
            </a:r>
            <a:r>
              <a:rPr lang="zh-CN" altLang="en-US" sz="2800" b="1" dirty="0" smtClean="0">
                <a:solidFill>
                  <a:srgbClr val="002060"/>
                </a:solidFill>
              </a:rPr>
              <a:t>）非参数统计</a:t>
            </a:r>
            <a:r>
              <a:rPr lang="zh-CN" altLang="en-US" sz="2800" b="1" dirty="0">
                <a:solidFill>
                  <a:srgbClr val="002060"/>
                </a:solidFill>
              </a:rPr>
              <a:t>的概念</a:t>
            </a:r>
          </a:p>
          <a:p>
            <a:pPr lvl="1">
              <a:lnSpc>
                <a:spcPct val="125000"/>
              </a:lnSpc>
              <a:defRPr/>
            </a:pPr>
            <a:r>
              <a:rPr lang="en-US" altLang="zh-CN" b="1" dirty="0">
                <a:solidFill>
                  <a:srgbClr val="002060"/>
                </a:solidFill>
                <a:latin typeface="Times New Roman" pitchFamily="18" charset="0"/>
              </a:rPr>
              <a:t>Nonparametric Statistical Methods</a:t>
            </a:r>
            <a:r>
              <a:rPr lang="en-US" altLang="zh-CN" b="1" dirty="0">
                <a:solidFill>
                  <a:srgbClr val="002060"/>
                </a:solidFill>
              </a:rPr>
              <a:t> </a:t>
            </a:r>
            <a:endParaRPr lang="zh-CN" altLang="en-US" b="1" dirty="0">
              <a:solidFill>
                <a:srgbClr val="002060"/>
              </a:solidFill>
            </a:endParaRPr>
          </a:p>
          <a:p>
            <a:pPr marL="0" indent="0">
              <a:lnSpc>
                <a:spcPct val="125000"/>
              </a:lnSpc>
              <a:buFontTx/>
              <a:buNone/>
              <a:defRPr/>
            </a:pPr>
            <a:r>
              <a:rPr lang="zh-CN" altLang="en-US" sz="2800" b="1" dirty="0" smtClean="0">
                <a:solidFill>
                  <a:srgbClr val="002060"/>
                </a:solidFill>
              </a:rPr>
              <a:t>（</a:t>
            </a:r>
            <a:r>
              <a:rPr lang="en-US" altLang="zh-CN" sz="2800" b="1" dirty="0" smtClean="0">
                <a:solidFill>
                  <a:srgbClr val="002060"/>
                </a:solidFill>
              </a:rPr>
              <a:t>2</a:t>
            </a:r>
            <a:r>
              <a:rPr lang="zh-CN" altLang="en-US" sz="2800" b="1" dirty="0" smtClean="0">
                <a:solidFill>
                  <a:srgbClr val="002060"/>
                </a:solidFill>
              </a:rPr>
              <a:t>）非参数统计</a:t>
            </a:r>
            <a:r>
              <a:rPr lang="zh-CN" altLang="en-US" sz="2800" b="1" dirty="0">
                <a:solidFill>
                  <a:srgbClr val="002060"/>
                </a:solidFill>
              </a:rPr>
              <a:t>的优缺点</a:t>
            </a:r>
          </a:p>
          <a:p>
            <a:pPr marL="0" indent="0">
              <a:lnSpc>
                <a:spcPct val="125000"/>
              </a:lnSpc>
              <a:buFontTx/>
              <a:buNone/>
              <a:defRPr/>
            </a:pPr>
            <a:r>
              <a:rPr lang="zh-CN" altLang="en-US" sz="2800" b="1" dirty="0" smtClean="0">
                <a:solidFill>
                  <a:srgbClr val="002060"/>
                </a:solidFill>
              </a:rPr>
              <a:t>（</a:t>
            </a:r>
            <a:r>
              <a:rPr lang="en-US" altLang="zh-CN" sz="2800" b="1" dirty="0" smtClean="0">
                <a:solidFill>
                  <a:srgbClr val="002060"/>
                </a:solidFill>
              </a:rPr>
              <a:t>3</a:t>
            </a:r>
            <a:r>
              <a:rPr lang="zh-CN" altLang="en-US" sz="2800" b="1" dirty="0" smtClean="0">
                <a:solidFill>
                  <a:srgbClr val="002060"/>
                </a:solidFill>
              </a:rPr>
              <a:t>）非参数统计</a:t>
            </a:r>
            <a:r>
              <a:rPr lang="zh-CN" altLang="en-US" sz="2800" b="1" dirty="0">
                <a:solidFill>
                  <a:srgbClr val="002060"/>
                </a:solidFill>
              </a:rPr>
              <a:t>检验的假设</a:t>
            </a:r>
          </a:p>
        </p:txBody>
      </p:sp>
    </p:spTree>
  </p:cSld>
  <p:clrMapOvr>
    <a:masterClrMapping/>
  </p:clrMapOvr>
  <p:transition/>
  <p:timing>
    <p:tnLst>
      <p:par>
        <p:cTn id="1" dur="indefinite" restart="never" nodeType="tmRoot"/>
      </p:par>
    </p:tnLst>
  </p:timing>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15"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4116"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212D7BF9-2E47-404A-9E38-CE86BB8D2841}" type="slidenum">
              <a:rPr lang="zh-CN" altLang="en-US" smtClean="0">
                <a:solidFill>
                  <a:schemeClr val="tx1"/>
                </a:solidFill>
                <a:latin typeface="Arial" charset="0"/>
                <a:ea typeface="宋体" charset="-122"/>
              </a:rPr>
              <a:pPr algn="ctr" fontAlgn="base">
                <a:spcBef>
                  <a:spcPct val="0"/>
                </a:spcBef>
                <a:spcAft>
                  <a:spcPct val="0"/>
                </a:spcAft>
              </a:pPr>
              <a:t>167</a:t>
            </a:fld>
            <a:endParaRPr lang="en-US" altLang="zh-CN" smtClean="0">
              <a:solidFill>
                <a:schemeClr val="tx1"/>
              </a:solidFill>
              <a:latin typeface="Arial" charset="0"/>
              <a:ea typeface="宋体" charset="-122"/>
            </a:endParaRPr>
          </a:p>
        </p:txBody>
      </p:sp>
      <p:sp>
        <p:nvSpPr>
          <p:cNvPr id="4117" name="Text Box 2"/>
          <p:cNvSpPr txBox="1">
            <a:spLocks noChangeArrowheads="1"/>
          </p:cNvSpPr>
          <p:nvPr/>
        </p:nvSpPr>
        <p:spPr bwMode="auto">
          <a:xfrm>
            <a:off x="179388" y="765175"/>
            <a:ext cx="8785225" cy="1692275"/>
          </a:xfrm>
          <a:prstGeom prst="rect">
            <a:avLst/>
          </a:prstGeom>
          <a:noFill/>
          <a:ln w="9525">
            <a:noFill/>
            <a:miter lim="800000"/>
            <a:headEnd/>
            <a:tailEnd/>
          </a:ln>
        </p:spPr>
        <p:txBody>
          <a:bodyPr>
            <a:spAutoFit/>
          </a:bodyPr>
          <a:lstStyle/>
          <a:p>
            <a:pPr>
              <a:spcBef>
                <a:spcPct val="50000"/>
              </a:spcBef>
            </a:pPr>
            <a:r>
              <a:rPr kumimoji="1" lang="en-US" altLang="zh-CN" sz="3200" b="1">
                <a:solidFill>
                  <a:srgbClr val="002060"/>
                </a:solidFill>
                <a:latin typeface="Times New Roman" pitchFamily="18" charset="0"/>
              </a:rPr>
              <a:t>2. </a:t>
            </a:r>
            <a:r>
              <a:rPr kumimoji="1" lang="zh-CN" altLang="en-US" sz="3200" b="1">
                <a:solidFill>
                  <a:srgbClr val="002060"/>
                </a:solidFill>
                <a:latin typeface="Times New Roman" pitchFamily="18" charset="0"/>
              </a:rPr>
              <a:t>常用非参数统计的检验方法</a:t>
            </a:r>
          </a:p>
          <a:p>
            <a:pPr>
              <a:spcBef>
                <a:spcPct val="50000"/>
              </a:spcBef>
            </a:pPr>
            <a:r>
              <a:rPr kumimoji="1" lang="zh-CN" altLang="en-US" sz="2400" b="1">
                <a:solidFill>
                  <a:srgbClr val="002060"/>
                </a:solidFill>
                <a:latin typeface="Times New Roman" pitchFamily="18" charset="0"/>
              </a:rPr>
              <a:t>（</a:t>
            </a:r>
            <a:r>
              <a:rPr kumimoji="1" lang="en-US" altLang="zh-CN" sz="2400" b="1">
                <a:solidFill>
                  <a:srgbClr val="002060"/>
                </a:solidFill>
                <a:latin typeface="Times New Roman" pitchFamily="18" charset="0"/>
              </a:rPr>
              <a:t>1</a:t>
            </a:r>
            <a:r>
              <a:rPr kumimoji="1" lang="zh-CN" altLang="en-US" sz="2400" b="1">
                <a:solidFill>
                  <a:srgbClr val="002060"/>
                </a:solidFill>
                <a:latin typeface="Times New Roman" pitchFamily="18" charset="0"/>
              </a:rPr>
              <a:t>）单样本检验  </a:t>
            </a:r>
            <a:r>
              <a:rPr kumimoji="1" lang="en-US" altLang="zh-CN" sz="2400" b="1">
                <a:solidFill>
                  <a:srgbClr val="002060"/>
                </a:solidFill>
                <a:latin typeface="Times New Roman" pitchFamily="18" charset="0"/>
              </a:rPr>
              <a:t>Kolmogorov-Smirnov   </a:t>
            </a:r>
            <a:r>
              <a:rPr kumimoji="1" lang="zh-CN" altLang="en-US" sz="2400" b="1">
                <a:solidFill>
                  <a:srgbClr val="002060"/>
                </a:solidFill>
                <a:latin typeface="Times New Roman" pitchFamily="18" charset="0"/>
              </a:rPr>
              <a:t>分布拟合检验</a:t>
            </a:r>
          </a:p>
          <a:p>
            <a:pPr>
              <a:spcBef>
                <a:spcPct val="50000"/>
              </a:spcBef>
            </a:pPr>
            <a:r>
              <a:rPr kumimoji="1" lang="zh-CN" altLang="en-US" sz="2400" b="1">
                <a:solidFill>
                  <a:srgbClr val="002060"/>
                </a:solidFill>
                <a:latin typeface="Times New Roman" pitchFamily="18" charset="0"/>
              </a:rPr>
              <a:t>理论依据</a:t>
            </a:r>
          </a:p>
        </p:txBody>
      </p:sp>
      <p:graphicFrame>
        <p:nvGraphicFramePr>
          <p:cNvPr id="4114" name="Object 18"/>
          <p:cNvGraphicFramePr>
            <a:graphicFrameLocks noChangeAspect="1"/>
          </p:cNvGraphicFramePr>
          <p:nvPr/>
        </p:nvGraphicFramePr>
        <p:xfrm>
          <a:off x="900113" y="2636838"/>
          <a:ext cx="7432675" cy="720725"/>
        </p:xfrm>
        <a:graphic>
          <a:graphicData uri="http://schemas.openxmlformats.org/presentationml/2006/ole">
            <p:oleObj spid="_x0000_s4114" name="公式" r:id="rId3" imgW="2336800" imgH="342900" progId="Equation.3">
              <p:embed/>
            </p:oleObj>
          </a:graphicData>
        </a:graphic>
      </p:graphicFrame>
      <p:sp>
        <p:nvSpPr>
          <p:cNvPr id="4118" name="Text Box 4"/>
          <p:cNvSpPr txBox="1">
            <a:spLocks noChangeArrowheads="1"/>
          </p:cNvSpPr>
          <p:nvPr/>
        </p:nvSpPr>
        <p:spPr bwMode="auto">
          <a:xfrm>
            <a:off x="303213" y="3789363"/>
            <a:ext cx="8229600" cy="457200"/>
          </a:xfrm>
          <a:prstGeom prst="rect">
            <a:avLst/>
          </a:prstGeom>
          <a:noFill/>
          <a:ln w="9525">
            <a:noFill/>
            <a:miter lim="800000"/>
            <a:headEnd/>
            <a:tailEnd/>
          </a:ln>
        </p:spPr>
        <p:txBody>
          <a:bodyPr>
            <a:spAutoFit/>
          </a:bodyPr>
          <a:lstStyle/>
          <a:p>
            <a:endParaRPr kumimoji="1" lang="zh-CN" altLang="en-US" sz="2400">
              <a:latin typeface="Times New Roman" pitchFamily="18" charset="0"/>
            </a:endParaRPr>
          </a:p>
        </p:txBody>
      </p:sp>
      <p:sp>
        <p:nvSpPr>
          <p:cNvPr id="4119" name="Text Box 5"/>
          <p:cNvSpPr txBox="1">
            <a:spLocks noChangeArrowheads="1"/>
          </p:cNvSpPr>
          <p:nvPr/>
        </p:nvSpPr>
        <p:spPr bwMode="auto">
          <a:xfrm>
            <a:off x="179388" y="3573463"/>
            <a:ext cx="8964612" cy="2492375"/>
          </a:xfrm>
          <a:prstGeom prst="rect">
            <a:avLst/>
          </a:prstGeom>
          <a:noFill/>
          <a:ln w="9525">
            <a:noFill/>
            <a:miter lim="800000"/>
            <a:headEnd/>
            <a:tailEnd/>
          </a:ln>
        </p:spPr>
        <p:txBody>
          <a:bodyPr>
            <a:spAutoFit/>
          </a:bodyPr>
          <a:lstStyle/>
          <a:p>
            <a:pPr>
              <a:spcBef>
                <a:spcPct val="50000"/>
              </a:spcBef>
            </a:pPr>
            <a:r>
              <a:rPr kumimoji="1" lang="zh-CN" altLang="en-US" sz="2400" b="1">
                <a:solidFill>
                  <a:srgbClr val="002060"/>
                </a:solidFill>
                <a:latin typeface="Times New Roman" pitchFamily="18" charset="0"/>
              </a:rPr>
              <a:t>当</a:t>
            </a:r>
            <a:r>
              <a:rPr kumimoji="1" lang="en-US" altLang="zh-CN" sz="2400" b="1">
                <a:solidFill>
                  <a:srgbClr val="002060"/>
                </a:solidFill>
                <a:latin typeface="Times New Roman" pitchFamily="18" charset="0"/>
              </a:rPr>
              <a:t>n→∞</a:t>
            </a:r>
            <a:r>
              <a:rPr kumimoji="1" lang="zh-CN" altLang="en-US" sz="2400" b="1">
                <a:solidFill>
                  <a:srgbClr val="002060"/>
                </a:solidFill>
                <a:latin typeface="Times New Roman" pitchFamily="18" charset="0"/>
              </a:rPr>
              <a:t>时，某一观察值与理想分布之间的最大差异小于∧的概率服从</a:t>
            </a:r>
            <a:r>
              <a:rPr kumimoji="1" lang="en-US" altLang="zh-CN" sz="2400" b="1">
                <a:solidFill>
                  <a:srgbClr val="002060"/>
                </a:solidFill>
                <a:latin typeface="Times New Roman" pitchFamily="18" charset="0"/>
              </a:rPr>
              <a:t>K</a:t>
            </a:r>
            <a:r>
              <a:rPr kumimoji="1" lang="zh-CN" altLang="en-US" sz="2400" b="1">
                <a:solidFill>
                  <a:srgbClr val="002060"/>
                </a:solidFill>
                <a:latin typeface="Times New Roman" pitchFamily="18" charset="0"/>
              </a:rPr>
              <a:t>（∧）的函数分布。</a:t>
            </a:r>
          </a:p>
          <a:p>
            <a:pPr>
              <a:spcBef>
                <a:spcPct val="50000"/>
              </a:spcBef>
            </a:pPr>
            <a:r>
              <a:rPr kumimoji="1" lang="zh-CN" altLang="en-US" sz="2400" b="1">
                <a:solidFill>
                  <a:srgbClr val="002060"/>
                </a:solidFill>
                <a:latin typeface="Times New Roman" pitchFamily="18" charset="0"/>
              </a:rPr>
              <a:t>（</a:t>
            </a:r>
            <a:r>
              <a:rPr kumimoji="1" lang="en-US" altLang="zh-CN" sz="2400" b="1">
                <a:solidFill>
                  <a:srgbClr val="002060"/>
                </a:solidFill>
                <a:latin typeface="Times New Roman" pitchFamily="18" charset="0"/>
              </a:rPr>
              <a:t>2</a:t>
            </a:r>
            <a:r>
              <a:rPr kumimoji="1" lang="zh-CN" altLang="en-US" sz="2400" b="1">
                <a:solidFill>
                  <a:srgbClr val="002060"/>
                </a:solidFill>
                <a:latin typeface="Times New Roman" pitchFamily="18" charset="0"/>
              </a:rPr>
              <a:t>）两个相关样本的检验</a:t>
            </a:r>
          </a:p>
          <a:p>
            <a:pPr>
              <a:spcBef>
                <a:spcPct val="50000"/>
              </a:spcBef>
            </a:pPr>
            <a:r>
              <a:rPr kumimoji="1" lang="zh-CN" altLang="en-US" sz="2400" b="1">
                <a:solidFill>
                  <a:srgbClr val="002060"/>
                </a:solidFill>
                <a:latin typeface="Times New Roman" pitchFamily="18" charset="0"/>
              </a:rPr>
              <a:t>           </a:t>
            </a:r>
            <a:r>
              <a:rPr kumimoji="1" lang="en-US" altLang="zh-CN" sz="2400" b="1">
                <a:solidFill>
                  <a:srgbClr val="002060"/>
                </a:solidFill>
                <a:latin typeface="Times New Roman" pitchFamily="18" charset="0"/>
              </a:rPr>
              <a:t>a </a:t>
            </a:r>
            <a:r>
              <a:rPr kumimoji="1" lang="zh-CN" altLang="en-US" sz="2400" b="1">
                <a:solidFill>
                  <a:srgbClr val="002060"/>
                </a:solidFill>
                <a:latin typeface="Times New Roman" pitchFamily="18" charset="0"/>
              </a:rPr>
              <a:t>符号检验</a:t>
            </a:r>
          </a:p>
          <a:p>
            <a:pPr>
              <a:spcBef>
                <a:spcPct val="50000"/>
              </a:spcBef>
            </a:pPr>
            <a:r>
              <a:rPr kumimoji="1" lang="zh-CN" altLang="en-US" sz="2400" b="1">
                <a:solidFill>
                  <a:srgbClr val="002060"/>
                </a:solidFill>
                <a:latin typeface="Times New Roman" pitchFamily="18" charset="0"/>
              </a:rPr>
              <a:t>           </a:t>
            </a:r>
            <a:r>
              <a:rPr kumimoji="1" lang="en-US" altLang="zh-CN" sz="2400" b="1">
                <a:solidFill>
                  <a:srgbClr val="002060"/>
                </a:solidFill>
                <a:latin typeface="Times New Roman" pitchFamily="18" charset="0"/>
              </a:rPr>
              <a:t>b </a:t>
            </a:r>
            <a:r>
              <a:rPr kumimoji="1" lang="zh-CN" altLang="en-US" sz="2400" b="1">
                <a:solidFill>
                  <a:srgbClr val="002060"/>
                </a:solidFill>
                <a:latin typeface="Times New Roman" pitchFamily="18" charset="0"/>
              </a:rPr>
              <a:t>秩和检验</a:t>
            </a:r>
          </a:p>
        </p:txBody>
      </p:sp>
    </p:spTree>
  </p:cSld>
  <p:clrMapOvr>
    <a:masterClrMapping/>
  </p:clrMapOvr>
  <p:transition/>
  <p:timing>
    <p:tnLst>
      <p:par>
        <p:cTn id="1" dur="indefinite" restart="never" nodeType="tmRoot"/>
      </p:par>
    </p:tnLst>
  </p:timing>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206850"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251A3123-2E85-445B-8ECB-7B78D9DD8891}" type="slidenum">
              <a:rPr lang="zh-CN" altLang="en-US" smtClean="0">
                <a:solidFill>
                  <a:schemeClr val="tx1"/>
                </a:solidFill>
                <a:latin typeface="Arial" charset="0"/>
                <a:ea typeface="宋体" charset="-122"/>
              </a:rPr>
              <a:pPr algn="ctr" fontAlgn="base">
                <a:spcBef>
                  <a:spcPct val="0"/>
                </a:spcBef>
                <a:spcAft>
                  <a:spcPct val="0"/>
                </a:spcAft>
              </a:pPr>
              <a:t>168</a:t>
            </a:fld>
            <a:endParaRPr lang="en-US" altLang="zh-CN" smtClean="0">
              <a:solidFill>
                <a:schemeClr val="tx1"/>
              </a:solidFill>
              <a:latin typeface="Arial" charset="0"/>
              <a:ea typeface="宋体" charset="-122"/>
            </a:endParaRPr>
          </a:p>
        </p:txBody>
      </p:sp>
      <p:sp>
        <p:nvSpPr>
          <p:cNvPr id="1034242" name="Text Box 2"/>
          <p:cNvSpPr txBox="1">
            <a:spLocks noChangeArrowheads="1"/>
          </p:cNvSpPr>
          <p:nvPr/>
        </p:nvSpPr>
        <p:spPr bwMode="auto">
          <a:xfrm>
            <a:off x="1908175" y="1916113"/>
            <a:ext cx="5040313" cy="2586037"/>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a:solidFill>
                  <a:schemeClr val="tx1"/>
                </a:solidFill>
                <a:latin typeface="Arial" charset="0"/>
              </a:defRPr>
            </a:lvl1pPr>
            <a:lvl2pPr marL="914400" indent="-457200">
              <a:defRPr>
                <a:solidFill>
                  <a:schemeClr val="tx1"/>
                </a:solidFill>
                <a:latin typeface="Arial" charset="0"/>
              </a:defRPr>
            </a:lvl2pPr>
            <a:lvl3pPr marL="1371600" indent="-457200">
              <a:defRPr>
                <a:solidFill>
                  <a:schemeClr val="tx1"/>
                </a:solidFill>
                <a:latin typeface="Arial" charset="0"/>
              </a:defRPr>
            </a:lvl3pPr>
            <a:lvl4pPr marL="1828800" indent="-457200">
              <a:defRPr>
                <a:solidFill>
                  <a:schemeClr val="tx1"/>
                </a:solidFill>
                <a:latin typeface="Arial" charset="0"/>
              </a:defRPr>
            </a:lvl4pPr>
            <a:lvl5pPr marL="2286000" indent="-457200">
              <a:defRPr>
                <a:solidFill>
                  <a:schemeClr val="tx1"/>
                </a:solidFill>
                <a:latin typeface="Arial" charset="0"/>
              </a:defRPr>
            </a:lvl5pPr>
            <a:lvl6pPr marL="2743200" indent="-457200" fontAlgn="base">
              <a:spcBef>
                <a:spcPct val="0"/>
              </a:spcBef>
              <a:spcAft>
                <a:spcPct val="0"/>
              </a:spcAft>
              <a:defRPr>
                <a:solidFill>
                  <a:schemeClr val="tx1"/>
                </a:solidFill>
                <a:latin typeface="Arial" charset="0"/>
              </a:defRPr>
            </a:lvl6pPr>
            <a:lvl7pPr marL="3200400" indent="-457200" fontAlgn="base">
              <a:spcBef>
                <a:spcPct val="0"/>
              </a:spcBef>
              <a:spcAft>
                <a:spcPct val="0"/>
              </a:spcAft>
              <a:defRPr>
                <a:solidFill>
                  <a:schemeClr val="tx1"/>
                </a:solidFill>
                <a:latin typeface="Arial" charset="0"/>
              </a:defRPr>
            </a:lvl7pPr>
            <a:lvl8pPr marL="3657600" indent="-457200" fontAlgn="base">
              <a:spcBef>
                <a:spcPct val="0"/>
              </a:spcBef>
              <a:spcAft>
                <a:spcPct val="0"/>
              </a:spcAft>
              <a:defRPr>
                <a:solidFill>
                  <a:schemeClr val="tx1"/>
                </a:solidFill>
                <a:latin typeface="Arial" charset="0"/>
              </a:defRPr>
            </a:lvl8pPr>
            <a:lvl9pPr marL="4114800" indent="-457200" fontAlgn="base">
              <a:spcBef>
                <a:spcPct val="0"/>
              </a:spcBef>
              <a:spcAft>
                <a:spcPct val="0"/>
              </a:spcAft>
              <a:defRPr>
                <a:solidFill>
                  <a:schemeClr val="tx1"/>
                </a:solidFill>
                <a:latin typeface="Arial" charset="0"/>
              </a:defRPr>
            </a:lvl9pPr>
          </a:lstStyle>
          <a:p>
            <a:pPr fontAlgn="auto">
              <a:spcBef>
                <a:spcPct val="50000"/>
              </a:spcBef>
              <a:spcAft>
                <a:spcPts val="0"/>
              </a:spcAft>
              <a:defRPr/>
            </a:pPr>
            <a:r>
              <a:rPr kumimoji="1" lang="en-US" altLang="zh-CN" sz="3600" b="1" dirty="0" smtClean="0">
                <a:solidFill>
                  <a:srgbClr val="002060"/>
                </a:solidFill>
                <a:latin typeface="+mn-ea"/>
                <a:ea typeface="+mn-ea"/>
              </a:rPr>
              <a:t>3. </a:t>
            </a:r>
            <a:r>
              <a:rPr kumimoji="1" lang="zh-CN" altLang="en-US" sz="3600" b="1" dirty="0" smtClean="0">
                <a:solidFill>
                  <a:srgbClr val="002060"/>
                </a:solidFill>
                <a:latin typeface="+mn-ea"/>
                <a:ea typeface="+mn-ea"/>
              </a:rPr>
              <a:t>非</a:t>
            </a:r>
            <a:r>
              <a:rPr kumimoji="1" lang="zh-CN" altLang="en-US" sz="3600" b="1" dirty="0">
                <a:solidFill>
                  <a:srgbClr val="002060"/>
                </a:solidFill>
                <a:latin typeface="+mn-ea"/>
                <a:ea typeface="+mn-ea"/>
              </a:rPr>
              <a:t>参数方差分析</a:t>
            </a:r>
          </a:p>
          <a:p>
            <a:pPr marL="0" indent="0" fontAlgn="auto">
              <a:spcBef>
                <a:spcPct val="50000"/>
              </a:spcBef>
              <a:spcAft>
                <a:spcPts val="0"/>
              </a:spcAft>
              <a:defRPr/>
            </a:pPr>
            <a:r>
              <a:rPr kumimoji="1" lang="zh-CN" altLang="en-US" sz="2800" b="1" dirty="0" smtClean="0">
                <a:solidFill>
                  <a:srgbClr val="002060"/>
                </a:solidFill>
                <a:latin typeface="+mn-ea"/>
                <a:ea typeface="+mn-ea"/>
              </a:rPr>
              <a:t>（</a:t>
            </a:r>
            <a:r>
              <a:rPr kumimoji="1" lang="en-US" altLang="zh-CN" sz="2800" b="1" dirty="0" smtClean="0">
                <a:solidFill>
                  <a:srgbClr val="002060"/>
                </a:solidFill>
                <a:latin typeface="+mn-ea"/>
                <a:ea typeface="+mn-ea"/>
              </a:rPr>
              <a:t>1</a:t>
            </a:r>
            <a:r>
              <a:rPr kumimoji="1" lang="zh-CN" altLang="en-US" sz="2800" b="1" dirty="0" smtClean="0">
                <a:solidFill>
                  <a:srgbClr val="002060"/>
                </a:solidFill>
                <a:latin typeface="+mn-ea"/>
                <a:ea typeface="+mn-ea"/>
              </a:rPr>
              <a:t>）单向</a:t>
            </a:r>
            <a:r>
              <a:rPr kumimoji="1" lang="zh-CN" altLang="en-US" sz="2800" b="1" dirty="0">
                <a:solidFill>
                  <a:srgbClr val="002060"/>
                </a:solidFill>
                <a:latin typeface="+mn-ea"/>
                <a:ea typeface="+mn-ea"/>
              </a:rPr>
              <a:t>方差分析</a:t>
            </a:r>
          </a:p>
          <a:p>
            <a:pPr fontAlgn="auto">
              <a:spcBef>
                <a:spcPct val="50000"/>
              </a:spcBef>
              <a:spcAft>
                <a:spcPts val="0"/>
              </a:spcAft>
              <a:buFontTx/>
              <a:buAutoNum type="arabicPeriod"/>
              <a:defRPr/>
            </a:pPr>
            <a:endParaRPr kumimoji="1" lang="zh-CN" altLang="en-US" sz="2800" b="1" dirty="0">
              <a:solidFill>
                <a:srgbClr val="002060"/>
              </a:solidFill>
              <a:latin typeface="+mn-ea"/>
              <a:ea typeface="+mn-ea"/>
            </a:endParaRPr>
          </a:p>
          <a:p>
            <a:pPr marL="0" indent="0" fontAlgn="auto">
              <a:spcBef>
                <a:spcPct val="50000"/>
              </a:spcBef>
              <a:spcAft>
                <a:spcPts val="0"/>
              </a:spcAft>
              <a:defRPr/>
            </a:pPr>
            <a:r>
              <a:rPr kumimoji="1" lang="zh-CN" altLang="en-US" sz="2800" b="1" dirty="0" smtClean="0">
                <a:solidFill>
                  <a:srgbClr val="002060"/>
                </a:solidFill>
                <a:latin typeface="+mn-ea"/>
                <a:ea typeface="+mn-ea"/>
              </a:rPr>
              <a:t>（</a:t>
            </a:r>
            <a:r>
              <a:rPr kumimoji="1" lang="en-US" altLang="zh-CN" sz="2800" b="1" dirty="0" smtClean="0">
                <a:solidFill>
                  <a:srgbClr val="002060"/>
                </a:solidFill>
                <a:latin typeface="+mn-ea"/>
                <a:ea typeface="+mn-ea"/>
              </a:rPr>
              <a:t>2</a:t>
            </a:r>
            <a:r>
              <a:rPr kumimoji="1" lang="zh-CN" altLang="en-US" sz="2800" b="1" dirty="0" smtClean="0">
                <a:solidFill>
                  <a:srgbClr val="002060"/>
                </a:solidFill>
                <a:latin typeface="+mn-ea"/>
                <a:ea typeface="+mn-ea"/>
              </a:rPr>
              <a:t>）双向</a:t>
            </a:r>
            <a:r>
              <a:rPr kumimoji="1" lang="zh-CN" altLang="en-US" sz="2800" b="1" dirty="0">
                <a:solidFill>
                  <a:srgbClr val="002060"/>
                </a:solidFill>
                <a:latin typeface="+mn-ea"/>
                <a:ea typeface="+mn-ea"/>
              </a:rPr>
              <a:t>方差分析</a:t>
            </a:r>
          </a:p>
        </p:txBody>
      </p:sp>
    </p:spTree>
  </p:cSld>
  <p:clrMapOvr>
    <a:masterClrMapping/>
  </p:clrMapOvr>
  <p:transition/>
  <p:timing>
    <p:tnLst>
      <p:par>
        <p:cTn id="1" dur="indefinite" restart="never" nodeType="tmRoot"/>
      </p:par>
    </p:tnLst>
  </p:timing>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solidFill>
                  <a:schemeClr val="tx1"/>
                </a:solidFill>
                <a:ea typeface="宋体" charset="-122"/>
              </a:rPr>
              <a:t>Company Logo</a:t>
            </a:r>
          </a:p>
        </p:txBody>
      </p:sp>
      <p:sp>
        <p:nvSpPr>
          <p:cNvPr id="207874"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461538AA-C806-4029-9E7A-53C758EC3FE4}" type="slidenum">
              <a:rPr lang="zh-CN" altLang="en-US" smtClean="0">
                <a:solidFill>
                  <a:schemeClr val="tx1"/>
                </a:solidFill>
                <a:latin typeface="Arial" charset="0"/>
                <a:ea typeface="宋体" charset="-122"/>
              </a:rPr>
              <a:pPr algn="ctr" fontAlgn="base">
                <a:spcBef>
                  <a:spcPct val="0"/>
                </a:spcBef>
                <a:spcAft>
                  <a:spcPct val="0"/>
                </a:spcAft>
              </a:pPr>
              <a:t>169</a:t>
            </a:fld>
            <a:endParaRPr lang="en-US" altLang="zh-CN" smtClean="0">
              <a:solidFill>
                <a:schemeClr val="tx1"/>
              </a:solidFill>
              <a:latin typeface="Arial" charset="0"/>
              <a:ea typeface="宋体" charset="-122"/>
            </a:endParaRPr>
          </a:p>
        </p:txBody>
      </p:sp>
      <p:sp>
        <p:nvSpPr>
          <p:cNvPr id="1035266" name="Text Box 2"/>
          <p:cNvSpPr txBox="1">
            <a:spLocks noChangeArrowheads="1"/>
          </p:cNvSpPr>
          <p:nvPr/>
        </p:nvSpPr>
        <p:spPr bwMode="auto">
          <a:xfrm>
            <a:off x="1042988" y="1196975"/>
            <a:ext cx="7127875" cy="5016500"/>
          </a:xfrm>
          <a:prstGeom prst="rect">
            <a:avLst/>
          </a:prstGeom>
          <a:noFill/>
          <a:ln>
            <a:noFill/>
          </a:ln>
          <a:effectLst/>
          <a:extLst>
            <a:ext uri="{909E8E84-426E-40DD-AFC4-6F175D3DCCD1}"/>
            <a:ext uri="{91240B29-F687-4F45-9708-019B960494DF}"/>
            <a:ext uri="{AF507438-7753-43E0-B8FC-AC1667EBCBE1}"/>
          </a:extLst>
        </p:spPr>
        <p:txBody>
          <a:bodyPr>
            <a:spAutoFit/>
          </a:bodyPr>
          <a:lstStyle>
            <a:lvl1pPr marL="457200" indent="-457200">
              <a:defRPr>
                <a:solidFill>
                  <a:schemeClr val="tx1"/>
                </a:solidFill>
                <a:latin typeface="Arial" charset="0"/>
              </a:defRPr>
            </a:lvl1pPr>
            <a:lvl2pPr marL="914400" indent="-457200">
              <a:defRPr>
                <a:solidFill>
                  <a:schemeClr val="tx1"/>
                </a:solidFill>
                <a:latin typeface="Arial" charset="0"/>
              </a:defRPr>
            </a:lvl2pPr>
            <a:lvl3pPr marL="1371600" indent="-457200">
              <a:defRPr>
                <a:solidFill>
                  <a:schemeClr val="tx1"/>
                </a:solidFill>
                <a:latin typeface="Arial" charset="0"/>
              </a:defRPr>
            </a:lvl3pPr>
            <a:lvl4pPr marL="1828800" indent="-457200">
              <a:defRPr>
                <a:solidFill>
                  <a:schemeClr val="tx1"/>
                </a:solidFill>
                <a:latin typeface="Arial" charset="0"/>
              </a:defRPr>
            </a:lvl4pPr>
            <a:lvl5pPr marL="2286000" indent="-457200">
              <a:defRPr>
                <a:solidFill>
                  <a:schemeClr val="tx1"/>
                </a:solidFill>
                <a:latin typeface="Arial" charset="0"/>
              </a:defRPr>
            </a:lvl5pPr>
            <a:lvl6pPr marL="2743200" indent="-457200" fontAlgn="base">
              <a:spcBef>
                <a:spcPct val="0"/>
              </a:spcBef>
              <a:spcAft>
                <a:spcPct val="0"/>
              </a:spcAft>
              <a:defRPr>
                <a:solidFill>
                  <a:schemeClr val="tx1"/>
                </a:solidFill>
                <a:latin typeface="Arial" charset="0"/>
              </a:defRPr>
            </a:lvl6pPr>
            <a:lvl7pPr marL="3200400" indent="-457200" fontAlgn="base">
              <a:spcBef>
                <a:spcPct val="0"/>
              </a:spcBef>
              <a:spcAft>
                <a:spcPct val="0"/>
              </a:spcAft>
              <a:defRPr>
                <a:solidFill>
                  <a:schemeClr val="tx1"/>
                </a:solidFill>
                <a:latin typeface="Arial" charset="0"/>
              </a:defRPr>
            </a:lvl7pPr>
            <a:lvl8pPr marL="3657600" indent="-457200" fontAlgn="base">
              <a:spcBef>
                <a:spcPct val="0"/>
              </a:spcBef>
              <a:spcAft>
                <a:spcPct val="0"/>
              </a:spcAft>
              <a:defRPr>
                <a:solidFill>
                  <a:schemeClr val="tx1"/>
                </a:solidFill>
                <a:latin typeface="Arial" charset="0"/>
              </a:defRPr>
            </a:lvl8pPr>
            <a:lvl9pPr marL="4114800" indent="-457200" fontAlgn="base">
              <a:spcBef>
                <a:spcPct val="0"/>
              </a:spcBef>
              <a:spcAft>
                <a:spcPct val="0"/>
              </a:spcAft>
              <a:defRPr>
                <a:solidFill>
                  <a:schemeClr val="tx1"/>
                </a:solidFill>
                <a:latin typeface="Arial" charset="0"/>
              </a:defRPr>
            </a:lvl9pPr>
          </a:lstStyle>
          <a:p>
            <a:pPr fontAlgn="auto">
              <a:spcBef>
                <a:spcPct val="50000"/>
              </a:spcBef>
              <a:spcAft>
                <a:spcPts val="0"/>
              </a:spcAft>
              <a:defRPr/>
            </a:pPr>
            <a:r>
              <a:rPr kumimoji="1" lang="en-US" altLang="zh-CN" sz="3200" b="1" dirty="0" smtClean="0">
                <a:solidFill>
                  <a:srgbClr val="002060"/>
                </a:solidFill>
                <a:latin typeface="Times New Roman" pitchFamily="18" charset="0"/>
              </a:rPr>
              <a:t>4</a:t>
            </a:r>
            <a:r>
              <a:rPr kumimoji="1" lang="zh-CN" altLang="en-US" sz="3200" b="1" dirty="0" smtClean="0">
                <a:solidFill>
                  <a:srgbClr val="002060"/>
                </a:solidFill>
                <a:latin typeface="Times New Roman" pitchFamily="18" charset="0"/>
              </a:rPr>
              <a:t>、</a:t>
            </a:r>
            <a:r>
              <a:rPr kumimoji="1" lang="zh-CN" altLang="en-US" sz="3200" b="1" dirty="0">
                <a:solidFill>
                  <a:srgbClr val="002060"/>
                </a:solidFill>
                <a:latin typeface="Times New Roman" pitchFamily="18" charset="0"/>
              </a:rPr>
              <a:t>非参数统计检验的小结</a:t>
            </a:r>
          </a:p>
          <a:p>
            <a:pPr marL="0" indent="0" fontAlgn="auto">
              <a:spcBef>
                <a:spcPct val="50000"/>
              </a:spcBef>
              <a:spcAft>
                <a:spcPts val="0"/>
              </a:spcAft>
              <a:defRPr/>
            </a:pPr>
            <a:r>
              <a:rPr kumimoji="1" lang="zh-CN" altLang="en-US" sz="2400" b="1" dirty="0" smtClean="0">
                <a:solidFill>
                  <a:srgbClr val="002060"/>
                </a:solidFill>
                <a:latin typeface="Times New Roman" pitchFamily="18" charset="0"/>
              </a:rPr>
              <a:t>（</a:t>
            </a:r>
            <a:r>
              <a:rPr kumimoji="1" lang="en-US" altLang="zh-CN" sz="2400" b="1" dirty="0" smtClean="0">
                <a:solidFill>
                  <a:srgbClr val="002060"/>
                </a:solidFill>
                <a:latin typeface="Times New Roman" pitchFamily="18" charset="0"/>
              </a:rPr>
              <a:t>1</a:t>
            </a:r>
            <a:r>
              <a:rPr kumimoji="1" lang="zh-CN" altLang="en-US" sz="2400" b="1" dirty="0" smtClean="0">
                <a:solidFill>
                  <a:srgbClr val="002060"/>
                </a:solidFill>
                <a:latin typeface="Times New Roman" pitchFamily="18" charset="0"/>
              </a:rPr>
              <a:t>）适用范围</a:t>
            </a:r>
            <a:r>
              <a:rPr kumimoji="1" lang="zh-CN" altLang="en-US" sz="2400" b="1" dirty="0">
                <a:solidFill>
                  <a:srgbClr val="002060"/>
                </a:solidFill>
                <a:latin typeface="Times New Roman" pitchFamily="18" charset="0"/>
              </a:rPr>
              <a:t>比参数统计广，但统计功效较低</a:t>
            </a:r>
          </a:p>
          <a:p>
            <a:pPr marL="0" indent="0" fontAlgn="auto">
              <a:spcBef>
                <a:spcPct val="50000"/>
              </a:spcBef>
              <a:spcAft>
                <a:spcPts val="0"/>
              </a:spcAft>
              <a:defRPr/>
            </a:pPr>
            <a:r>
              <a:rPr kumimoji="1" lang="zh-CN" altLang="en-US" sz="2400" b="1" dirty="0" smtClean="0">
                <a:solidFill>
                  <a:srgbClr val="002060"/>
                </a:solidFill>
                <a:latin typeface="Times New Roman" pitchFamily="18" charset="0"/>
              </a:rPr>
              <a:t>（</a:t>
            </a:r>
            <a:r>
              <a:rPr kumimoji="1" lang="en-US" altLang="zh-CN" sz="2400" b="1" dirty="0" smtClean="0">
                <a:solidFill>
                  <a:srgbClr val="002060"/>
                </a:solidFill>
                <a:latin typeface="Times New Roman" pitchFamily="18" charset="0"/>
              </a:rPr>
              <a:t>2</a:t>
            </a:r>
            <a:r>
              <a:rPr kumimoji="1" lang="zh-CN" altLang="en-US" sz="2400" b="1" dirty="0" smtClean="0">
                <a:solidFill>
                  <a:srgbClr val="002060"/>
                </a:solidFill>
                <a:latin typeface="Times New Roman" pitchFamily="18" charset="0"/>
              </a:rPr>
              <a:t>）非参数统计</a:t>
            </a:r>
            <a:r>
              <a:rPr kumimoji="1" lang="zh-CN" altLang="en-US" sz="2400" b="1" dirty="0">
                <a:solidFill>
                  <a:srgbClr val="002060"/>
                </a:solidFill>
                <a:latin typeface="Times New Roman" pitchFamily="18" charset="0"/>
              </a:rPr>
              <a:t>要满足几个假设</a:t>
            </a:r>
          </a:p>
          <a:p>
            <a:pPr fontAlgn="auto">
              <a:spcBef>
                <a:spcPct val="50000"/>
              </a:spcBef>
              <a:spcAft>
                <a:spcPts val="0"/>
              </a:spcAft>
              <a:defRPr/>
            </a:pPr>
            <a:r>
              <a:rPr kumimoji="1" lang="zh-CN" altLang="en-US" sz="2400" b="1" dirty="0">
                <a:solidFill>
                  <a:srgbClr val="002060"/>
                </a:solidFill>
                <a:latin typeface="Times New Roman" pitchFamily="18" charset="0"/>
              </a:rPr>
              <a:t> </a:t>
            </a:r>
            <a:r>
              <a:rPr kumimoji="1" lang="zh-CN" altLang="en-US" sz="2400" b="1" dirty="0" smtClean="0">
                <a:solidFill>
                  <a:srgbClr val="002060"/>
                </a:solidFill>
                <a:latin typeface="Times New Roman" pitchFamily="18" charset="0"/>
              </a:rPr>
              <a:t>          </a:t>
            </a:r>
            <a:r>
              <a:rPr kumimoji="1" lang="en-US" altLang="zh-CN" sz="2400" b="1" dirty="0" smtClean="0">
                <a:solidFill>
                  <a:srgbClr val="002060"/>
                </a:solidFill>
                <a:latin typeface="Times New Roman" pitchFamily="18" charset="0"/>
              </a:rPr>
              <a:t>a </a:t>
            </a:r>
            <a:r>
              <a:rPr kumimoji="1" lang="zh-CN" altLang="en-US" sz="2400" b="1" dirty="0" smtClean="0">
                <a:solidFill>
                  <a:srgbClr val="002060"/>
                </a:solidFill>
                <a:latin typeface="Times New Roman" pitchFamily="18" charset="0"/>
              </a:rPr>
              <a:t>各</a:t>
            </a:r>
            <a:r>
              <a:rPr kumimoji="1" lang="zh-CN" altLang="en-US" sz="2400" b="1" dirty="0">
                <a:solidFill>
                  <a:srgbClr val="002060"/>
                </a:solidFill>
                <a:latin typeface="Times New Roman" pitchFamily="18" charset="0"/>
              </a:rPr>
              <a:t>观察间相互独立</a:t>
            </a:r>
          </a:p>
          <a:p>
            <a:pPr fontAlgn="auto">
              <a:spcBef>
                <a:spcPct val="50000"/>
              </a:spcBef>
              <a:spcAft>
                <a:spcPts val="0"/>
              </a:spcAft>
              <a:defRPr/>
            </a:pPr>
            <a:r>
              <a:rPr kumimoji="1" lang="zh-CN" altLang="en-US" sz="2400" b="1" dirty="0">
                <a:solidFill>
                  <a:srgbClr val="002060"/>
                </a:solidFill>
                <a:latin typeface="Times New Roman" pitchFamily="18" charset="0"/>
              </a:rPr>
              <a:t> </a:t>
            </a:r>
            <a:r>
              <a:rPr kumimoji="1" lang="zh-CN" altLang="en-US" sz="2400" b="1" dirty="0" smtClean="0">
                <a:solidFill>
                  <a:srgbClr val="002060"/>
                </a:solidFill>
                <a:latin typeface="Times New Roman" pitchFamily="18" charset="0"/>
              </a:rPr>
              <a:t>          </a:t>
            </a:r>
            <a:r>
              <a:rPr kumimoji="1" lang="en-US" altLang="zh-CN" sz="2400" b="1" dirty="0" smtClean="0">
                <a:solidFill>
                  <a:srgbClr val="002060"/>
                </a:solidFill>
                <a:latin typeface="Times New Roman" pitchFamily="18" charset="0"/>
              </a:rPr>
              <a:t>b </a:t>
            </a:r>
            <a:r>
              <a:rPr kumimoji="1" lang="zh-CN" altLang="en-US" sz="2400" b="1" dirty="0" smtClean="0">
                <a:solidFill>
                  <a:srgbClr val="002060"/>
                </a:solidFill>
                <a:latin typeface="Times New Roman" pitchFamily="18" charset="0"/>
              </a:rPr>
              <a:t>变量</a:t>
            </a:r>
            <a:r>
              <a:rPr kumimoji="1" lang="zh-CN" altLang="en-US" sz="2400" b="1" dirty="0">
                <a:solidFill>
                  <a:srgbClr val="002060"/>
                </a:solidFill>
                <a:latin typeface="Times New Roman" pitchFamily="18" charset="0"/>
              </a:rPr>
              <a:t>间有基本的连续性和一致性</a:t>
            </a:r>
          </a:p>
          <a:p>
            <a:pPr marL="0" indent="0" fontAlgn="auto">
              <a:spcBef>
                <a:spcPct val="50000"/>
              </a:spcBef>
              <a:spcAft>
                <a:spcPts val="0"/>
              </a:spcAft>
              <a:defRPr/>
            </a:pPr>
            <a:r>
              <a:rPr kumimoji="1" lang="zh-CN" altLang="en-US" sz="2400" b="1" dirty="0" smtClean="0">
                <a:solidFill>
                  <a:srgbClr val="002060"/>
                </a:solidFill>
                <a:latin typeface="Times New Roman" pitchFamily="18" charset="0"/>
              </a:rPr>
              <a:t>（</a:t>
            </a:r>
            <a:r>
              <a:rPr kumimoji="1" lang="en-US" altLang="zh-CN" sz="2400" b="1" dirty="0" smtClean="0">
                <a:solidFill>
                  <a:srgbClr val="002060"/>
                </a:solidFill>
                <a:latin typeface="Times New Roman" pitchFamily="18" charset="0"/>
              </a:rPr>
              <a:t>3</a:t>
            </a:r>
            <a:r>
              <a:rPr kumimoji="1" lang="zh-CN" altLang="en-US" sz="2400" b="1" dirty="0" smtClean="0">
                <a:solidFill>
                  <a:srgbClr val="002060"/>
                </a:solidFill>
                <a:latin typeface="Times New Roman" pitchFamily="18" charset="0"/>
              </a:rPr>
              <a:t>）注意</a:t>
            </a:r>
            <a:r>
              <a:rPr kumimoji="1" lang="zh-CN" altLang="en-US" sz="2400" b="1" dirty="0">
                <a:solidFill>
                  <a:srgbClr val="002060"/>
                </a:solidFill>
                <a:latin typeface="Times New Roman" pitchFamily="18" charset="0"/>
              </a:rPr>
              <a:t>的问题</a:t>
            </a:r>
          </a:p>
          <a:p>
            <a:pPr fontAlgn="auto">
              <a:spcBef>
                <a:spcPct val="50000"/>
              </a:spcBef>
              <a:spcAft>
                <a:spcPts val="0"/>
              </a:spcAft>
              <a:defRPr/>
            </a:pPr>
            <a:r>
              <a:rPr kumimoji="1" lang="zh-CN" altLang="en-US" sz="2400" b="1" dirty="0">
                <a:solidFill>
                  <a:srgbClr val="002060"/>
                </a:solidFill>
                <a:latin typeface="Times New Roman" pitchFamily="18" charset="0"/>
              </a:rPr>
              <a:t> </a:t>
            </a:r>
            <a:r>
              <a:rPr kumimoji="1" lang="zh-CN" altLang="en-US" sz="2400" b="1" dirty="0" smtClean="0">
                <a:solidFill>
                  <a:srgbClr val="002060"/>
                </a:solidFill>
                <a:latin typeface="Times New Roman" pitchFamily="18" charset="0"/>
              </a:rPr>
              <a:t>         </a:t>
            </a:r>
            <a:r>
              <a:rPr kumimoji="1" lang="en-US" altLang="zh-CN" sz="2400" b="1" dirty="0" smtClean="0">
                <a:solidFill>
                  <a:srgbClr val="002060"/>
                </a:solidFill>
                <a:latin typeface="Times New Roman" pitchFamily="18" charset="0"/>
              </a:rPr>
              <a:t>a </a:t>
            </a:r>
            <a:r>
              <a:rPr kumimoji="1" lang="zh-CN" altLang="en-US" sz="2400" b="1" dirty="0" smtClean="0">
                <a:solidFill>
                  <a:srgbClr val="002060"/>
                </a:solidFill>
                <a:latin typeface="Times New Roman" pitchFamily="18" charset="0"/>
              </a:rPr>
              <a:t>单</a:t>
            </a:r>
            <a:r>
              <a:rPr kumimoji="1" lang="zh-CN" altLang="en-US" sz="2400" b="1" dirty="0">
                <a:solidFill>
                  <a:srgbClr val="002060"/>
                </a:solidFill>
                <a:latin typeface="Times New Roman" pitchFamily="18" charset="0"/>
              </a:rPr>
              <a:t>样本还是多</a:t>
            </a:r>
            <a:r>
              <a:rPr kumimoji="1" lang="zh-CN" altLang="en-US" sz="2400" b="1" dirty="0" smtClean="0">
                <a:solidFill>
                  <a:srgbClr val="002060"/>
                </a:solidFill>
                <a:latin typeface="Times New Roman" pitchFamily="18" charset="0"/>
              </a:rPr>
              <a:t>样本</a:t>
            </a:r>
            <a:endParaRPr kumimoji="1" lang="en-US" altLang="zh-CN" sz="2400" b="1" dirty="0" smtClean="0">
              <a:solidFill>
                <a:srgbClr val="002060"/>
              </a:solidFill>
              <a:latin typeface="Times New Roman" pitchFamily="18" charset="0"/>
            </a:endParaRPr>
          </a:p>
          <a:p>
            <a:pPr fontAlgn="auto">
              <a:spcBef>
                <a:spcPct val="50000"/>
              </a:spcBef>
              <a:spcAft>
                <a:spcPts val="0"/>
              </a:spcAft>
              <a:defRPr/>
            </a:pPr>
            <a:r>
              <a:rPr kumimoji="1" lang="en-US" altLang="zh-CN" sz="2400" b="1" dirty="0">
                <a:solidFill>
                  <a:srgbClr val="002060"/>
                </a:solidFill>
                <a:latin typeface="Times New Roman" pitchFamily="18" charset="0"/>
              </a:rPr>
              <a:t> </a:t>
            </a:r>
            <a:r>
              <a:rPr kumimoji="1" lang="en-US" altLang="zh-CN" sz="2400" b="1" dirty="0" smtClean="0">
                <a:solidFill>
                  <a:srgbClr val="002060"/>
                </a:solidFill>
                <a:latin typeface="Times New Roman" pitchFamily="18" charset="0"/>
              </a:rPr>
              <a:t>         b </a:t>
            </a:r>
            <a:r>
              <a:rPr kumimoji="1" lang="zh-CN" altLang="en-US" sz="2400" b="1" dirty="0" smtClean="0">
                <a:solidFill>
                  <a:srgbClr val="002060"/>
                </a:solidFill>
                <a:latin typeface="Times New Roman" pitchFamily="18" charset="0"/>
              </a:rPr>
              <a:t>相关</a:t>
            </a:r>
            <a:r>
              <a:rPr kumimoji="1" lang="zh-CN" altLang="en-US" sz="2400" b="1" dirty="0">
                <a:solidFill>
                  <a:srgbClr val="002060"/>
                </a:solidFill>
                <a:latin typeface="Times New Roman" pitchFamily="18" charset="0"/>
              </a:rPr>
              <a:t>样本还是独立样本</a:t>
            </a:r>
          </a:p>
          <a:p>
            <a:pPr fontAlgn="auto">
              <a:spcBef>
                <a:spcPct val="50000"/>
              </a:spcBef>
              <a:spcAft>
                <a:spcPts val="0"/>
              </a:spcAft>
              <a:defRPr/>
            </a:pPr>
            <a:r>
              <a:rPr kumimoji="1" lang="zh-CN" altLang="en-US" sz="2400" b="1" dirty="0">
                <a:solidFill>
                  <a:srgbClr val="002060"/>
                </a:solidFill>
                <a:latin typeface="Times New Roman" pitchFamily="18" charset="0"/>
              </a:rPr>
              <a:t> </a:t>
            </a:r>
            <a:r>
              <a:rPr kumimoji="1" lang="zh-CN" altLang="en-US" sz="2400" b="1" dirty="0" smtClean="0">
                <a:solidFill>
                  <a:srgbClr val="002060"/>
                </a:solidFill>
                <a:latin typeface="Times New Roman" pitchFamily="18" charset="0"/>
              </a:rPr>
              <a:t>         </a:t>
            </a:r>
            <a:r>
              <a:rPr kumimoji="1" lang="en-US" altLang="zh-CN" sz="2400" b="1" dirty="0" smtClean="0">
                <a:solidFill>
                  <a:srgbClr val="002060"/>
                </a:solidFill>
                <a:latin typeface="Times New Roman" pitchFamily="18" charset="0"/>
              </a:rPr>
              <a:t>c </a:t>
            </a:r>
            <a:r>
              <a:rPr kumimoji="1" lang="zh-CN" altLang="en-US" sz="2400" b="1" dirty="0" smtClean="0">
                <a:solidFill>
                  <a:srgbClr val="002060"/>
                </a:solidFill>
                <a:latin typeface="Times New Roman" pitchFamily="18" charset="0"/>
              </a:rPr>
              <a:t>非参数检验</a:t>
            </a:r>
            <a:r>
              <a:rPr kumimoji="1" lang="zh-CN" altLang="en-US" sz="2400" b="1" dirty="0">
                <a:solidFill>
                  <a:srgbClr val="002060"/>
                </a:solidFill>
                <a:latin typeface="Times New Roman" pitchFamily="18" charset="0"/>
              </a:rPr>
              <a:t>的统计功效随样本的增大而提高</a:t>
            </a: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44034"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0D853892-A709-4DD1-A2E3-96C56BF7C5B5}" type="slidenum">
              <a:rPr lang="zh-CN" altLang="en-US" smtClean="0">
                <a:latin typeface="Arial" charset="0"/>
                <a:ea typeface="宋体" charset="-122"/>
              </a:rPr>
              <a:pPr algn="ctr" fontAlgn="base">
                <a:spcBef>
                  <a:spcPct val="0"/>
                </a:spcBef>
                <a:spcAft>
                  <a:spcPct val="0"/>
                </a:spcAft>
              </a:pPr>
              <a:t>17</a:t>
            </a:fld>
            <a:endParaRPr lang="en-US" altLang="zh-CN" smtClean="0">
              <a:latin typeface="Arial" charset="0"/>
              <a:ea typeface="宋体" charset="-122"/>
            </a:endParaRPr>
          </a:p>
        </p:txBody>
      </p:sp>
      <p:sp>
        <p:nvSpPr>
          <p:cNvPr id="44035" name="Rectangle 2"/>
          <p:cNvSpPr>
            <a:spLocks noGrp="1" noChangeArrowheads="1"/>
          </p:cNvSpPr>
          <p:nvPr>
            <p:ph type="title"/>
          </p:nvPr>
        </p:nvSpPr>
        <p:spPr>
          <a:xfrm>
            <a:off x="468313" y="981075"/>
            <a:ext cx="8229600" cy="1143000"/>
          </a:xfrm>
        </p:spPr>
        <p:txBody>
          <a:bodyPr/>
          <a:lstStyle/>
          <a:p>
            <a:r>
              <a:rPr lang="zh-CN" altLang="en-US" b="1" smtClean="0">
                <a:solidFill>
                  <a:srgbClr val="002060"/>
                </a:solidFill>
              </a:rPr>
              <a:t>研究设计的标准</a:t>
            </a:r>
          </a:p>
        </p:txBody>
      </p:sp>
      <p:sp>
        <p:nvSpPr>
          <p:cNvPr id="749571" name="Rectangle 3"/>
          <p:cNvSpPr>
            <a:spLocks noGrp="1" noChangeArrowheads="1"/>
          </p:cNvSpPr>
          <p:nvPr>
            <p:ph type="body" idx="1"/>
          </p:nvPr>
        </p:nvSpPr>
        <p:spPr>
          <a:xfrm>
            <a:off x="468313" y="2492375"/>
            <a:ext cx="8229600" cy="3205163"/>
          </a:xfrm>
        </p:spPr>
        <p:txBody>
          <a:bodyPr>
            <a:normAutofit lnSpcReduction="10000"/>
          </a:bodyPr>
          <a:lstStyle/>
          <a:p>
            <a:pPr>
              <a:lnSpc>
                <a:spcPct val="135000"/>
              </a:lnSpc>
              <a:defRPr/>
            </a:pPr>
            <a:r>
              <a:rPr lang="zh-CN" altLang="en-US" b="1" dirty="0">
                <a:solidFill>
                  <a:srgbClr val="002060"/>
                </a:solidFill>
              </a:rPr>
              <a:t>四类效度的关系：在保证内部效度和构思效度的情况下，一般可以提高统计结论效度和外部效度；但是，一些因素可以提高一类效度的同时，也可能会降低另一类效度。因此，具体研究中需权衡综合考虑。</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49571">
                                            <p:txEl>
                                              <p:pRg st="0" end="0"/>
                                            </p:txEl>
                                          </p:spTgt>
                                        </p:tgtEl>
                                        <p:attrNameLst>
                                          <p:attrName>style.visibility</p:attrName>
                                        </p:attrNameLst>
                                      </p:cBhvr>
                                      <p:to>
                                        <p:strVal val="visible"/>
                                      </p:to>
                                    </p:set>
                                    <p:animEffect transition="in" filter="checkerboard(across)">
                                      <p:cBhvr>
                                        <p:cTn id="7" dur="500"/>
                                        <p:tgtEl>
                                          <p:spTgt spid="74957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标题 1"/>
          <p:cNvSpPr>
            <a:spLocks noGrp="1"/>
          </p:cNvSpPr>
          <p:nvPr>
            <p:ph type="ctrTitle"/>
          </p:nvPr>
        </p:nvSpPr>
        <p:spPr>
          <a:xfrm>
            <a:off x="395288" y="2130425"/>
            <a:ext cx="8424862" cy="1470025"/>
          </a:xfrm>
        </p:spPr>
        <p:txBody>
          <a:bodyPr/>
          <a:lstStyle/>
          <a:p>
            <a:r>
              <a:rPr lang="zh-CN" altLang="en-US" b="1" smtClean="0"/>
              <a:t>第十六章 研究报告的撰写</a:t>
            </a:r>
          </a:p>
        </p:txBody>
      </p:sp>
      <p:sp>
        <p:nvSpPr>
          <p:cNvPr id="208898" name="副标题 2"/>
          <p:cNvSpPr>
            <a:spLocks noGrp="1"/>
          </p:cNvSpPr>
          <p:nvPr>
            <p:ph type="subTitle" idx="1"/>
          </p:nvPr>
        </p:nvSpPr>
        <p:spPr/>
        <p:txBody>
          <a:bodyPr/>
          <a:lstStyle/>
          <a:p>
            <a:endParaRPr lang="zh-CN" altLang="en-US" smtClean="0"/>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1" name="Rectangle 2"/>
          <p:cNvSpPr>
            <a:spLocks noGrp="1" noChangeArrowheads="1"/>
          </p:cNvSpPr>
          <p:nvPr>
            <p:ph type="title"/>
          </p:nvPr>
        </p:nvSpPr>
        <p:spPr>
          <a:xfrm>
            <a:off x="539750" y="908050"/>
            <a:ext cx="8229600" cy="1143000"/>
          </a:xfrm>
        </p:spPr>
        <p:txBody>
          <a:bodyPr/>
          <a:lstStyle/>
          <a:p>
            <a:r>
              <a:rPr lang="zh-CN" altLang="en-US" sz="4000" b="1" smtClean="0">
                <a:solidFill>
                  <a:srgbClr val="002060"/>
                </a:solidFill>
                <a:latin typeface="黑体" pitchFamily="2" charset="-122"/>
                <a:ea typeface="黑体" pitchFamily="2" charset="-122"/>
              </a:rPr>
              <a:t>第一节</a:t>
            </a:r>
            <a:r>
              <a:rPr lang="en-US" altLang="zh-CN" sz="4000" b="1" smtClean="0">
                <a:solidFill>
                  <a:srgbClr val="002060"/>
                </a:solidFill>
                <a:latin typeface="黑体" pitchFamily="2" charset="-122"/>
                <a:ea typeface="黑体" pitchFamily="2" charset="-122"/>
              </a:rPr>
              <a:t> </a:t>
            </a:r>
            <a:r>
              <a:rPr lang="zh-CN" altLang="en-US" sz="4000" b="1" smtClean="0">
                <a:solidFill>
                  <a:srgbClr val="002060"/>
                </a:solidFill>
                <a:latin typeface="黑体" pitchFamily="2" charset="-122"/>
                <a:ea typeface="黑体" pitchFamily="2" charset="-122"/>
              </a:rPr>
              <a:t>研究报告的基本属性</a:t>
            </a:r>
          </a:p>
        </p:txBody>
      </p:sp>
      <p:sp>
        <p:nvSpPr>
          <p:cNvPr id="209922" name="Rectangle 3"/>
          <p:cNvSpPr>
            <a:spLocks noGrp="1" noChangeArrowheads="1"/>
          </p:cNvSpPr>
          <p:nvPr>
            <p:ph type="body" idx="1"/>
          </p:nvPr>
        </p:nvSpPr>
        <p:spPr>
          <a:xfrm>
            <a:off x="755650" y="2017713"/>
            <a:ext cx="7772400" cy="4840287"/>
          </a:xfrm>
        </p:spPr>
        <p:txBody>
          <a:bodyPr/>
          <a:lstStyle/>
          <a:p>
            <a:pPr>
              <a:lnSpc>
                <a:spcPct val="120000"/>
              </a:lnSpc>
              <a:buFont typeface="Wingdings" pitchFamily="2" charset="2"/>
              <a:buNone/>
            </a:pPr>
            <a:r>
              <a:rPr lang="en-US" altLang="zh-CN" b="1" smtClean="0">
                <a:solidFill>
                  <a:srgbClr val="000066"/>
                </a:solidFill>
                <a:latin typeface="宋体" charset="-122"/>
              </a:rPr>
              <a:t>1 </a:t>
            </a:r>
            <a:r>
              <a:rPr lang="zh-CN" altLang="en-US" b="1" smtClean="0">
                <a:solidFill>
                  <a:srgbClr val="000066"/>
                </a:solidFill>
                <a:latin typeface="宋体" charset="-122"/>
              </a:rPr>
              <a:t>什么是研究报告</a:t>
            </a:r>
          </a:p>
          <a:p>
            <a:pPr>
              <a:lnSpc>
                <a:spcPct val="120000"/>
              </a:lnSpc>
              <a:buFont typeface="Wingdings" pitchFamily="2" charset="2"/>
              <a:buNone/>
            </a:pPr>
            <a:r>
              <a:rPr lang="zh-CN" altLang="en-US" sz="2200" b="1" smtClean="0">
                <a:solidFill>
                  <a:srgbClr val="000066"/>
                </a:solidFill>
                <a:latin typeface="宋体" charset="-122"/>
              </a:rPr>
              <a:t>   把研究的历程与结果用文字或口头形式加以正式表达。</a:t>
            </a:r>
          </a:p>
          <a:p>
            <a:pPr>
              <a:lnSpc>
                <a:spcPct val="120000"/>
              </a:lnSpc>
              <a:buFont typeface="Wingdings" pitchFamily="2" charset="2"/>
              <a:buNone/>
            </a:pPr>
            <a:r>
              <a:rPr lang="zh-CN" altLang="en-US" sz="2200" b="1" smtClean="0">
                <a:solidFill>
                  <a:srgbClr val="000066"/>
                </a:solidFill>
                <a:latin typeface="宋体" charset="-122"/>
              </a:rPr>
              <a:t>   心理学研究报告的基本特点：理论性、创造性和规范性</a:t>
            </a:r>
          </a:p>
          <a:p>
            <a:pPr>
              <a:lnSpc>
                <a:spcPct val="120000"/>
              </a:lnSpc>
              <a:buFont typeface="Wingdings" pitchFamily="2" charset="2"/>
              <a:buNone/>
            </a:pPr>
            <a:r>
              <a:rPr lang="en-US" altLang="zh-CN" b="1" smtClean="0">
                <a:solidFill>
                  <a:srgbClr val="000066"/>
                </a:solidFill>
                <a:latin typeface="宋体" charset="-122"/>
              </a:rPr>
              <a:t>2 </a:t>
            </a:r>
            <a:r>
              <a:rPr lang="zh-CN" altLang="en-US" b="1" smtClean="0">
                <a:solidFill>
                  <a:srgbClr val="000066"/>
                </a:solidFill>
                <a:latin typeface="宋体" charset="-122"/>
              </a:rPr>
              <a:t>研究报告的类型</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）应用型和学术型报告</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）质的研究和量的研究报告</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a:t>
            </a:r>
            <a:r>
              <a:rPr lang="zh-CN" altLang="en-US" sz="2200" b="1" smtClean="0">
                <a:solidFill>
                  <a:srgbClr val="000066"/>
                </a:solidFill>
                <a:latin typeface="宋体" charset="-122"/>
              </a:rPr>
              <a:t>）研究计划报告和研究结果报告</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4</a:t>
            </a:r>
            <a:r>
              <a:rPr lang="zh-CN" altLang="en-US" sz="2200" b="1" smtClean="0">
                <a:solidFill>
                  <a:srgbClr val="000066"/>
                </a:solidFill>
                <a:latin typeface="宋体" charset="-122"/>
              </a:rPr>
              <a:t>）学位论文、学术期刊报告和会议报告</a:t>
            </a:r>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Rectangle 2"/>
          <p:cNvSpPr>
            <a:spLocks noGrp="1" noChangeArrowheads="1"/>
          </p:cNvSpPr>
          <p:nvPr>
            <p:ph type="title"/>
          </p:nvPr>
        </p:nvSpPr>
        <p:spPr>
          <a:xfrm>
            <a:off x="468313" y="1052513"/>
            <a:ext cx="8229600" cy="1143000"/>
          </a:xfrm>
        </p:spPr>
        <p:txBody>
          <a:bodyPr/>
          <a:lstStyle/>
          <a:p>
            <a:r>
              <a:rPr lang="zh-CN" altLang="en-US" sz="4000" b="1" smtClean="0">
                <a:solidFill>
                  <a:srgbClr val="002060"/>
                </a:solidFill>
                <a:latin typeface="黑体" pitchFamily="2" charset="-122"/>
                <a:ea typeface="黑体" pitchFamily="2" charset="-122"/>
              </a:rPr>
              <a:t>研究报告的基本属性</a:t>
            </a:r>
          </a:p>
        </p:txBody>
      </p:sp>
      <p:sp>
        <p:nvSpPr>
          <p:cNvPr id="12291" name="Rectangle 3"/>
          <p:cNvSpPr>
            <a:spLocks noGrp="1" noChangeArrowheads="1"/>
          </p:cNvSpPr>
          <p:nvPr>
            <p:ph type="body" idx="1"/>
          </p:nvPr>
        </p:nvSpPr>
        <p:spPr>
          <a:xfrm>
            <a:off x="1187450" y="2565400"/>
            <a:ext cx="7772400" cy="5300663"/>
          </a:xfrm>
        </p:spPr>
        <p:txBody>
          <a:bodyPr/>
          <a:lstStyle/>
          <a:p>
            <a:pPr>
              <a:buFont typeface="Wingdings" pitchFamily="2" charset="2"/>
              <a:buNone/>
              <a:defRPr/>
            </a:pPr>
            <a:r>
              <a:rPr lang="en-US" altLang="zh-CN" b="1" dirty="0" smtClean="0">
                <a:solidFill>
                  <a:srgbClr val="000066"/>
                </a:solidFill>
                <a:latin typeface="宋体" charset="-122"/>
              </a:rPr>
              <a:t>3 </a:t>
            </a:r>
            <a:r>
              <a:rPr lang="zh-CN" altLang="en-US" b="1" dirty="0">
                <a:solidFill>
                  <a:srgbClr val="000066"/>
                </a:solidFill>
                <a:latin typeface="宋体" charset="-122"/>
              </a:rPr>
              <a:t>研究报告的写作风格</a:t>
            </a:r>
          </a:p>
          <a:p>
            <a:pPr>
              <a:buFont typeface="Wingdings" pitchFamily="2" charset="2"/>
              <a:buNone/>
              <a:defRPr/>
            </a:pPr>
            <a:r>
              <a:rPr lang="zh-CN" altLang="en-US" sz="2200" b="1" dirty="0">
                <a:solidFill>
                  <a:srgbClr val="000066"/>
                </a:solidFill>
                <a:latin typeface="宋体" charset="-122"/>
              </a:rPr>
              <a:t>   以说明为主，语言要求客观、准确、简洁</a:t>
            </a:r>
          </a:p>
          <a:p>
            <a:pPr>
              <a:buFont typeface="Wingdings" pitchFamily="2" charset="2"/>
              <a:buNone/>
              <a:defRPr/>
            </a:pPr>
            <a:r>
              <a:rPr lang="en-US" altLang="zh-CN" b="1" dirty="0" smtClean="0">
                <a:solidFill>
                  <a:srgbClr val="002060"/>
                </a:solidFill>
                <a:latin typeface="宋体" charset="-122"/>
              </a:rPr>
              <a:t>4 </a:t>
            </a:r>
            <a:r>
              <a:rPr lang="zh-CN" altLang="en-US" b="1" dirty="0" smtClean="0">
                <a:solidFill>
                  <a:srgbClr val="002060"/>
                </a:solidFill>
                <a:latin typeface="宋体" charset="-122"/>
              </a:rPr>
              <a:t>研究报告的基本属性</a:t>
            </a:r>
            <a:endParaRPr lang="en-US" altLang="zh-CN" b="1" dirty="0" smtClean="0">
              <a:solidFill>
                <a:srgbClr val="002060"/>
              </a:solidFill>
              <a:latin typeface="宋体" charset="-122"/>
            </a:endParaRPr>
          </a:p>
          <a:p>
            <a:pPr marL="0" indent="0">
              <a:buFontTx/>
              <a:buNone/>
              <a:defRPr/>
            </a:pPr>
            <a:r>
              <a:rPr lang="en-US" altLang="zh-CN" sz="2400" b="1" dirty="0" smtClean="0">
                <a:solidFill>
                  <a:srgbClr val="002060"/>
                </a:solidFill>
              </a:rPr>
              <a:t>      </a:t>
            </a:r>
            <a:r>
              <a:rPr lang="zh-CN" altLang="en-US" sz="2400" b="1" dirty="0" smtClean="0">
                <a:solidFill>
                  <a:srgbClr val="002060"/>
                </a:solidFill>
              </a:rPr>
              <a:t>（</a:t>
            </a:r>
            <a:r>
              <a:rPr lang="en-US" altLang="zh-CN" sz="2400" b="1" dirty="0" smtClean="0">
                <a:solidFill>
                  <a:srgbClr val="002060"/>
                </a:solidFill>
              </a:rPr>
              <a:t>1</a:t>
            </a:r>
            <a:r>
              <a:rPr lang="zh-CN" altLang="en-US" sz="2400" b="1" dirty="0" smtClean="0">
                <a:solidFill>
                  <a:srgbClr val="002060"/>
                </a:solidFill>
              </a:rPr>
              <a:t>）</a:t>
            </a:r>
            <a:r>
              <a:rPr lang="zh-CN" altLang="zh-CN" sz="2400" b="1" dirty="0" smtClean="0">
                <a:solidFill>
                  <a:srgbClr val="002060"/>
                </a:solidFill>
              </a:rPr>
              <a:t>研究</a:t>
            </a:r>
            <a:r>
              <a:rPr lang="zh-CN" altLang="zh-CN" sz="2400" b="1" dirty="0">
                <a:solidFill>
                  <a:srgbClr val="002060"/>
                </a:solidFill>
              </a:rPr>
              <a:t>报告的学术性</a:t>
            </a:r>
          </a:p>
          <a:p>
            <a:pPr marL="0" indent="0">
              <a:buFontTx/>
              <a:buNone/>
              <a:defRPr/>
            </a:pPr>
            <a:r>
              <a:rPr lang="en-US" altLang="zh-CN" sz="2400" b="1" dirty="0" smtClean="0">
                <a:solidFill>
                  <a:srgbClr val="002060"/>
                </a:solidFill>
              </a:rPr>
              <a:t>      </a:t>
            </a:r>
            <a:r>
              <a:rPr lang="zh-CN" altLang="en-US" sz="2400" b="1" dirty="0" smtClean="0">
                <a:solidFill>
                  <a:srgbClr val="002060"/>
                </a:solidFill>
              </a:rPr>
              <a:t>（</a:t>
            </a:r>
            <a:r>
              <a:rPr lang="en-US" altLang="zh-CN" sz="2400" b="1" dirty="0" smtClean="0">
                <a:solidFill>
                  <a:srgbClr val="002060"/>
                </a:solidFill>
              </a:rPr>
              <a:t>2</a:t>
            </a:r>
            <a:r>
              <a:rPr lang="zh-CN" altLang="en-US" sz="2400" b="1" dirty="0" smtClean="0">
                <a:solidFill>
                  <a:srgbClr val="002060"/>
                </a:solidFill>
              </a:rPr>
              <a:t>）</a:t>
            </a:r>
            <a:r>
              <a:rPr lang="zh-CN" altLang="zh-CN" sz="2400" b="1" dirty="0" smtClean="0">
                <a:solidFill>
                  <a:srgbClr val="002060"/>
                </a:solidFill>
              </a:rPr>
              <a:t>研究</a:t>
            </a:r>
            <a:r>
              <a:rPr lang="zh-CN" altLang="zh-CN" sz="2400" b="1" dirty="0">
                <a:solidFill>
                  <a:srgbClr val="002060"/>
                </a:solidFill>
              </a:rPr>
              <a:t>报告的规范性</a:t>
            </a:r>
          </a:p>
          <a:p>
            <a:pPr marL="0" indent="0">
              <a:buFontTx/>
              <a:buNone/>
              <a:defRPr/>
            </a:pPr>
            <a:r>
              <a:rPr lang="zh-CN" altLang="en-US" sz="2400" b="1" dirty="0" smtClean="0">
                <a:solidFill>
                  <a:srgbClr val="002060"/>
                </a:solidFill>
              </a:rPr>
              <a:t>      （</a:t>
            </a:r>
            <a:r>
              <a:rPr lang="en-US" altLang="zh-CN" sz="2400" b="1" dirty="0" smtClean="0">
                <a:solidFill>
                  <a:srgbClr val="002060"/>
                </a:solidFill>
              </a:rPr>
              <a:t>3</a:t>
            </a:r>
            <a:r>
              <a:rPr lang="zh-CN" altLang="en-US" sz="2400" b="1" dirty="0" smtClean="0">
                <a:solidFill>
                  <a:srgbClr val="002060"/>
                </a:solidFill>
              </a:rPr>
              <a:t>）</a:t>
            </a:r>
            <a:r>
              <a:rPr lang="zh-CN" altLang="zh-CN" sz="2400" b="1" dirty="0" smtClean="0">
                <a:solidFill>
                  <a:srgbClr val="002060"/>
                </a:solidFill>
              </a:rPr>
              <a:t>研究</a:t>
            </a:r>
            <a:r>
              <a:rPr lang="zh-CN" altLang="zh-CN" sz="2400" b="1" dirty="0">
                <a:solidFill>
                  <a:srgbClr val="002060"/>
                </a:solidFill>
              </a:rPr>
              <a:t>报告的客观性</a:t>
            </a:r>
          </a:p>
          <a:p>
            <a:pPr marL="0" indent="0">
              <a:buFontTx/>
              <a:buNone/>
              <a:defRPr/>
            </a:pPr>
            <a:r>
              <a:rPr lang="zh-CN" altLang="en-US" sz="2400" b="1" dirty="0" smtClean="0">
                <a:solidFill>
                  <a:srgbClr val="002060"/>
                </a:solidFill>
              </a:rPr>
              <a:t>      （</a:t>
            </a:r>
            <a:r>
              <a:rPr lang="en-US" altLang="zh-CN" sz="2400" b="1" dirty="0" smtClean="0">
                <a:solidFill>
                  <a:srgbClr val="002060"/>
                </a:solidFill>
              </a:rPr>
              <a:t>4</a:t>
            </a:r>
            <a:r>
              <a:rPr lang="zh-CN" altLang="en-US" sz="2400" b="1" dirty="0" smtClean="0">
                <a:solidFill>
                  <a:srgbClr val="002060"/>
                </a:solidFill>
              </a:rPr>
              <a:t>）</a:t>
            </a:r>
            <a:r>
              <a:rPr lang="zh-CN" altLang="zh-CN" sz="2400" b="1" dirty="0" smtClean="0">
                <a:solidFill>
                  <a:srgbClr val="002060"/>
                </a:solidFill>
              </a:rPr>
              <a:t>研究</a:t>
            </a:r>
            <a:r>
              <a:rPr lang="zh-CN" altLang="zh-CN" sz="2400" b="1" dirty="0">
                <a:solidFill>
                  <a:srgbClr val="002060"/>
                </a:solidFill>
              </a:rPr>
              <a:t>报告的针对性</a:t>
            </a:r>
            <a:endParaRPr lang="en-US" altLang="zh-CN" sz="2200" b="1" dirty="0">
              <a:solidFill>
                <a:srgbClr val="002060"/>
              </a:solidFill>
              <a:latin typeface="宋体" charset="-122"/>
            </a:endParaRPr>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标题 1"/>
          <p:cNvSpPr>
            <a:spLocks noGrp="1"/>
          </p:cNvSpPr>
          <p:nvPr>
            <p:ph type="title"/>
          </p:nvPr>
        </p:nvSpPr>
        <p:spPr>
          <a:xfrm>
            <a:off x="539750" y="908050"/>
            <a:ext cx="8229600" cy="1143000"/>
          </a:xfrm>
        </p:spPr>
        <p:txBody>
          <a:bodyPr/>
          <a:lstStyle/>
          <a:p>
            <a:r>
              <a:rPr lang="zh-CN" altLang="en-US" b="1" smtClean="0">
                <a:solidFill>
                  <a:srgbClr val="002060"/>
                </a:solidFill>
                <a:latin typeface="黑体" pitchFamily="2" charset="-122"/>
                <a:ea typeface="黑体" pitchFamily="2" charset="-122"/>
              </a:rPr>
              <a:t>第二节 研究报告的构成及要求</a:t>
            </a:r>
            <a:endParaRPr lang="zh-CN" altLang="en-US" smtClean="0">
              <a:solidFill>
                <a:srgbClr val="002060"/>
              </a:solidFill>
            </a:endParaRPr>
          </a:p>
        </p:txBody>
      </p:sp>
      <p:sp>
        <p:nvSpPr>
          <p:cNvPr id="3" name="内容占位符 2"/>
          <p:cNvSpPr>
            <a:spLocks noGrp="1"/>
          </p:cNvSpPr>
          <p:nvPr>
            <p:ph idx="1"/>
          </p:nvPr>
        </p:nvSpPr>
        <p:spPr>
          <a:xfrm>
            <a:off x="468313" y="2306638"/>
            <a:ext cx="8229600" cy="4525962"/>
          </a:xfrm>
        </p:spPr>
        <p:txBody>
          <a:bodyPr/>
          <a:lstStyle/>
          <a:p>
            <a:pPr>
              <a:buFontTx/>
              <a:buNone/>
              <a:defRPr/>
            </a:pPr>
            <a:r>
              <a:rPr lang="en-US" altLang="zh-CN" sz="3600" b="1" dirty="0" smtClean="0">
                <a:solidFill>
                  <a:srgbClr val="000066"/>
                </a:solidFill>
                <a:latin typeface="宋体" charset="-122"/>
              </a:rPr>
              <a:t>1 </a:t>
            </a:r>
            <a:r>
              <a:rPr lang="zh-CN" altLang="en-US" sz="3600" b="1" dirty="0">
                <a:solidFill>
                  <a:srgbClr val="000066"/>
                </a:solidFill>
                <a:latin typeface="宋体" charset="-122"/>
              </a:rPr>
              <a:t>题目</a:t>
            </a:r>
          </a:p>
          <a:p>
            <a:pPr>
              <a:buFontTx/>
              <a:buNone/>
              <a:defRPr/>
            </a:pPr>
            <a:r>
              <a:rPr lang="zh-CN" altLang="en-US" sz="2200" b="1" dirty="0">
                <a:solidFill>
                  <a:srgbClr val="000066"/>
                </a:solidFill>
                <a:latin typeface="宋体" charset="-122"/>
              </a:rPr>
              <a:t>   </a:t>
            </a:r>
            <a:r>
              <a:rPr lang="zh-CN" altLang="en-US" sz="2400" b="1" dirty="0">
                <a:solidFill>
                  <a:srgbClr val="000066"/>
                </a:solidFill>
                <a:latin typeface="宋体" charset="-122"/>
              </a:rPr>
              <a:t>题目是研究主题思想、内容焦点的表达，要求准确、</a:t>
            </a:r>
            <a:r>
              <a:rPr lang="zh-CN" altLang="en-US" sz="2400" b="1" dirty="0" smtClean="0">
                <a:solidFill>
                  <a:srgbClr val="000066"/>
                </a:solidFill>
                <a:latin typeface="宋体" charset="-122"/>
              </a:rPr>
              <a:t>概</a:t>
            </a:r>
            <a:endParaRPr lang="en-US" altLang="zh-CN" sz="2400" b="1" dirty="0">
              <a:solidFill>
                <a:srgbClr val="000066"/>
              </a:solidFill>
              <a:latin typeface="宋体" charset="-122"/>
            </a:endParaRPr>
          </a:p>
          <a:p>
            <a:pPr>
              <a:buFontTx/>
              <a:buNone/>
              <a:defRPr/>
            </a:pPr>
            <a:r>
              <a:rPr lang="zh-CN" altLang="en-US" sz="2400" b="1" dirty="0" smtClean="0">
                <a:solidFill>
                  <a:srgbClr val="000066"/>
                </a:solidFill>
                <a:latin typeface="宋体" charset="-122"/>
              </a:rPr>
              <a:t>括和</a:t>
            </a:r>
            <a:r>
              <a:rPr lang="zh-CN" altLang="en-US" sz="2400" b="1" dirty="0">
                <a:solidFill>
                  <a:srgbClr val="000066"/>
                </a:solidFill>
                <a:latin typeface="宋体" charset="-122"/>
              </a:rPr>
              <a:t>简洁</a:t>
            </a:r>
          </a:p>
          <a:p>
            <a:pPr>
              <a:buFontTx/>
              <a:buNone/>
              <a:defRPr/>
            </a:pPr>
            <a:r>
              <a:rPr lang="zh-CN" altLang="en-US" sz="2400" b="1" dirty="0">
                <a:solidFill>
                  <a:srgbClr val="000066"/>
                </a:solidFill>
                <a:latin typeface="宋体" charset="-122"/>
              </a:rPr>
              <a:t>   研究报告题目的表达方式：</a:t>
            </a:r>
          </a:p>
          <a:p>
            <a:pPr>
              <a:buFontTx/>
              <a:buNone/>
              <a:defRPr/>
            </a:pPr>
            <a:r>
              <a:rPr lang="zh-CN" altLang="en-US" sz="2400" b="1" dirty="0">
                <a:solidFill>
                  <a:srgbClr val="000066"/>
                </a:solidFill>
                <a:latin typeface="宋体" charset="-122"/>
              </a:rPr>
              <a:t>   </a:t>
            </a:r>
            <a:r>
              <a:rPr lang="zh-CN" altLang="en-US" sz="2400" b="1" dirty="0" smtClean="0">
                <a:solidFill>
                  <a:srgbClr val="000066"/>
                </a:solidFill>
                <a:latin typeface="宋体" charset="-122"/>
              </a:rPr>
              <a:t>（</a:t>
            </a:r>
            <a:r>
              <a:rPr lang="en-US" altLang="zh-CN" sz="2400" b="1" dirty="0" smtClean="0">
                <a:solidFill>
                  <a:srgbClr val="000066"/>
                </a:solidFill>
                <a:latin typeface="宋体" charset="-122"/>
              </a:rPr>
              <a:t>1</a:t>
            </a:r>
            <a:r>
              <a:rPr lang="zh-CN" altLang="en-US" sz="2400" b="1" dirty="0" smtClean="0">
                <a:solidFill>
                  <a:srgbClr val="000066"/>
                </a:solidFill>
                <a:latin typeface="宋体" charset="-122"/>
              </a:rPr>
              <a:t>）</a:t>
            </a:r>
            <a:r>
              <a:rPr lang="en-US" altLang="zh-CN" sz="2400" b="1" dirty="0" smtClean="0">
                <a:solidFill>
                  <a:srgbClr val="000066"/>
                </a:solidFill>
                <a:latin typeface="宋体" charset="-122"/>
              </a:rPr>
              <a:t> </a:t>
            </a:r>
            <a:r>
              <a:rPr lang="zh-CN" altLang="en-US" sz="2400" b="1" dirty="0">
                <a:solidFill>
                  <a:srgbClr val="000066"/>
                </a:solidFill>
                <a:latin typeface="宋体" charset="-122"/>
              </a:rPr>
              <a:t>变量式：由研究的主要变量组成</a:t>
            </a:r>
          </a:p>
          <a:p>
            <a:pPr>
              <a:buFontTx/>
              <a:buNone/>
              <a:defRPr/>
            </a:pPr>
            <a:r>
              <a:rPr lang="zh-CN" altLang="en-US" sz="2400" b="1" dirty="0">
                <a:solidFill>
                  <a:srgbClr val="000066"/>
                </a:solidFill>
                <a:latin typeface="宋体" charset="-122"/>
              </a:rPr>
              <a:t>   </a:t>
            </a:r>
            <a:r>
              <a:rPr lang="zh-CN" altLang="en-US" sz="2400" b="1" dirty="0" smtClean="0">
                <a:solidFill>
                  <a:srgbClr val="000066"/>
                </a:solidFill>
                <a:latin typeface="宋体" charset="-122"/>
              </a:rPr>
              <a:t>（</a:t>
            </a:r>
            <a:r>
              <a:rPr lang="en-US" altLang="zh-CN" sz="2400" b="1" dirty="0" smtClean="0">
                <a:solidFill>
                  <a:srgbClr val="000066"/>
                </a:solidFill>
                <a:latin typeface="宋体" charset="-122"/>
              </a:rPr>
              <a:t>2</a:t>
            </a:r>
            <a:r>
              <a:rPr lang="zh-CN" altLang="en-US" sz="2400" b="1" dirty="0" smtClean="0">
                <a:solidFill>
                  <a:srgbClr val="000066"/>
                </a:solidFill>
                <a:latin typeface="宋体" charset="-122"/>
              </a:rPr>
              <a:t>）</a:t>
            </a:r>
            <a:r>
              <a:rPr lang="en-US" altLang="zh-CN" sz="2400" b="1" dirty="0" smtClean="0">
                <a:solidFill>
                  <a:srgbClr val="000066"/>
                </a:solidFill>
                <a:latin typeface="宋体" charset="-122"/>
              </a:rPr>
              <a:t> </a:t>
            </a:r>
            <a:r>
              <a:rPr lang="zh-CN" altLang="en-US" sz="2400" b="1" dirty="0">
                <a:solidFill>
                  <a:srgbClr val="000066"/>
                </a:solidFill>
                <a:latin typeface="宋体" charset="-122"/>
              </a:rPr>
              <a:t>主题式：表达研究的主题，其涉及的变量不易</a:t>
            </a:r>
            <a:r>
              <a:rPr lang="zh-CN" altLang="en-US" sz="2400" b="1" dirty="0" smtClean="0">
                <a:solidFill>
                  <a:srgbClr val="000066"/>
                </a:solidFill>
                <a:latin typeface="宋体" charset="-122"/>
              </a:rPr>
              <a:t>通</a:t>
            </a:r>
            <a:endParaRPr lang="en-US" altLang="zh-CN" sz="2400" b="1" dirty="0" smtClean="0">
              <a:solidFill>
                <a:srgbClr val="000066"/>
              </a:solidFill>
              <a:latin typeface="宋体" charset="-122"/>
            </a:endParaRPr>
          </a:p>
          <a:p>
            <a:pPr>
              <a:buFontTx/>
              <a:buNone/>
              <a:defRPr/>
            </a:pPr>
            <a:r>
              <a:rPr lang="zh-CN" altLang="en-US" sz="2400" b="1" dirty="0" smtClean="0">
                <a:solidFill>
                  <a:srgbClr val="000066"/>
                </a:solidFill>
                <a:latin typeface="宋体" charset="-122"/>
              </a:rPr>
              <a:t>过标题表达</a:t>
            </a:r>
            <a:r>
              <a:rPr lang="zh-CN" altLang="en-US" sz="2400" b="1" dirty="0">
                <a:solidFill>
                  <a:srgbClr val="000066"/>
                </a:solidFill>
                <a:latin typeface="宋体" charset="-122"/>
              </a:rPr>
              <a:t>出来。</a:t>
            </a:r>
          </a:p>
          <a:p>
            <a:pPr marL="0" indent="0">
              <a:buFontTx/>
              <a:buNone/>
              <a:defRPr/>
            </a:pPr>
            <a:r>
              <a:rPr lang="en-US" altLang="zh-CN" sz="2400" b="1" dirty="0" smtClean="0">
                <a:solidFill>
                  <a:srgbClr val="000066"/>
                </a:solidFill>
                <a:latin typeface="宋体" charset="-122"/>
              </a:rPr>
              <a:t>   </a:t>
            </a:r>
            <a:r>
              <a:rPr lang="zh-CN" altLang="en-US" sz="2400" b="1" dirty="0" smtClean="0">
                <a:solidFill>
                  <a:srgbClr val="000066"/>
                </a:solidFill>
                <a:latin typeface="宋体" charset="-122"/>
              </a:rPr>
              <a:t>（</a:t>
            </a:r>
            <a:r>
              <a:rPr lang="en-US" altLang="zh-CN" sz="2400" b="1" dirty="0">
                <a:solidFill>
                  <a:srgbClr val="000066"/>
                </a:solidFill>
                <a:latin typeface="宋体" charset="-122"/>
              </a:rPr>
              <a:t>3</a:t>
            </a:r>
            <a:r>
              <a:rPr lang="zh-CN" altLang="en-US" sz="2400" b="1" dirty="0">
                <a:solidFill>
                  <a:srgbClr val="000066"/>
                </a:solidFill>
                <a:latin typeface="宋体" charset="-122"/>
              </a:rPr>
              <a:t>）</a:t>
            </a:r>
            <a:r>
              <a:rPr lang="en-US" altLang="zh-CN" sz="2400" b="1" dirty="0">
                <a:solidFill>
                  <a:srgbClr val="000066"/>
                </a:solidFill>
                <a:latin typeface="宋体" charset="-122"/>
              </a:rPr>
              <a:t> </a:t>
            </a:r>
            <a:r>
              <a:rPr lang="zh-CN" altLang="en-US" sz="2400" b="1" dirty="0">
                <a:solidFill>
                  <a:srgbClr val="000066"/>
                </a:solidFill>
                <a:latin typeface="宋体" charset="-122"/>
              </a:rPr>
              <a:t>结论直陈式：直接表达研究的结论</a:t>
            </a:r>
            <a:endParaRPr lang="zh-CN" altLang="en-US" sz="2400" dirty="0"/>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Rectangle 2"/>
          <p:cNvSpPr>
            <a:spLocks noGrp="1" noChangeArrowheads="1"/>
          </p:cNvSpPr>
          <p:nvPr>
            <p:ph type="title"/>
          </p:nvPr>
        </p:nvSpPr>
        <p:spPr>
          <a:xfrm>
            <a:off x="468313" y="1052513"/>
            <a:ext cx="8229600" cy="1143000"/>
          </a:xfrm>
        </p:spPr>
        <p:txBody>
          <a:bodyPr/>
          <a:lstStyle/>
          <a:p>
            <a:r>
              <a:rPr lang="zh-CN" altLang="en-US" sz="4000" b="1" smtClean="0">
                <a:solidFill>
                  <a:srgbClr val="002060"/>
                </a:solidFill>
                <a:latin typeface="黑体" pitchFamily="2" charset="-122"/>
                <a:ea typeface="黑体" pitchFamily="2" charset="-122"/>
              </a:rPr>
              <a:t>研究报告的构成及要求</a:t>
            </a:r>
          </a:p>
        </p:txBody>
      </p:sp>
      <p:sp>
        <p:nvSpPr>
          <p:cNvPr id="212994" name="Rectangle 3"/>
          <p:cNvSpPr>
            <a:spLocks noGrp="1" noChangeArrowheads="1"/>
          </p:cNvSpPr>
          <p:nvPr>
            <p:ph type="body" idx="1"/>
          </p:nvPr>
        </p:nvSpPr>
        <p:spPr>
          <a:xfrm>
            <a:off x="468313" y="2420938"/>
            <a:ext cx="8229600" cy="4525962"/>
          </a:xfrm>
        </p:spPr>
        <p:txBody>
          <a:bodyPr/>
          <a:lstStyle/>
          <a:p>
            <a:pPr>
              <a:lnSpc>
                <a:spcPct val="150000"/>
              </a:lnSpc>
              <a:buFont typeface="Wingdings" pitchFamily="2" charset="2"/>
              <a:buNone/>
            </a:pPr>
            <a:r>
              <a:rPr lang="zh-CN" altLang="en-US" sz="2200" b="1" smtClean="0">
                <a:solidFill>
                  <a:srgbClr val="000066"/>
                </a:solidFill>
                <a:latin typeface="宋体" charset="-122"/>
              </a:rPr>
              <a:t>   </a:t>
            </a:r>
            <a:r>
              <a:rPr lang="zh-CN" altLang="en-US" sz="2400" b="1" smtClean="0">
                <a:solidFill>
                  <a:srgbClr val="000066"/>
                </a:solidFill>
                <a:latin typeface="宋体" charset="-122"/>
              </a:rPr>
              <a:t>确定题目的注意事项：</a:t>
            </a:r>
          </a:p>
          <a:p>
            <a:pPr>
              <a:lnSpc>
                <a:spcPct val="15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避免模棱两可的词汇</a:t>
            </a:r>
          </a:p>
          <a:p>
            <a:pPr>
              <a:lnSpc>
                <a:spcPct val="15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不要用省略语和没有定义的词汇</a:t>
            </a:r>
          </a:p>
          <a:p>
            <a:pPr>
              <a:lnSpc>
                <a:spcPct val="15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3</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尽量不用副标题</a:t>
            </a:r>
          </a:p>
          <a:p>
            <a:pPr>
              <a:lnSpc>
                <a:spcPct val="15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4</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尽量避免中英文混杂的标题</a:t>
            </a:r>
          </a:p>
          <a:p>
            <a:pPr>
              <a:lnSpc>
                <a:spcPct val="150000"/>
              </a:lnSpc>
              <a:buFont typeface="Wingdings" pitchFamily="2" charset="2"/>
              <a:buNone/>
            </a:pPr>
            <a:r>
              <a:rPr lang="en-US" altLang="zh-CN" b="1" smtClean="0">
                <a:solidFill>
                  <a:srgbClr val="000066"/>
                </a:solidFill>
                <a:latin typeface="宋体" charset="-122"/>
              </a:rPr>
              <a:t>2 </a:t>
            </a:r>
            <a:r>
              <a:rPr lang="zh-CN" altLang="en-US" b="1" smtClean="0">
                <a:solidFill>
                  <a:srgbClr val="000066"/>
                </a:solidFill>
                <a:latin typeface="宋体" charset="-122"/>
              </a:rPr>
              <a:t>作者署名和单位</a:t>
            </a:r>
          </a:p>
          <a:p>
            <a:pPr>
              <a:buFont typeface="Wingdings" pitchFamily="2" charset="2"/>
              <a:buNone/>
            </a:pPr>
            <a:endParaRPr lang="en-US" altLang="zh-CN" sz="2200" b="1" smtClean="0">
              <a:solidFill>
                <a:srgbClr val="000066"/>
              </a:solidFill>
              <a:latin typeface="宋体" charset="-122"/>
            </a:endParaRPr>
          </a:p>
        </p:txBody>
      </p:sp>
    </p:spTree>
  </p:cSld>
  <p:clrMapOvr>
    <a:masterClrMapping/>
  </p:clrMapOvr>
  <p:timing>
    <p:tnLst>
      <p:par>
        <p:cTn id="1" dur="indefinite" restart="never" nodeType="tmRoot"/>
      </p:par>
    </p:tnLst>
  </p:timing>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7" name="Rectangle 2"/>
          <p:cNvSpPr>
            <a:spLocks noGrp="1" noChangeArrowheads="1"/>
          </p:cNvSpPr>
          <p:nvPr>
            <p:ph type="title"/>
          </p:nvPr>
        </p:nvSpPr>
        <p:spPr>
          <a:xfrm>
            <a:off x="468313" y="908050"/>
            <a:ext cx="8229600" cy="1143000"/>
          </a:xfrm>
        </p:spPr>
        <p:txBody>
          <a:bodyPr/>
          <a:lstStyle/>
          <a:p>
            <a:r>
              <a:rPr lang="zh-CN" altLang="en-US" sz="4000" b="1" smtClean="0">
                <a:solidFill>
                  <a:srgbClr val="002060"/>
                </a:solidFill>
                <a:latin typeface="黑体" pitchFamily="2" charset="-122"/>
                <a:ea typeface="黑体" pitchFamily="2" charset="-122"/>
              </a:rPr>
              <a:t>研究报告的构成及要求</a:t>
            </a:r>
          </a:p>
        </p:txBody>
      </p:sp>
      <p:sp>
        <p:nvSpPr>
          <p:cNvPr id="214018" name="Rectangle 3"/>
          <p:cNvSpPr>
            <a:spLocks noGrp="1" noChangeArrowheads="1"/>
          </p:cNvSpPr>
          <p:nvPr>
            <p:ph type="body" idx="1"/>
          </p:nvPr>
        </p:nvSpPr>
        <p:spPr>
          <a:xfrm>
            <a:off x="395288" y="1989138"/>
            <a:ext cx="8229600" cy="4525962"/>
          </a:xfrm>
        </p:spPr>
        <p:txBody>
          <a:bodyPr/>
          <a:lstStyle/>
          <a:p>
            <a:pPr>
              <a:buFont typeface="Wingdings" pitchFamily="2" charset="2"/>
              <a:buNone/>
            </a:pPr>
            <a:r>
              <a:rPr lang="en-US" altLang="zh-CN" b="1" smtClean="0">
                <a:solidFill>
                  <a:srgbClr val="000066"/>
                </a:solidFill>
                <a:latin typeface="宋体" charset="-122"/>
              </a:rPr>
              <a:t>3 </a:t>
            </a:r>
            <a:r>
              <a:rPr lang="zh-CN" altLang="en-US" b="1" smtClean="0">
                <a:solidFill>
                  <a:srgbClr val="000066"/>
                </a:solidFill>
                <a:latin typeface="宋体" charset="-122"/>
              </a:rPr>
              <a:t>摘要</a:t>
            </a:r>
          </a:p>
          <a:p>
            <a:pPr>
              <a:buFont typeface="Wingdings" pitchFamily="2" charset="2"/>
              <a:buNone/>
            </a:pPr>
            <a:r>
              <a:rPr lang="zh-CN" altLang="en-US" sz="2200" b="1" smtClean="0">
                <a:solidFill>
                  <a:srgbClr val="000066"/>
                </a:solidFill>
                <a:latin typeface="宋体" charset="-122"/>
              </a:rPr>
              <a:t>    </a:t>
            </a:r>
            <a:r>
              <a:rPr lang="zh-CN" altLang="en-US" sz="2400" b="1" smtClean="0">
                <a:solidFill>
                  <a:srgbClr val="000066"/>
                </a:solidFill>
                <a:latin typeface="宋体" charset="-122"/>
              </a:rPr>
              <a:t>摘要是与报告主要信息量等同的完整短文，是研究是否</a:t>
            </a:r>
            <a:endParaRPr lang="en-US" altLang="zh-CN" sz="2400" b="1" smtClean="0">
              <a:solidFill>
                <a:srgbClr val="000066"/>
              </a:solidFill>
              <a:latin typeface="宋体" charset="-122"/>
            </a:endParaRPr>
          </a:p>
          <a:p>
            <a:pPr>
              <a:buFont typeface="Wingdings" pitchFamily="2" charset="2"/>
              <a:buNone/>
            </a:pPr>
            <a:r>
              <a:rPr lang="zh-CN" altLang="en-US" sz="2400" b="1" smtClean="0">
                <a:solidFill>
                  <a:srgbClr val="000066"/>
                </a:solidFill>
                <a:latin typeface="宋体" charset="-122"/>
              </a:rPr>
              <a:t>有价值的最简单表现形式。</a:t>
            </a:r>
          </a:p>
          <a:p>
            <a:pPr>
              <a:buFont typeface="Wingdings" pitchFamily="2" charset="2"/>
              <a:buNone/>
            </a:pPr>
            <a:r>
              <a:rPr lang="zh-CN" altLang="en-US" sz="2400" b="1" smtClean="0">
                <a:solidFill>
                  <a:srgbClr val="000066"/>
                </a:solidFill>
                <a:latin typeface="宋体" charset="-122"/>
              </a:rPr>
              <a:t>    撰写摘要的注意事项：</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排除本领域已成为常识的内容；</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不用引文；</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3</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不分段；</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4</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用第三人称；</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5</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一般不用数学公式，不出现插图、表格；</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6</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缩略语、略称、代号首次出现时必须加以说明。</a:t>
            </a:r>
          </a:p>
        </p:txBody>
      </p:sp>
    </p:spTree>
  </p:cSld>
  <p:clrMapOvr>
    <a:masterClrMapping/>
  </p:clrMapOvr>
  <p:timing>
    <p:tnLst>
      <p:par>
        <p:cTn id="1" dur="indefinite" restart="never" nodeType="tmRoot"/>
      </p:par>
    </p:tnLst>
  </p:timing>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Rectangle 2"/>
          <p:cNvSpPr>
            <a:spLocks noGrp="1" noChangeArrowheads="1"/>
          </p:cNvSpPr>
          <p:nvPr>
            <p:ph type="title"/>
          </p:nvPr>
        </p:nvSpPr>
        <p:spPr>
          <a:xfrm>
            <a:off x="468313" y="765175"/>
            <a:ext cx="8229600" cy="1143000"/>
          </a:xfrm>
        </p:spPr>
        <p:txBody>
          <a:bodyPr/>
          <a:lstStyle/>
          <a:p>
            <a:r>
              <a:rPr lang="zh-CN" altLang="en-US" sz="4000" b="1" smtClean="0">
                <a:solidFill>
                  <a:srgbClr val="002060"/>
                </a:solidFill>
                <a:latin typeface="黑体" pitchFamily="2" charset="-122"/>
                <a:ea typeface="黑体" pitchFamily="2" charset="-122"/>
              </a:rPr>
              <a:t>研究报告的构成及要求</a:t>
            </a:r>
          </a:p>
        </p:txBody>
      </p:sp>
      <p:sp>
        <p:nvSpPr>
          <p:cNvPr id="215042" name="Rectangle 3"/>
          <p:cNvSpPr>
            <a:spLocks noGrp="1" noChangeArrowheads="1"/>
          </p:cNvSpPr>
          <p:nvPr>
            <p:ph type="body" idx="1"/>
          </p:nvPr>
        </p:nvSpPr>
        <p:spPr>
          <a:xfrm>
            <a:off x="468313" y="2019300"/>
            <a:ext cx="8494712" cy="4840288"/>
          </a:xfrm>
        </p:spPr>
        <p:txBody>
          <a:bodyPr/>
          <a:lstStyle/>
          <a:p>
            <a:pPr>
              <a:buFont typeface="Wingdings" pitchFamily="2" charset="2"/>
              <a:buNone/>
            </a:pPr>
            <a:r>
              <a:rPr lang="en-US" altLang="zh-CN" b="1" smtClean="0">
                <a:solidFill>
                  <a:srgbClr val="000066"/>
                </a:solidFill>
                <a:latin typeface="宋体" charset="-122"/>
              </a:rPr>
              <a:t>4 </a:t>
            </a:r>
            <a:r>
              <a:rPr lang="zh-CN" altLang="en-US" b="1" smtClean="0">
                <a:solidFill>
                  <a:srgbClr val="000066"/>
                </a:solidFill>
                <a:latin typeface="宋体" charset="-122"/>
              </a:rPr>
              <a:t>关键词</a:t>
            </a:r>
          </a:p>
          <a:p>
            <a:pPr>
              <a:buFont typeface="Wingdings" pitchFamily="2" charset="2"/>
              <a:buNone/>
            </a:pPr>
            <a:r>
              <a:rPr lang="zh-CN" altLang="en-US" sz="2200" b="1" smtClean="0">
                <a:solidFill>
                  <a:srgbClr val="000066"/>
                </a:solidFill>
                <a:latin typeface="宋体" charset="-122"/>
              </a:rPr>
              <a:t>  </a:t>
            </a:r>
            <a:r>
              <a:rPr lang="zh-CN" altLang="en-US" sz="2400" b="1" smtClean="0">
                <a:solidFill>
                  <a:srgbClr val="000066"/>
                </a:solidFill>
                <a:latin typeface="宋体" charset="-122"/>
              </a:rPr>
              <a:t>关键词是研究报告的文献检索标志，是表达报告主题概念的</a:t>
            </a:r>
          </a:p>
          <a:p>
            <a:pPr>
              <a:buFont typeface="Wingdings" pitchFamily="2" charset="2"/>
              <a:buNone/>
            </a:pPr>
            <a:r>
              <a:rPr lang="zh-CN" altLang="en-US" sz="2400" b="1" smtClean="0">
                <a:solidFill>
                  <a:srgbClr val="000066"/>
                </a:solidFill>
                <a:latin typeface="宋体" charset="-122"/>
              </a:rPr>
              <a:t>词或词组。一般有</a:t>
            </a:r>
            <a:r>
              <a:rPr lang="en-US" altLang="zh-CN" sz="2400" b="1" smtClean="0">
                <a:solidFill>
                  <a:srgbClr val="000066"/>
                </a:solidFill>
                <a:latin typeface="宋体" charset="-122"/>
              </a:rPr>
              <a:t>3</a:t>
            </a:r>
            <a:r>
              <a:rPr lang="zh-CN" altLang="en-US" sz="2400" b="1" smtClean="0">
                <a:solidFill>
                  <a:srgbClr val="000066"/>
                </a:solidFill>
                <a:latin typeface="宋体" charset="-122"/>
              </a:rPr>
              <a:t>－</a:t>
            </a:r>
            <a:r>
              <a:rPr lang="en-US" altLang="zh-CN" sz="2400" b="1" smtClean="0">
                <a:solidFill>
                  <a:srgbClr val="000066"/>
                </a:solidFill>
                <a:latin typeface="宋体" charset="-122"/>
              </a:rPr>
              <a:t>8</a:t>
            </a:r>
            <a:r>
              <a:rPr lang="zh-CN" altLang="en-US" sz="2400" b="1" smtClean="0">
                <a:solidFill>
                  <a:srgbClr val="000066"/>
                </a:solidFill>
                <a:latin typeface="宋体" charset="-122"/>
              </a:rPr>
              <a:t>个。</a:t>
            </a:r>
          </a:p>
          <a:p>
            <a:pPr>
              <a:buFont typeface="Wingdings" pitchFamily="2" charset="2"/>
              <a:buNone/>
            </a:pPr>
            <a:r>
              <a:rPr lang="en-US" altLang="zh-CN" b="1" smtClean="0">
                <a:solidFill>
                  <a:srgbClr val="000066"/>
                </a:solidFill>
                <a:latin typeface="宋体" charset="-122"/>
              </a:rPr>
              <a:t>5 </a:t>
            </a:r>
            <a:r>
              <a:rPr lang="zh-CN" altLang="en-US" b="1" smtClean="0">
                <a:solidFill>
                  <a:srgbClr val="000066"/>
                </a:solidFill>
                <a:latin typeface="宋体" charset="-122"/>
              </a:rPr>
              <a:t>前言</a:t>
            </a:r>
          </a:p>
          <a:p>
            <a:pPr>
              <a:buFont typeface="Wingdings" pitchFamily="2" charset="2"/>
              <a:buNone/>
            </a:pPr>
            <a:r>
              <a:rPr lang="zh-CN" altLang="en-US" sz="2400" b="1" smtClean="0">
                <a:solidFill>
                  <a:srgbClr val="000066"/>
                </a:solidFill>
                <a:latin typeface="宋体" charset="-122"/>
              </a:rPr>
              <a:t>   前言是研究报告的重要组成部分，用以陈述研究问题、解</a:t>
            </a:r>
          </a:p>
          <a:p>
            <a:pPr>
              <a:buFont typeface="Wingdings" pitchFamily="2" charset="2"/>
              <a:buNone/>
            </a:pPr>
            <a:r>
              <a:rPr lang="zh-CN" altLang="en-US" sz="2400" b="1" smtClean="0">
                <a:solidFill>
                  <a:srgbClr val="000066"/>
                </a:solidFill>
                <a:latin typeface="宋体" charset="-122"/>
              </a:rPr>
              <a:t>释所要验证的理论、表明研究目的的重要性，提供研究问题背</a:t>
            </a:r>
          </a:p>
          <a:p>
            <a:pPr>
              <a:buFont typeface="Wingdings" pitchFamily="2" charset="2"/>
              <a:buNone/>
            </a:pPr>
            <a:r>
              <a:rPr lang="zh-CN" altLang="en-US" sz="2400" b="1" smtClean="0">
                <a:solidFill>
                  <a:srgbClr val="000066"/>
                </a:solidFill>
                <a:latin typeface="宋体" charset="-122"/>
              </a:rPr>
              <a:t>景说明。</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研究目的和问题</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文献回顾</a:t>
            </a:r>
          </a:p>
        </p:txBody>
      </p:sp>
    </p:spTree>
  </p:cSld>
  <p:clrMapOvr>
    <a:masterClrMapping/>
  </p:clrMapOvr>
  <p:timing>
    <p:tnLst>
      <p:par>
        <p:cTn id="1" dur="indefinite" restart="never" nodeType="tmRoot"/>
      </p:par>
    </p:tnLst>
  </p:timing>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5" name="Rectangle 2"/>
          <p:cNvSpPr>
            <a:spLocks noGrp="1" noChangeArrowheads="1"/>
          </p:cNvSpPr>
          <p:nvPr>
            <p:ph type="title"/>
          </p:nvPr>
        </p:nvSpPr>
        <p:spPr>
          <a:xfrm>
            <a:off x="468313" y="692150"/>
            <a:ext cx="8229600" cy="1143000"/>
          </a:xfrm>
        </p:spPr>
        <p:txBody>
          <a:bodyPr/>
          <a:lstStyle/>
          <a:p>
            <a:r>
              <a:rPr lang="zh-CN" altLang="en-US" sz="4000" b="1" smtClean="0">
                <a:solidFill>
                  <a:srgbClr val="002060"/>
                </a:solidFill>
                <a:latin typeface="黑体" pitchFamily="2" charset="-122"/>
                <a:ea typeface="黑体" pitchFamily="2" charset="-122"/>
              </a:rPr>
              <a:t>研究报告的构成及要求</a:t>
            </a:r>
          </a:p>
        </p:txBody>
      </p:sp>
      <p:sp>
        <p:nvSpPr>
          <p:cNvPr id="216066" name="Rectangle 3"/>
          <p:cNvSpPr>
            <a:spLocks noGrp="1" noChangeArrowheads="1"/>
          </p:cNvSpPr>
          <p:nvPr>
            <p:ph type="body" idx="1"/>
          </p:nvPr>
        </p:nvSpPr>
        <p:spPr>
          <a:xfrm>
            <a:off x="179388" y="1844675"/>
            <a:ext cx="8964612" cy="5257800"/>
          </a:xfrm>
        </p:spPr>
        <p:txBody>
          <a:bodyPr/>
          <a:lstStyle/>
          <a:p>
            <a:pPr>
              <a:buFontTx/>
              <a:buNone/>
            </a:pPr>
            <a:r>
              <a:rPr lang="en-US" altLang="zh-CN" sz="2400" b="1" smtClean="0">
                <a:solidFill>
                  <a:srgbClr val="000066"/>
                </a:solidFill>
                <a:latin typeface="宋体" charset="-122"/>
              </a:rPr>
              <a:t>   </a:t>
            </a:r>
            <a:r>
              <a:rPr lang="zh-CN" altLang="en-US" sz="2400" b="1" smtClean="0">
                <a:solidFill>
                  <a:srgbClr val="000066"/>
                </a:solidFill>
                <a:latin typeface="宋体" charset="-122"/>
              </a:rPr>
              <a:t> 选择文献资料的注意事项：</a:t>
            </a:r>
          </a:p>
          <a:p>
            <a:pPr>
              <a:buFontTx/>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文献与当前研究在变量、样本以及理论观点方面的相关性；</a:t>
            </a:r>
            <a:endParaRPr lang="en-US" altLang="zh-CN" sz="2400" b="1" smtClean="0">
              <a:solidFill>
                <a:srgbClr val="000066"/>
              </a:solidFill>
              <a:latin typeface="宋体" charset="-122"/>
            </a:endParaRPr>
          </a:p>
          <a:p>
            <a:pPr>
              <a:buFont typeface="Wingdings" pitchFamily="2" charset="2"/>
              <a:buNone/>
            </a:pPr>
            <a:r>
              <a:rPr lang="en-US" altLang="zh-CN" sz="2400" b="1" smtClean="0">
                <a:solidFill>
                  <a:srgbClr val="000066"/>
                </a:solidFill>
                <a:latin typeface="宋体" charset="-122"/>
              </a:rPr>
              <a:t>   </a:t>
            </a:r>
            <a:r>
              <a:rPr lang="zh-CN" altLang="en-US" sz="2400" b="1" smtClean="0">
                <a:solidFill>
                  <a:srgbClr val="000066"/>
                </a:solidFill>
                <a:latin typeface="宋体" charset="-122"/>
              </a:rPr>
              <a:t>（</a:t>
            </a:r>
            <a:r>
              <a:rPr lang="en-US" altLang="zh-CN" sz="2400" b="1" smtClean="0">
                <a:solidFill>
                  <a:srgbClr val="000066"/>
                </a:solidFill>
                <a:latin typeface="宋体" charset="-122"/>
              </a:rPr>
              <a:t>2</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选用最新的资料，越新越能概括前人已做过的工作；</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3</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注意文献的权威性；</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4</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注意鉴别大众媒体的报道和文章，确定它们引入研究报</a:t>
            </a:r>
          </a:p>
          <a:p>
            <a:pPr>
              <a:buFont typeface="Wingdings" pitchFamily="2" charset="2"/>
              <a:buNone/>
            </a:pPr>
            <a:r>
              <a:rPr lang="zh-CN" altLang="en-US" sz="2400" b="1" smtClean="0">
                <a:solidFill>
                  <a:srgbClr val="000066"/>
                </a:solidFill>
                <a:latin typeface="宋体" charset="-122"/>
              </a:rPr>
              <a:t>告的价值定位。</a:t>
            </a:r>
          </a:p>
          <a:p>
            <a:pPr>
              <a:buFont typeface="Wingdings" pitchFamily="2" charset="2"/>
              <a:buNone/>
            </a:pPr>
            <a:r>
              <a:rPr lang="en-US" altLang="zh-CN" b="1" smtClean="0">
                <a:solidFill>
                  <a:srgbClr val="000066"/>
                </a:solidFill>
                <a:latin typeface="宋体" charset="-122"/>
              </a:rPr>
              <a:t>6 </a:t>
            </a:r>
            <a:r>
              <a:rPr lang="zh-CN" altLang="en-US" b="1" smtClean="0">
                <a:solidFill>
                  <a:srgbClr val="000066"/>
                </a:solidFill>
                <a:latin typeface="宋体" charset="-122"/>
              </a:rPr>
              <a:t>方法</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研究对象或被试</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研究工具</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3</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研究程序与步骤</a:t>
            </a:r>
          </a:p>
          <a:p>
            <a:pPr>
              <a:buFont typeface="Wingdings" pitchFamily="2" charset="2"/>
              <a:buNone/>
            </a:pPr>
            <a:endParaRPr lang="en-US" altLang="zh-CN" sz="2200" b="1" smtClean="0">
              <a:solidFill>
                <a:srgbClr val="000066"/>
              </a:solidFill>
              <a:latin typeface="宋体" charset="-122"/>
            </a:endParaRPr>
          </a:p>
        </p:txBody>
      </p:sp>
    </p:spTree>
  </p:cSld>
  <p:clrMapOvr>
    <a:masterClrMapping/>
  </p:clrMapOvr>
  <p:timing>
    <p:tnLst>
      <p:par>
        <p:cTn id="1" dur="indefinite" restart="never" nodeType="tmRoot"/>
      </p:par>
    </p:tnLst>
  </p:timing>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Rectangle 2"/>
          <p:cNvSpPr>
            <a:spLocks noGrp="1" noChangeArrowheads="1"/>
          </p:cNvSpPr>
          <p:nvPr>
            <p:ph type="title"/>
          </p:nvPr>
        </p:nvSpPr>
        <p:spPr>
          <a:xfrm>
            <a:off x="468313" y="549275"/>
            <a:ext cx="8229600" cy="1143000"/>
          </a:xfrm>
        </p:spPr>
        <p:txBody>
          <a:bodyPr/>
          <a:lstStyle/>
          <a:p>
            <a:r>
              <a:rPr lang="zh-CN" altLang="en-US" sz="4000" b="1" smtClean="0">
                <a:solidFill>
                  <a:srgbClr val="002060"/>
                </a:solidFill>
                <a:latin typeface="黑体" pitchFamily="2" charset="-122"/>
                <a:ea typeface="黑体" pitchFamily="2" charset="-122"/>
              </a:rPr>
              <a:t>研究报告的构成及要求</a:t>
            </a:r>
          </a:p>
        </p:txBody>
      </p:sp>
      <p:sp>
        <p:nvSpPr>
          <p:cNvPr id="217090" name="Rectangle 3"/>
          <p:cNvSpPr>
            <a:spLocks noGrp="1" noChangeArrowheads="1"/>
          </p:cNvSpPr>
          <p:nvPr>
            <p:ph type="body" idx="1"/>
          </p:nvPr>
        </p:nvSpPr>
        <p:spPr>
          <a:xfrm>
            <a:off x="179388" y="1557338"/>
            <a:ext cx="8736012" cy="5300662"/>
          </a:xfrm>
        </p:spPr>
        <p:txBody>
          <a:bodyPr/>
          <a:lstStyle/>
          <a:p>
            <a:pPr>
              <a:lnSpc>
                <a:spcPct val="90000"/>
              </a:lnSpc>
              <a:buFont typeface="Wingdings" pitchFamily="2" charset="2"/>
              <a:buNone/>
            </a:pPr>
            <a:r>
              <a:rPr lang="en-US" altLang="zh-CN" b="1" smtClean="0">
                <a:solidFill>
                  <a:srgbClr val="000066"/>
                </a:solidFill>
                <a:latin typeface="宋体" charset="-122"/>
              </a:rPr>
              <a:t>7 </a:t>
            </a:r>
            <a:r>
              <a:rPr lang="zh-CN" altLang="en-US" b="1" smtClean="0">
                <a:solidFill>
                  <a:srgbClr val="000066"/>
                </a:solidFill>
                <a:latin typeface="宋体" charset="-122"/>
              </a:rPr>
              <a:t>结果</a:t>
            </a:r>
          </a:p>
          <a:p>
            <a:pPr>
              <a:lnSpc>
                <a:spcPct val="90000"/>
              </a:lnSpc>
              <a:buFont typeface="Wingdings" pitchFamily="2" charset="2"/>
              <a:buNone/>
            </a:pPr>
            <a:r>
              <a:rPr lang="zh-CN" altLang="en-US" sz="2200" b="1" smtClean="0">
                <a:solidFill>
                  <a:srgbClr val="000066"/>
                </a:solidFill>
                <a:latin typeface="宋体" charset="-122"/>
              </a:rPr>
              <a:t>   （</a:t>
            </a:r>
            <a:r>
              <a:rPr lang="en-US" altLang="zh-CN" sz="2400" b="1" smtClean="0">
                <a:solidFill>
                  <a:srgbClr val="000066"/>
                </a:solidFill>
                <a:latin typeface="宋体" charset="-122"/>
              </a:rPr>
              <a:t>1</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结果表达的内容与顺序</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统计检验结果的表达</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3</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图表的使用</a:t>
            </a:r>
          </a:p>
          <a:p>
            <a:pPr>
              <a:lnSpc>
                <a:spcPct val="90000"/>
              </a:lnSpc>
              <a:buFont typeface="Wingdings" pitchFamily="2" charset="2"/>
              <a:buNone/>
            </a:pPr>
            <a:r>
              <a:rPr lang="zh-CN" altLang="en-US" sz="2400" b="1" smtClean="0">
                <a:solidFill>
                  <a:srgbClr val="000066"/>
                </a:solidFill>
                <a:latin typeface="宋体" charset="-122"/>
              </a:rPr>
              <a:t> 呈现统计图的注意事项：</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统计图的标题要放在图的正下方；</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纵轴和横轴都应有小标题；</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3</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应标示出坐标轴的单位和刻度，横轴若是以名义变量来分组，则只要标示出各组的名称即可；</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4</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纵轴的单位应由下而上依次增大，而横轴的单位则由左而右依次增大；  </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5</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纵轴和横轴若不是由原点开始，则应标示缺口。</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6</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对图中数据的说明一般放在图的右侧。</a:t>
            </a:r>
          </a:p>
        </p:txBody>
      </p:sp>
    </p:spTree>
  </p:cSld>
  <p:clrMapOvr>
    <a:masterClrMapping/>
  </p:clrMapOvr>
  <p:timing>
    <p:tnLst>
      <p:par>
        <p:cTn id="1" dur="indefinite" restart="never" nodeType="tmRoot"/>
      </p:par>
    </p:tnLst>
  </p:timing>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Rectangle 2"/>
          <p:cNvSpPr>
            <a:spLocks noGrp="1" noChangeArrowheads="1"/>
          </p:cNvSpPr>
          <p:nvPr>
            <p:ph type="title"/>
          </p:nvPr>
        </p:nvSpPr>
        <p:spPr>
          <a:xfrm>
            <a:off x="468313" y="620713"/>
            <a:ext cx="8229600" cy="1143000"/>
          </a:xfrm>
        </p:spPr>
        <p:txBody>
          <a:bodyPr/>
          <a:lstStyle/>
          <a:p>
            <a:r>
              <a:rPr lang="zh-CN" altLang="en-US" sz="4000" b="1" smtClean="0">
                <a:solidFill>
                  <a:srgbClr val="002060"/>
                </a:solidFill>
                <a:latin typeface="黑体" pitchFamily="2" charset="-122"/>
                <a:ea typeface="黑体" pitchFamily="2" charset="-122"/>
              </a:rPr>
              <a:t>研究报告的构成及要求</a:t>
            </a:r>
          </a:p>
        </p:txBody>
      </p:sp>
      <p:sp>
        <p:nvSpPr>
          <p:cNvPr id="218114" name="Rectangle 3"/>
          <p:cNvSpPr>
            <a:spLocks noGrp="1" noChangeArrowheads="1"/>
          </p:cNvSpPr>
          <p:nvPr>
            <p:ph type="body" idx="1"/>
          </p:nvPr>
        </p:nvSpPr>
        <p:spPr>
          <a:xfrm>
            <a:off x="179388" y="1773238"/>
            <a:ext cx="8775700" cy="5084762"/>
          </a:xfrm>
        </p:spPr>
        <p:txBody>
          <a:bodyPr/>
          <a:lstStyle/>
          <a:p>
            <a:pPr>
              <a:lnSpc>
                <a:spcPct val="90000"/>
              </a:lnSpc>
              <a:buFont typeface="Wingdings" pitchFamily="2" charset="2"/>
              <a:buNone/>
            </a:pPr>
            <a:r>
              <a:rPr lang="zh-CN" altLang="en-US" sz="2400" b="1" smtClean="0">
                <a:solidFill>
                  <a:srgbClr val="000066"/>
                </a:solidFill>
                <a:latin typeface="宋体" charset="-122"/>
              </a:rPr>
              <a:t>呈现统计表的注意事项：</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表以居中的方式放在内文的中间。尽量排入一页，但不要太拥挤；</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标题必须能确切说明表格的内容，而且标题要放在表的上方正中央；</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3</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标号按顺序编排，标号和标题的文字间空一格；</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4</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表格的行、列应有适当的表目；</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5</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一般采用三线格，表内只有横线，无竖线。顶线和底线用粗线，其间的横线则用细线；</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6</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表中的小数点上下对齐。数值一般保留小数两位。</a:t>
            </a:r>
          </a:p>
          <a:p>
            <a:pPr>
              <a:lnSpc>
                <a:spcPct val="9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7</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若统计检验达到显著水平，在表中的</a:t>
            </a:r>
            <a:r>
              <a:rPr lang="en-US" altLang="zh-CN" sz="2400" b="1" i="1" smtClean="0">
                <a:solidFill>
                  <a:srgbClr val="000066"/>
                </a:solidFill>
                <a:latin typeface="宋体" charset="-122"/>
              </a:rPr>
              <a:t>F</a:t>
            </a:r>
            <a:r>
              <a:rPr lang="zh-CN" altLang="en-US" sz="2400" b="1" smtClean="0">
                <a:solidFill>
                  <a:srgbClr val="000066"/>
                </a:solidFill>
                <a:latin typeface="宋体" charset="-122"/>
              </a:rPr>
              <a:t>值或</a:t>
            </a:r>
            <a:r>
              <a:rPr lang="en-US" altLang="zh-CN" sz="2400" b="1" i="1" smtClean="0">
                <a:solidFill>
                  <a:srgbClr val="000066"/>
                </a:solidFill>
                <a:latin typeface="宋体" charset="-122"/>
              </a:rPr>
              <a:t>t</a:t>
            </a:r>
            <a:r>
              <a:rPr lang="zh-CN" altLang="en-US" sz="2400" b="1" smtClean="0">
                <a:solidFill>
                  <a:srgbClr val="000066"/>
                </a:solidFill>
                <a:latin typeface="宋体" charset="-122"/>
              </a:rPr>
              <a:t>值等统计检验值右上方标注</a:t>
            </a:r>
            <a:r>
              <a:rPr lang="en-US" altLang="zh-CN" sz="2400" b="1" smtClean="0"/>
              <a:t>﹡</a:t>
            </a:r>
            <a:r>
              <a:rPr lang="zh-CN" altLang="en-US" sz="2400" b="1" smtClean="0">
                <a:solidFill>
                  <a:srgbClr val="000066"/>
                </a:solidFill>
              </a:rPr>
              <a:t>，并在表左下方加注。</a:t>
            </a:r>
            <a:endParaRPr lang="zh-CN" altLang="en-US" sz="2400" b="1" smtClean="0">
              <a:solidFill>
                <a:srgbClr val="000066"/>
              </a:solidFill>
              <a:latin typeface="宋体"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45058"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63C65172-69E4-4DB3-B93D-64B3C196E4D1}" type="slidenum">
              <a:rPr lang="zh-CN" altLang="en-US" smtClean="0">
                <a:latin typeface="Arial" charset="0"/>
                <a:ea typeface="宋体" charset="-122"/>
              </a:rPr>
              <a:pPr algn="ctr" fontAlgn="base">
                <a:spcBef>
                  <a:spcPct val="0"/>
                </a:spcBef>
                <a:spcAft>
                  <a:spcPct val="0"/>
                </a:spcAft>
              </a:pPr>
              <a:t>18</a:t>
            </a:fld>
            <a:endParaRPr lang="en-US" altLang="zh-CN" smtClean="0">
              <a:latin typeface="Arial" charset="0"/>
              <a:ea typeface="宋体" charset="-122"/>
            </a:endParaRPr>
          </a:p>
        </p:txBody>
      </p:sp>
      <p:sp>
        <p:nvSpPr>
          <p:cNvPr id="45059" name="Rectangle 2"/>
          <p:cNvSpPr>
            <a:spLocks noGrp="1" noChangeArrowheads="1"/>
          </p:cNvSpPr>
          <p:nvPr>
            <p:ph type="title"/>
          </p:nvPr>
        </p:nvSpPr>
        <p:spPr>
          <a:xfrm>
            <a:off x="457200" y="836613"/>
            <a:ext cx="8229600" cy="1143000"/>
          </a:xfrm>
        </p:spPr>
        <p:txBody>
          <a:bodyPr/>
          <a:lstStyle/>
          <a:p>
            <a:r>
              <a:rPr lang="zh-CN" altLang="en-US" b="1" smtClean="0">
                <a:solidFill>
                  <a:srgbClr val="002060"/>
                </a:solidFill>
              </a:rPr>
              <a:t>研究设计的标准</a:t>
            </a:r>
            <a:endParaRPr lang="zh-CN" altLang="en-US" smtClean="0"/>
          </a:p>
        </p:txBody>
      </p:sp>
      <p:sp>
        <p:nvSpPr>
          <p:cNvPr id="45060" name="Rectangle 3"/>
          <p:cNvSpPr>
            <a:spLocks noGrp="1" noChangeArrowheads="1"/>
          </p:cNvSpPr>
          <p:nvPr>
            <p:ph type="body" idx="1"/>
          </p:nvPr>
        </p:nvSpPr>
        <p:spPr>
          <a:xfrm>
            <a:off x="323850" y="1916113"/>
            <a:ext cx="8229600" cy="612775"/>
          </a:xfrm>
        </p:spPr>
        <p:txBody>
          <a:bodyPr/>
          <a:lstStyle/>
          <a:p>
            <a:r>
              <a:rPr lang="zh-CN" altLang="en-US" b="1" smtClean="0">
                <a:solidFill>
                  <a:srgbClr val="002060"/>
                </a:solidFill>
              </a:rPr>
              <a:t>信度与效度的关系：“打靶说”</a:t>
            </a:r>
          </a:p>
        </p:txBody>
      </p:sp>
      <p:pic>
        <p:nvPicPr>
          <p:cNvPr id="45061" name="Picture 4"/>
          <p:cNvPicPr>
            <a:picLocks noChangeAspect="1" noChangeArrowheads="1"/>
          </p:cNvPicPr>
          <p:nvPr/>
        </p:nvPicPr>
        <p:blipFill>
          <a:blip r:embed="rId2"/>
          <a:srcRect/>
          <a:stretch>
            <a:fillRect/>
          </a:stretch>
        </p:blipFill>
        <p:spPr bwMode="auto">
          <a:xfrm>
            <a:off x="0" y="2670175"/>
            <a:ext cx="9144000" cy="3600450"/>
          </a:xfrm>
          <a:prstGeom prst="rect">
            <a:avLst/>
          </a:prstGeom>
          <a:noFill/>
          <a:ln w="9525">
            <a:noFill/>
            <a:miter lim="800000"/>
            <a:headEnd/>
            <a:tailEnd/>
          </a:ln>
        </p:spPr>
      </p:pic>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Rectangle 2"/>
          <p:cNvSpPr>
            <a:spLocks noGrp="1" noChangeArrowheads="1"/>
          </p:cNvSpPr>
          <p:nvPr>
            <p:ph type="title"/>
          </p:nvPr>
        </p:nvSpPr>
        <p:spPr>
          <a:xfrm>
            <a:off x="468313" y="765175"/>
            <a:ext cx="8229600" cy="1143000"/>
          </a:xfrm>
        </p:spPr>
        <p:txBody>
          <a:bodyPr/>
          <a:lstStyle/>
          <a:p>
            <a:r>
              <a:rPr lang="zh-CN" altLang="en-US" sz="4000" b="1" smtClean="0">
                <a:solidFill>
                  <a:srgbClr val="002060"/>
                </a:solidFill>
                <a:latin typeface="黑体" pitchFamily="2" charset="-122"/>
                <a:ea typeface="黑体" pitchFamily="2" charset="-122"/>
              </a:rPr>
              <a:t>研究报告的构成及要求</a:t>
            </a:r>
          </a:p>
        </p:txBody>
      </p:sp>
      <p:sp>
        <p:nvSpPr>
          <p:cNvPr id="219138" name="Rectangle 3"/>
          <p:cNvSpPr>
            <a:spLocks noGrp="1" noChangeArrowheads="1"/>
          </p:cNvSpPr>
          <p:nvPr>
            <p:ph type="body" idx="1"/>
          </p:nvPr>
        </p:nvSpPr>
        <p:spPr>
          <a:xfrm>
            <a:off x="179388" y="1700213"/>
            <a:ext cx="9193212" cy="5386387"/>
          </a:xfrm>
        </p:spPr>
        <p:txBody>
          <a:bodyPr/>
          <a:lstStyle/>
          <a:p>
            <a:pPr>
              <a:buFont typeface="Wingdings" pitchFamily="2" charset="2"/>
              <a:buNone/>
            </a:pPr>
            <a:r>
              <a:rPr lang="en-US" altLang="zh-CN" b="1" smtClean="0">
                <a:solidFill>
                  <a:srgbClr val="000066"/>
                </a:solidFill>
                <a:latin typeface="宋体" charset="-122"/>
              </a:rPr>
              <a:t>8 </a:t>
            </a:r>
            <a:r>
              <a:rPr lang="zh-CN" altLang="en-US" b="1" smtClean="0">
                <a:solidFill>
                  <a:srgbClr val="000066"/>
                </a:solidFill>
                <a:latin typeface="宋体" charset="-122"/>
              </a:rPr>
              <a:t>讨论</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）说明研究的结果，解释新出现的现象；</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）综合分析本研究的结果来说明某种理论和可能的展望；</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a:t>
            </a:r>
            <a:r>
              <a:rPr lang="zh-CN" altLang="en-US" sz="2200" b="1" smtClean="0">
                <a:solidFill>
                  <a:srgbClr val="000066"/>
                </a:solidFill>
                <a:latin typeface="宋体" charset="-122"/>
              </a:rPr>
              <a:t>）与已有的观点和发现作比较，分析异同和原因；</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4</a:t>
            </a:r>
            <a:r>
              <a:rPr lang="zh-CN" altLang="en-US" sz="2200" b="1" smtClean="0">
                <a:solidFill>
                  <a:srgbClr val="000066"/>
                </a:solidFill>
                <a:latin typeface="宋体" charset="-122"/>
              </a:rPr>
              <a:t>）用相关领域的成果来解释本研究的结果和推论；</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5</a:t>
            </a:r>
            <a:r>
              <a:rPr lang="zh-CN" altLang="en-US" sz="2200" b="1" smtClean="0">
                <a:solidFill>
                  <a:srgbClr val="000066"/>
                </a:solidFill>
                <a:latin typeface="宋体" charset="-122"/>
              </a:rPr>
              <a:t>）研究的限制和进一步研究的建议；</a:t>
            </a:r>
          </a:p>
          <a:p>
            <a:pPr>
              <a:buFont typeface="Wingdings" pitchFamily="2" charset="2"/>
              <a:buNone/>
            </a:pPr>
            <a:r>
              <a:rPr lang="en-US" altLang="zh-CN" b="1" smtClean="0">
                <a:solidFill>
                  <a:srgbClr val="000066"/>
                </a:solidFill>
                <a:latin typeface="宋体" charset="-122"/>
              </a:rPr>
              <a:t>9 </a:t>
            </a:r>
            <a:r>
              <a:rPr lang="zh-CN" altLang="en-US" b="1" smtClean="0">
                <a:solidFill>
                  <a:srgbClr val="000066"/>
                </a:solidFill>
                <a:latin typeface="宋体" charset="-122"/>
              </a:rPr>
              <a:t>结论</a:t>
            </a:r>
          </a:p>
          <a:p>
            <a:pPr>
              <a:buFont typeface="Wingdings" pitchFamily="2" charset="2"/>
              <a:buNone/>
            </a:pPr>
            <a:r>
              <a:rPr lang="en-US" altLang="zh-CN" b="1" smtClean="0">
                <a:solidFill>
                  <a:srgbClr val="000066"/>
                </a:solidFill>
                <a:latin typeface="宋体" charset="-122"/>
              </a:rPr>
              <a:t>10 </a:t>
            </a:r>
            <a:r>
              <a:rPr lang="zh-CN" altLang="en-US" b="1" smtClean="0">
                <a:solidFill>
                  <a:srgbClr val="000066"/>
                </a:solidFill>
                <a:latin typeface="宋体" charset="-122"/>
              </a:rPr>
              <a:t>致谢</a:t>
            </a:r>
          </a:p>
          <a:p>
            <a:pPr>
              <a:buFont typeface="Wingdings" pitchFamily="2" charset="2"/>
              <a:buNone/>
            </a:pPr>
            <a:r>
              <a:rPr lang="en-US" altLang="zh-CN" b="1" smtClean="0">
                <a:solidFill>
                  <a:srgbClr val="000066"/>
                </a:solidFill>
                <a:latin typeface="宋体" charset="-122"/>
              </a:rPr>
              <a:t>11 </a:t>
            </a:r>
            <a:r>
              <a:rPr lang="zh-CN" altLang="en-US" b="1" smtClean="0">
                <a:solidFill>
                  <a:srgbClr val="000066"/>
                </a:solidFill>
                <a:latin typeface="宋体" charset="-122"/>
              </a:rPr>
              <a:t>参考文献</a:t>
            </a:r>
          </a:p>
          <a:p>
            <a:pPr>
              <a:buFont typeface="Wingdings" pitchFamily="2" charset="2"/>
              <a:buNone/>
            </a:pPr>
            <a:r>
              <a:rPr lang="en-US" altLang="zh-CN" b="1" smtClean="0">
                <a:solidFill>
                  <a:srgbClr val="000066"/>
                </a:solidFill>
                <a:latin typeface="宋体" charset="-122"/>
              </a:rPr>
              <a:t>12 </a:t>
            </a:r>
            <a:r>
              <a:rPr lang="zh-CN" altLang="en-US" b="1" smtClean="0">
                <a:solidFill>
                  <a:srgbClr val="000066"/>
                </a:solidFill>
                <a:latin typeface="宋体" charset="-122"/>
              </a:rPr>
              <a:t>附录 </a:t>
            </a:r>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2"/>
          <p:cNvSpPr>
            <a:spLocks noGrp="1" noChangeArrowheads="1"/>
          </p:cNvSpPr>
          <p:nvPr>
            <p:ph type="title"/>
          </p:nvPr>
        </p:nvSpPr>
        <p:spPr>
          <a:xfrm>
            <a:off x="468313" y="908050"/>
            <a:ext cx="8229600" cy="1143000"/>
          </a:xfrm>
        </p:spPr>
        <p:txBody>
          <a:bodyPr/>
          <a:lstStyle/>
          <a:p>
            <a:r>
              <a:rPr lang="zh-CN" altLang="en-US" sz="4000" b="1" smtClean="0">
                <a:solidFill>
                  <a:srgbClr val="002060"/>
                </a:solidFill>
                <a:latin typeface="黑体" pitchFamily="2" charset="-122"/>
                <a:ea typeface="黑体" pitchFamily="2" charset="-122"/>
              </a:rPr>
              <a:t>第三节 研究报告的评估</a:t>
            </a:r>
          </a:p>
        </p:txBody>
      </p:sp>
      <p:sp>
        <p:nvSpPr>
          <p:cNvPr id="220162" name="Rectangle 3"/>
          <p:cNvSpPr>
            <a:spLocks noGrp="1" noChangeArrowheads="1"/>
          </p:cNvSpPr>
          <p:nvPr>
            <p:ph type="body" idx="1"/>
          </p:nvPr>
        </p:nvSpPr>
        <p:spPr>
          <a:xfrm>
            <a:off x="1182688" y="2017713"/>
            <a:ext cx="7772400" cy="4840287"/>
          </a:xfrm>
        </p:spPr>
        <p:txBody>
          <a:bodyPr/>
          <a:lstStyle/>
          <a:p>
            <a:pPr>
              <a:buFont typeface="Wingdings" pitchFamily="2" charset="2"/>
              <a:buNone/>
            </a:pPr>
            <a:r>
              <a:rPr lang="zh-CN" altLang="en-US" sz="3600" b="1" smtClean="0">
                <a:solidFill>
                  <a:srgbClr val="000066"/>
                </a:solidFill>
                <a:latin typeface="宋体" charset="-122"/>
              </a:rPr>
              <a:t>研究报告评估的标准</a:t>
            </a:r>
          </a:p>
          <a:p>
            <a:pPr>
              <a:buFont typeface="Wingdings" pitchFamily="2" charset="2"/>
              <a:buNone/>
            </a:pPr>
            <a:r>
              <a:rPr lang="zh-CN" altLang="en-US" sz="2200" b="1" smtClean="0">
                <a:solidFill>
                  <a:srgbClr val="000066"/>
                </a:solidFill>
                <a:latin typeface="宋体" charset="-122"/>
              </a:rPr>
              <a:t>  </a:t>
            </a:r>
            <a:r>
              <a:rPr lang="zh-CN" altLang="en-US" sz="2400" b="1" smtClean="0">
                <a:solidFill>
                  <a:srgbClr val="000066"/>
                </a:solidFill>
                <a:latin typeface="宋体" charset="-122"/>
              </a:rPr>
              <a:t>（</a:t>
            </a:r>
            <a:r>
              <a:rPr lang="en-US" altLang="zh-CN" sz="2400" b="1" smtClean="0">
                <a:solidFill>
                  <a:srgbClr val="000066"/>
                </a:solidFill>
                <a:latin typeface="宋体" charset="-122"/>
              </a:rPr>
              <a:t>1</a:t>
            </a:r>
            <a:r>
              <a:rPr lang="zh-CN" altLang="en-US" sz="2400" b="1" smtClean="0">
                <a:solidFill>
                  <a:srgbClr val="000066"/>
                </a:solidFill>
                <a:latin typeface="宋体" charset="-122"/>
              </a:rPr>
              <a:t>）研究的问题是否有意义，是否有创新之处；</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）研究的工具是否具有令人满意的信度和效度；</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3</a:t>
            </a:r>
            <a:r>
              <a:rPr lang="zh-CN" altLang="en-US" sz="2400" b="1" smtClean="0">
                <a:solidFill>
                  <a:srgbClr val="000066"/>
                </a:solidFill>
                <a:latin typeface="宋体" charset="-122"/>
              </a:rPr>
              <a:t>）研究的设计是否合理；</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4</a:t>
            </a:r>
            <a:r>
              <a:rPr lang="zh-CN" altLang="en-US" sz="2400" b="1" smtClean="0">
                <a:solidFill>
                  <a:srgbClr val="000066"/>
                </a:solidFill>
                <a:latin typeface="宋体" charset="-122"/>
              </a:rPr>
              <a:t>）研究假设是否得到了充分的检验；</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5</a:t>
            </a:r>
            <a:r>
              <a:rPr lang="zh-CN" altLang="en-US" sz="2400" b="1" smtClean="0">
                <a:solidFill>
                  <a:srgbClr val="000066"/>
                </a:solidFill>
                <a:latin typeface="宋体" charset="-122"/>
              </a:rPr>
              <a:t>）研究结果是否真正反映了所考察的变量；</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6</a:t>
            </a:r>
            <a:r>
              <a:rPr lang="zh-CN" altLang="en-US" sz="2400" b="1" smtClean="0">
                <a:solidFill>
                  <a:srgbClr val="000066"/>
                </a:solidFill>
                <a:latin typeface="宋体" charset="-122"/>
              </a:rPr>
              <a:t>）被试是否具有代表性；</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7</a:t>
            </a:r>
            <a:r>
              <a:rPr lang="zh-CN" altLang="en-US" sz="2400" b="1" smtClean="0">
                <a:solidFill>
                  <a:srgbClr val="000066"/>
                </a:solidFill>
                <a:latin typeface="宋体" charset="-122"/>
              </a:rPr>
              <a:t>）研究的结论是否对以前的研究有所发展。</a:t>
            </a:r>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5" name="Rectangle 2"/>
          <p:cNvSpPr>
            <a:spLocks noGrp="1" noChangeArrowheads="1"/>
          </p:cNvSpPr>
          <p:nvPr>
            <p:ph type="title"/>
          </p:nvPr>
        </p:nvSpPr>
        <p:spPr>
          <a:xfrm>
            <a:off x="468313" y="1052513"/>
            <a:ext cx="8229600" cy="1143000"/>
          </a:xfrm>
        </p:spPr>
        <p:txBody>
          <a:bodyPr/>
          <a:lstStyle/>
          <a:p>
            <a:r>
              <a:rPr lang="zh-CN" altLang="en-US" sz="4000" b="1" smtClean="0">
                <a:solidFill>
                  <a:srgbClr val="002060"/>
                </a:solidFill>
                <a:latin typeface="黑体" pitchFamily="2" charset="-122"/>
                <a:ea typeface="黑体" pitchFamily="2" charset="-122"/>
              </a:rPr>
              <a:t>研究报告的评估</a:t>
            </a:r>
          </a:p>
        </p:txBody>
      </p:sp>
      <p:sp>
        <p:nvSpPr>
          <p:cNvPr id="221186" name="Rectangle 3"/>
          <p:cNvSpPr>
            <a:spLocks noGrp="1" noChangeArrowheads="1"/>
          </p:cNvSpPr>
          <p:nvPr>
            <p:ph type="body" idx="1"/>
          </p:nvPr>
        </p:nvSpPr>
        <p:spPr>
          <a:xfrm>
            <a:off x="468313" y="2492375"/>
            <a:ext cx="8229600" cy="4525963"/>
          </a:xfrm>
        </p:spPr>
        <p:txBody>
          <a:bodyPr/>
          <a:lstStyle/>
          <a:p>
            <a:pPr>
              <a:buFont typeface="Wingdings" pitchFamily="2" charset="2"/>
              <a:buNone/>
            </a:pPr>
            <a:r>
              <a:rPr lang="en-US" altLang="zh-CN" b="1" smtClean="0">
                <a:solidFill>
                  <a:srgbClr val="000066"/>
                </a:solidFill>
                <a:latin typeface="宋体" charset="-122"/>
              </a:rPr>
              <a:t>   </a:t>
            </a:r>
            <a:r>
              <a:rPr lang="zh-CN" altLang="en-US" b="1" smtClean="0">
                <a:solidFill>
                  <a:srgbClr val="000066"/>
                </a:solidFill>
                <a:latin typeface="宋体" charset="-122"/>
              </a:rPr>
              <a:t>在研究设计和报告中常出现的问题：</a:t>
            </a:r>
          </a:p>
          <a:p>
            <a:pPr>
              <a:buFont typeface="Wingdings" pitchFamily="2" charset="2"/>
              <a:buNone/>
            </a:pPr>
            <a:r>
              <a:rPr lang="zh-CN" altLang="en-US" sz="2200" b="1" smtClean="0">
                <a:solidFill>
                  <a:srgbClr val="000066"/>
                </a:solidFill>
                <a:latin typeface="宋体" charset="-122"/>
              </a:rPr>
              <a:t>  </a:t>
            </a:r>
            <a:r>
              <a:rPr lang="zh-CN" altLang="en-US" sz="2400" b="1" smtClean="0">
                <a:solidFill>
                  <a:srgbClr val="000066"/>
                </a:solidFill>
                <a:latin typeface="宋体" charset="-122"/>
              </a:rPr>
              <a:t>（</a:t>
            </a:r>
            <a:r>
              <a:rPr lang="en-US" altLang="zh-CN" sz="2400" b="1" smtClean="0">
                <a:solidFill>
                  <a:srgbClr val="000066"/>
                </a:solidFill>
                <a:latin typeface="宋体" charset="-122"/>
              </a:rPr>
              <a:t>1</a:t>
            </a:r>
            <a:r>
              <a:rPr lang="zh-CN" altLang="en-US" sz="2400" b="1" smtClean="0">
                <a:solidFill>
                  <a:srgbClr val="000066"/>
                </a:solidFill>
                <a:latin typeface="宋体" charset="-122"/>
              </a:rPr>
              <a:t>）分拆出版；</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）分析不深入；</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3</a:t>
            </a:r>
            <a:r>
              <a:rPr lang="zh-CN" altLang="en-US" sz="2400" b="1" smtClean="0">
                <a:solidFill>
                  <a:srgbClr val="000066"/>
                </a:solidFill>
                <a:latin typeface="宋体" charset="-122"/>
              </a:rPr>
              <a:t>）缺乏逻辑性；</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4</a:t>
            </a:r>
            <a:r>
              <a:rPr lang="zh-CN" altLang="en-US" sz="2400" b="1" smtClean="0">
                <a:solidFill>
                  <a:srgbClr val="000066"/>
                </a:solidFill>
                <a:latin typeface="宋体" charset="-122"/>
              </a:rPr>
              <a:t>）缺乏控制而使解释困难；</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5</a:t>
            </a:r>
            <a:r>
              <a:rPr lang="zh-CN" altLang="en-US" sz="2400" b="1" smtClean="0">
                <a:solidFill>
                  <a:srgbClr val="000066"/>
                </a:solidFill>
                <a:latin typeface="宋体" charset="-122"/>
              </a:rPr>
              <a:t>）没有报告效应的大小；</a:t>
            </a:r>
          </a:p>
          <a:p>
            <a:pPr>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6</a:t>
            </a:r>
            <a:r>
              <a:rPr lang="zh-CN" altLang="en-US" sz="2400" b="1" smtClean="0">
                <a:solidFill>
                  <a:srgbClr val="000066"/>
                </a:solidFill>
                <a:latin typeface="宋体" charset="-122"/>
              </a:rPr>
              <a:t>）论述抓不住研究的重点。</a:t>
            </a:r>
          </a:p>
          <a:p>
            <a:pPr>
              <a:buFont typeface="Wingdings" pitchFamily="2" charset="2"/>
              <a:buNone/>
            </a:pPr>
            <a:r>
              <a:rPr lang="zh-CN" altLang="en-US" sz="2200" b="1" smtClean="0">
                <a:solidFill>
                  <a:srgbClr val="000066"/>
                </a:solidFill>
                <a:latin typeface="宋体" charset="-122"/>
              </a:rPr>
              <a:t>   </a:t>
            </a:r>
          </a:p>
          <a:p>
            <a:pPr>
              <a:buFont typeface="Wingdings" pitchFamily="2" charset="2"/>
              <a:buNone/>
            </a:pPr>
            <a:endParaRPr lang="en-US" altLang="zh-CN" sz="2200" b="1" smtClean="0">
              <a:solidFill>
                <a:srgbClr val="000066"/>
              </a:solidFill>
              <a:latin typeface="宋体"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468313" y="765175"/>
            <a:ext cx="8229600" cy="1143000"/>
          </a:xfrm>
        </p:spPr>
        <p:txBody>
          <a:bodyPr/>
          <a:lstStyle/>
          <a:p>
            <a:r>
              <a:rPr lang="zh-CN" altLang="en-US" b="1" smtClean="0">
                <a:solidFill>
                  <a:srgbClr val="002060"/>
                </a:solidFill>
                <a:latin typeface="黑体" pitchFamily="2" charset="-122"/>
                <a:ea typeface="黑体" pitchFamily="2" charset="-122"/>
              </a:rPr>
              <a:t>第三节  研究中的变量</a:t>
            </a:r>
          </a:p>
        </p:txBody>
      </p:sp>
      <p:sp>
        <p:nvSpPr>
          <p:cNvPr id="46082" name="Rectangle 3"/>
          <p:cNvSpPr>
            <a:spLocks noGrp="1" noChangeArrowheads="1"/>
          </p:cNvSpPr>
          <p:nvPr>
            <p:ph type="body" idx="1"/>
          </p:nvPr>
        </p:nvSpPr>
        <p:spPr>
          <a:xfrm>
            <a:off x="395288" y="1700213"/>
            <a:ext cx="8497887" cy="5562600"/>
          </a:xfrm>
        </p:spPr>
        <p:txBody>
          <a:bodyPr/>
          <a:lstStyle/>
          <a:p>
            <a:pPr>
              <a:lnSpc>
                <a:spcPct val="120000"/>
              </a:lnSpc>
              <a:buFont typeface="Wingdings" pitchFamily="2" charset="2"/>
              <a:buNone/>
            </a:pPr>
            <a:r>
              <a:rPr lang="en-US" altLang="zh-CN" b="1" smtClean="0">
                <a:solidFill>
                  <a:srgbClr val="000066"/>
                </a:solidFill>
                <a:latin typeface="宋体" charset="-122"/>
              </a:rPr>
              <a:t>1 </a:t>
            </a:r>
            <a:r>
              <a:rPr lang="zh-CN" altLang="en-US" b="1" smtClean="0">
                <a:solidFill>
                  <a:srgbClr val="000066"/>
                </a:solidFill>
                <a:latin typeface="宋体" charset="-122"/>
              </a:rPr>
              <a:t>概念与变量</a:t>
            </a:r>
          </a:p>
          <a:p>
            <a:pPr>
              <a:lnSpc>
                <a:spcPct val="120000"/>
              </a:lnSpc>
              <a:buFont typeface="Wingdings" pitchFamily="2" charset="2"/>
              <a:buNone/>
            </a:pPr>
            <a:r>
              <a:rPr lang="zh-CN" altLang="en-US" sz="2000" b="1" smtClean="0">
                <a:solidFill>
                  <a:srgbClr val="000066"/>
                </a:solidFill>
                <a:latin typeface="宋体" charset="-122"/>
              </a:rPr>
              <a:t>  </a:t>
            </a:r>
            <a:r>
              <a:rPr lang="en-US" altLang="zh-CN" sz="2400" b="1" smtClean="0">
                <a:solidFill>
                  <a:srgbClr val="000066"/>
                </a:solidFill>
                <a:latin typeface="宋体" charset="-122"/>
              </a:rPr>
              <a:t>1.1 </a:t>
            </a:r>
            <a:r>
              <a:rPr lang="zh-CN" altLang="en-US" sz="2400" b="1" smtClean="0">
                <a:solidFill>
                  <a:srgbClr val="000066"/>
                </a:solidFill>
                <a:latin typeface="宋体" charset="-122"/>
              </a:rPr>
              <a:t>概念：</a:t>
            </a:r>
            <a:r>
              <a:rPr lang="en-US" altLang="zh-CN" sz="2400" b="1" smtClean="0">
                <a:solidFill>
                  <a:srgbClr val="000066"/>
                </a:solidFill>
                <a:latin typeface="宋体" charset="-122"/>
              </a:rPr>
              <a:t>a </a:t>
            </a:r>
            <a:r>
              <a:rPr lang="zh-CN" altLang="en-US" sz="2400" b="1" smtClean="0">
                <a:solidFill>
                  <a:srgbClr val="000066"/>
                </a:solidFill>
                <a:latin typeface="宋体" charset="-122"/>
              </a:rPr>
              <a:t>有操作性定义的概念</a:t>
            </a:r>
          </a:p>
          <a:p>
            <a:pPr>
              <a:lnSpc>
                <a:spcPct val="12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b </a:t>
            </a:r>
            <a:r>
              <a:rPr lang="zh-CN" altLang="en-US" sz="2400" b="1" smtClean="0">
                <a:solidFill>
                  <a:srgbClr val="000066"/>
                </a:solidFill>
                <a:latin typeface="宋体" charset="-122"/>
              </a:rPr>
              <a:t>无操作性定义的概念</a:t>
            </a:r>
          </a:p>
          <a:p>
            <a:pPr>
              <a:lnSpc>
                <a:spcPct val="12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1.2 </a:t>
            </a:r>
            <a:r>
              <a:rPr lang="zh-CN" altLang="en-US" sz="2400" b="1" smtClean="0">
                <a:solidFill>
                  <a:srgbClr val="000066"/>
                </a:solidFill>
                <a:latin typeface="宋体" charset="-122"/>
              </a:rPr>
              <a:t>变量：具有操作性定义，可以用量化的方法加以测量并</a:t>
            </a:r>
            <a:endParaRPr lang="en-US" altLang="zh-CN" sz="2400" b="1" smtClean="0">
              <a:solidFill>
                <a:srgbClr val="000066"/>
              </a:solidFill>
              <a:latin typeface="宋体" charset="-122"/>
            </a:endParaRPr>
          </a:p>
          <a:p>
            <a:pPr>
              <a:lnSpc>
                <a:spcPct val="120000"/>
              </a:lnSpc>
              <a:buFont typeface="Wingdings" pitchFamily="2" charset="2"/>
              <a:buNone/>
            </a:pPr>
            <a:r>
              <a:rPr lang="zh-CN" altLang="en-US" sz="2400" b="1" smtClean="0">
                <a:solidFill>
                  <a:srgbClr val="000066"/>
                </a:solidFill>
                <a:latin typeface="宋体" charset="-122"/>
              </a:rPr>
              <a:t>赋予两个或两个以上值的概念。</a:t>
            </a:r>
          </a:p>
          <a:p>
            <a:pPr>
              <a:lnSpc>
                <a:spcPct val="120000"/>
              </a:lnSpc>
              <a:buFont typeface="Wingdings" pitchFamily="2" charset="2"/>
              <a:buNone/>
            </a:pPr>
            <a:r>
              <a:rPr lang="en-US" altLang="zh-CN" b="1" smtClean="0">
                <a:solidFill>
                  <a:srgbClr val="000066"/>
                </a:solidFill>
                <a:latin typeface="宋体" charset="-122"/>
              </a:rPr>
              <a:t>2 </a:t>
            </a:r>
            <a:r>
              <a:rPr lang="zh-CN" altLang="en-US" b="1" smtClean="0">
                <a:solidFill>
                  <a:srgbClr val="000066"/>
                </a:solidFill>
                <a:latin typeface="宋体" charset="-122"/>
              </a:rPr>
              <a:t>心理学研究中的主要变量</a:t>
            </a:r>
          </a:p>
          <a:p>
            <a:pPr>
              <a:lnSpc>
                <a:spcPct val="12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2.1 </a:t>
            </a:r>
            <a:r>
              <a:rPr lang="zh-CN" altLang="en-US" sz="2400" b="1" smtClean="0">
                <a:solidFill>
                  <a:srgbClr val="000066"/>
                </a:solidFill>
                <a:latin typeface="宋体" charset="-122"/>
              </a:rPr>
              <a:t>刺激变量、机体变量和反应变量</a:t>
            </a:r>
          </a:p>
          <a:p>
            <a:pPr>
              <a:lnSpc>
                <a:spcPct val="12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a </a:t>
            </a:r>
            <a:r>
              <a:rPr lang="zh-CN" altLang="en-US" sz="2400" b="1" smtClean="0">
                <a:solidFill>
                  <a:srgbClr val="000066"/>
                </a:solidFill>
                <a:latin typeface="宋体" charset="-122"/>
              </a:rPr>
              <a:t>刺激变量：（</a:t>
            </a:r>
            <a:r>
              <a:rPr lang="en-US" altLang="zh-CN" sz="2400" b="1" smtClean="0">
                <a:solidFill>
                  <a:srgbClr val="000066"/>
                </a:solidFill>
                <a:latin typeface="宋体" charset="-122"/>
              </a:rPr>
              <a:t>S</a:t>
            </a:r>
            <a:r>
              <a:rPr lang="zh-CN" altLang="en-US" sz="2400" b="1" smtClean="0">
                <a:solidFill>
                  <a:srgbClr val="000066"/>
                </a:solidFill>
                <a:latin typeface="宋体" charset="-122"/>
              </a:rPr>
              <a:t>变量）是指已知的对有机体的反应发生影</a:t>
            </a:r>
            <a:endParaRPr lang="en-US" altLang="zh-CN" sz="2400" b="1" smtClean="0">
              <a:solidFill>
                <a:srgbClr val="000066"/>
              </a:solidFill>
              <a:latin typeface="宋体" charset="-122"/>
            </a:endParaRPr>
          </a:p>
          <a:p>
            <a:pPr>
              <a:lnSpc>
                <a:spcPct val="120000"/>
              </a:lnSpc>
              <a:buFont typeface="Wingdings" pitchFamily="2" charset="2"/>
              <a:buNone/>
            </a:pPr>
            <a:r>
              <a:rPr lang="zh-CN" altLang="en-US" sz="2400" b="1" smtClean="0">
                <a:solidFill>
                  <a:srgbClr val="000066"/>
                </a:solidFill>
                <a:latin typeface="宋体" charset="-122"/>
              </a:rPr>
              <a:t>响的刺激条件，包括研究者可以操纵和控制的环境特征。</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标题 1"/>
          <p:cNvSpPr>
            <a:spLocks noGrp="1"/>
          </p:cNvSpPr>
          <p:nvPr>
            <p:ph type="ctrTitle"/>
          </p:nvPr>
        </p:nvSpPr>
        <p:spPr>
          <a:xfrm>
            <a:off x="539750" y="2133600"/>
            <a:ext cx="7772400" cy="1470025"/>
          </a:xfrm>
        </p:spPr>
        <p:txBody>
          <a:bodyPr/>
          <a:lstStyle/>
          <a:p>
            <a:r>
              <a:rPr lang="zh-CN" altLang="en-US" b="1" smtClean="0">
                <a:solidFill>
                  <a:srgbClr val="002060"/>
                </a:solidFill>
              </a:rPr>
              <a:t>第八章  研究设计</a:t>
            </a:r>
          </a:p>
        </p:txBody>
      </p:sp>
      <p:sp>
        <p:nvSpPr>
          <p:cNvPr id="27650" name="副标题 2"/>
          <p:cNvSpPr>
            <a:spLocks noGrp="1"/>
          </p:cNvSpPr>
          <p:nvPr>
            <p:ph type="subTitle" idx="1"/>
          </p:nvPr>
        </p:nvSpPr>
        <p:spPr/>
        <p:txBody>
          <a:bodyPr/>
          <a:lstStyle/>
          <a:p>
            <a:endParaRPr lang="zh-CN" alt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研究中的变量</a:t>
            </a:r>
          </a:p>
        </p:txBody>
      </p:sp>
      <p:sp>
        <p:nvSpPr>
          <p:cNvPr id="47106" name="Rectangle 3"/>
          <p:cNvSpPr>
            <a:spLocks noGrp="1" noChangeArrowheads="1"/>
          </p:cNvSpPr>
          <p:nvPr>
            <p:ph type="body" idx="1"/>
          </p:nvPr>
        </p:nvSpPr>
        <p:spPr>
          <a:xfrm>
            <a:off x="179388" y="2060575"/>
            <a:ext cx="8775700" cy="5876925"/>
          </a:xfrm>
        </p:spPr>
        <p:txBody>
          <a:bodyPr/>
          <a:lstStyle/>
          <a:p>
            <a:pPr>
              <a:lnSpc>
                <a:spcPct val="120000"/>
              </a:lnSpc>
              <a:buFont typeface="Wingdings" pitchFamily="2" charset="2"/>
              <a:buNone/>
            </a:pPr>
            <a:r>
              <a:rPr lang="en-US" altLang="zh-CN" sz="2400" b="1" smtClean="0">
                <a:solidFill>
                  <a:srgbClr val="000066"/>
                </a:solidFill>
                <a:latin typeface="宋体" charset="-122"/>
              </a:rPr>
              <a:t>   b </a:t>
            </a:r>
            <a:r>
              <a:rPr lang="zh-CN" altLang="en-US" sz="2400" b="1" smtClean="0">
                <a:solidFill>
                  <a:srgbClr val="000066"/>
                </a:solidFill>
                <a:latin typeface="宋体" charset="-122"/>
              </a:rPr>
              <a:t>机体变量：</a:t>
            </a:r>
            <a:r>
              <a:rPr lang="zh-CN" altLang="en-US" sz="2400" b="1" smtClean="0">
                <a:solidFill>
                  <a:srgbClr val="000066"/>
                </a:solidFill>
                <a:latin typeface="宋体" charset="-122"/>
                <a:sym typeface="Wingdings" pitchFamily="2" charset="2"/>
              </a:rPr>
              <a:t>（被试变量或属性变量）一般指被试本身对行为反应有影响的特征。</a:t>
            </a:r>
          </a:p>
          <a:p>
            <a:pPr>
              <a:lnSpc>
                <a:spcPct val="120000"/>
              </a:lnSpc>
              <a:buFont typeface="Wingdings" pitchFamily="2" charset="2"/>
              <a:buNone/>
            </a:pPr>
            <a:r>
              <a:rPr lang="zh-CN" altLang="en-US" sz="2400" b="1" smtClean="0">
                <a:solidFill>
                  <a:srgbClr val="000066"/>
                </a:solidFill>
                <a:latin typeface="宋体" charset="-122"/>
                <a:sym typeface="Wingdings" pitchFamily="2" charset="2"/>
              </a:rPr>
              <a:t>   </a:t>
            </a:r>
            <a:r>
              <a:rPr lang="en-US" altLang="zh-CN" sz="2400" b="1" smtClean="0">
                <a:solidFill>
                  <a:srgbClr val="000066"/>
                </a:solidFill>
                <a:latin typeface="宋体" charset="-122"/>
                <a:sym typeface="Wingdings" pitchFamily="2" charset="2"/>
              </a:rPr>
              <a:t>c </a:t>
            </a:r>
            <a:r>
              <a:rPr lang="zh-CN" altLang="en-US" sz="2400" b="1" smtClean="0">
                <a:solidFill>
                  <a:srgbClr val="000066"/>
                </a:solidFill>
                <a:latin typeface="宋体" charset="-122"/>
                <a:sym typeface="Wingdings" pitchFamily="2" charset="2"/>
              </a:rPr>
              <a:t>反应变量：指由刺激引起的有机体行为的任何变化。</a:t>
            </a:r>
          </a:p>
          <a:p>
            <a:pPr>
              <a:lnSpc>
                <a:spcPct val="120000"/>
              </a:lnSpc>
              <a:buFont typeface="Wingdings" pitchFamily="2" charset="2"/>
              <a:buNone/>
            </a:pPr>
            <a:r>
              <a:rPr lang="zh-CN" altLang="en-US" sz="2400" b="1" smtClean="0">
                <a:solidFill>
                  <a:srgbClr val="000066"/>
                </a:solidFill>
                <a:latin typeface="宋体" charset="-122"/>
                <a:sym typeface="Wingdings" pitchFamily="2" charset="2"/>
              </a:rPr>
              <a:t>  </a:t>
            </a:r>
            <a:r>
              <a:rPr lang="en-US" altLang="zh-CN" sz="2400" b="1" smtClean="0">
                <a:solidFill>
                  <a:srgbClr val="000066"/>
                </a:solidFill>
                <a:latin typeface="宋体" charset="-122"/>
                <a:sym typeface="Wingdings" pitchFamily="2" charset="2"/>
              </a:rPr>
              <a:t>2.2 </a:t>
            </a:r>
            <a:r>
              <a:rPr lang="zh-CN" altLang="en-US" sz="2400" b="1" smtClean="0">
                <a:solidFill>
                  <a:srgbClr val="000066"/>
                </a:solidFill>
                <a:latin typeface="宋体" charset="-122"/>
                <a:sym typeface="Wingdings" pitchFamily="2" charset="2"/>
              </a:rPr>
              <a:t>自变量、因变量和控制变量</a:t>
            </a:r>
          </a:p>
          <a:p>
            <a:pPr>
              <a:lnSpc>
                <a:spcPct val="120000"/>
              </a:lnSpc>
              <a:buFont typeface="Wingdings" pitchFamily="2" charset="2"/>
              <a:buNone/>
            </a:pPr>
            <a:r>
              <a:rPr lang="zh-CN" altLang="en-US" sz="2400" b="1" smtClean="0">
                <a:solidFill>
                  <a:srgbClr val="000066"/>
                </a:solidFill>
                <a:latin typeface="宋体" charset="-122"/>
                <a:sym typeface="Wingdings" pitchFamily="2" charset="2"/>
              </a:rPr>
              <a:t>   </a:t>
            </a:r>
            <a:r>
              <a:rPr lang="en-US" altLang="zh-CN" sz="2400" b="1" smtClean="0">
                <a:solidFill>
                  <a:srgbClr val="000066"/>
                </a:solidFill>
                <a:latin typeface="宋体" charset="-122"/>
                <a:sym typeface="Wingdings" pitchFamily="2" charset="2"/>
              </a:rPr>
              <a:t>a </a:t>
            </a:r>
            <a:r>
              <a:rPr lang="zh-CN" altLang="en-US" sz="2400" b="1" smtClean="0">
                <a:solidFill>
                  <a:srgbClr val="000066"/>
                </a:solidFill>
                <a:latin typeface="宋体" charset="-122"/>
                <a:sym typeface="Wingdings" pitchFamily="2" charset="2"/>
              </a:rPr>
              <a:t>自变量：指在实验中被实验者加以操作的变量。</a:t>
            </a:r>
          </a:p>
          <a:p>
            <a:pPr>
              <a:lnSpc>
                <a:spcPct val="120000"/>
              </a:lnSpc>
              <a:buFont typeface="Wingdings" pitchFamily="2" charset="2"/>
              <a:buNone/>
            </a:pPr>
            <a:r>
              <a:rPr lang="zh-CN" altLang="en-US" sz="2400" b="1" smtClean="0">
                <a:solidFill>
                  <a:srgbClr val="000066"/>
                </a:solidFill>
                <a:latin typeface="宋体" charset="-122"/>
                <a:sym typeface="Wingdings" pitchFamily="2" charset="2"/>
              </a:rPr>
              <a:t>   </a:t>
            </a:r>
            <a:r>
              <a:rPr lang="en-US" altLang="zh-CN" sz="2400" b="1" smtClean="0">
                <a:solidFill>
                  <a:srgbClr val="000066"/>
                </a:solidFill>
                <a:latin typeface="宋体" charset="-122"/>
                <a:sym typeface="Wingdings" pitchFamily="2" charset="2"/>
              </a:rPr>
              <a:t>b </a:t>
            </a:r>
            <a:r>
              <a:rPr lang="zh-CN" altLang="en-US" sz="2400" b="1" smtClean="0">
                <a:solidFill>
                  <a:srgbClr val="000066"/>
                </a:solidFill>
                <a:latin typeface="宋体" charset="-122"/>
                <a:sym typeface="Wingdings" pitchFamily="2" charset="2"/>
              </a:rPr>
              <a:t>因变量：指在实验中被试对刺激做出的反应，也就是实验</a:t>
            </a:r>
            <a:endParaRPr lang="en-US" altLang="zh-CN" sz="2400" b="1" smtClean="0">
              <a:solidFill>
                <a:srgbClr val="000066"/>
              </a:solidFill>
              <a:latin typeface="宋体" charset="-122"/>
              <a:sym typeface="Wingdings" pitchFamily="2" charset="2"/>
            </a:endParaRPr>
          </a:p>
          <a:p>
            <a:pPr>
              <a:lnSpc>
                <a:spcPct val="120000"/>
              </a:lnSpc>
              <a:buFont typeface="Wingdings" pitchFamily="2" charset="2"/>
              <a:buNone/>
            </a:pPr>
            <a:r>
              <a:rPr lang="zh-CN" altLang="en-US" sz="2400" b="1" smtClean="0">
                <a:solidFill>
                  <a:srgbClr val="000066"/>
                </a:solidFill>
                <a:latin typeface="宋体" charset="-122"/>
                <a:sym typeface="Wingdings" pitchFamily="2" charset="2"/>
              </a:rPr>
              <a:t>者观测和记录下的随着自变量变化而变化的被试行为反应值。</a:t>
            </a:r>
            <a:endParaRPr lang="en-US" altLang="zh-CN" sz="2400" b="1" smtClean="0">
              <a:solidFill>
                <a:srgbClr val="000066"/>
              </a:solidFill>
              <a:latin typeface="宋体" charset="-122"/>
              <a:sym typeface="Wingdings" pitchFamily="2" charset="2"/>
            </a:endParaRPr>
          </a:p>
          <a:p>
            <a:pPr>
              <a:lnSpc>
                <a:spcPct val="120000"/>
              </a:lnSpc>
              <a:buFontTx/>
              <a:buNone/>
            </a:pPr>
            <a:r>
              <a:rPr lang="en-US" altLang="zh-CN" sz="2400" b="1" smtClean="0">
                <a:solidFill>
                  <a:srgbClr val="000066"/>
                </a:solidFill>
                <a:latin typeface="宋体" charset="-122"/>
                <a:sym typeface="Wingdings" pitchFamily="2" charset="2"/>
              </a:rPr>
              <a:t>   </a:t>
            </a:r>
            <a:r>
              <a:rPr lang="en-US" altLang="zh-CN" sz="2400" b="1" smtClean="0">
                <a:solidFill>
                  <a:srgbClr val="000066"/>
                </a:solidFill>
                <a:latin typeface="宋体" charset="-122"/>
              </a:rPr>
              <a:t>c </a:t>
            </a:r>
            <a:r>
              <a:rPr lang="zh-CN" altLang="en-US" sz="2400" b="1" smtClean="0">
                <a:solidFill>
                  <a:srgbClr val="000066"/>
                </a:solidFill>
                <a:latin typeface="宋体" charset="-122"/>
              </a:rPr>
              <a:t>控制变量：指在实验中实验者需要通过保持恒定等方法使</a:t>
            </a:r>
            <a:endParaRPr lang="en-US" altLang="zh-CN" sz="2400" b="1" smtClean="0">
              <a:solidFill>
                <a:srgbClr val="000066"/>
              </a:solidFill>
              <a:latin typeface="宋体" charset="-122"/>
            </a:endParaRPr>
          </a:p>
          <a:p>
            <a:pPr>
              <a:lnSpc>
                <a:spcPct val="120000"/>
              </a:lnSpc>
              <a:buFontTx/>
              <a:buNone/>
            </a:pPr>
            <a:r>
              <a:rPr lang="zh-CN" altLang="en-US" sz="2400" b="1" smtClean="0">
                <a:solidFill>
                  <a:srgbClr val="000066"/>
                </a:solidFill>
                <a:latin typeface="宋体" charset="-122"/>
              </a:rPr>
              <a:t>其中立化的潜在变量。</a:t>
            </a:r>
            <a:r>
              <a:rPr lang="en-US" altLang="zh-CN" sz="2400" b="1" smtClean="0">
                <a:solidFill>
                  <a:srgbClr val="000066"/>
                </a:solidFill>
                <a:latin typeface="宋体" charset="-122"/>
                <a:sym typeface="Wingdings" pitchFamily="2" charset="2"/>
              </a:rPr>
              <a:t> </a:t>
            </a:r>
            <a:endParaRPr lang="zh-CN" altLang="en-US" sz="2400" b="1" smtClean="0">
              <a:solidFill>
                <a:srgbClr val="000066"/>
              </a:solidFill>
              <a:latin typeface="宋体" charset="-122"/>
              <a:sym typeface="Wingdings" pitchFamily="2" charset="2"/>
            </a:endParaRPr>
          </a:p>
          <a:p>
            <a:pPr>
              <a:buFont typeface="Wingdings" pitchFamily="2" charset="2"/>
              <a:buNone/>
            </a:pPr>
            <a:endParaRPr lang="en-US" altLang="zh-CN" sz="2400" b="1" smtClean="0">
              <a:solidFill>
                <a:srgbClr val="000066"/>
              </a:solidFill>
              <a:latin typeface="宋体"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48130"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16773FE7-8000-482F-BC22-5A04C18E644E}" type="slidenum">
              <a:rPr lang="zh-CN" altLang="en-US" smtClean="0">
                <a:latin typeface="Arial" charset="0"/>
                <a:ea typeface="宋体" charset="-122"/>
              </a:rPr>
              <a:pPr algn="ctr" fontAlgn="base">
                <a:spcBef>
                  <a:spcPct val="0"/>
                </a:spcBef>
                <a:spcAft>
                  <a:spcPct val="0"/>
                </a:spcAft>
              </a:pPr>
              <a:t>21</a:t>
            </a:fld>
            <a:endParaRPr lang="en-US" altLang="zh-CN" smtClean="0">
              <a:latin typeface="Arial" charset="0"/>
              <a:ea typeface="宋体" charset="-122"/>
            </a:endParaRPr>
          </a:p>
        </p:txBody>
      </p:sp>
      <p:sp>
        <p:nvSpPr>
          <p:cNvPr id="634882" name="Text Box 2"/>
          <p:cNvSpPr txBox="1">
            <a:spLocks noChangeArrowheads="1"/>
          </p:cNvSpPr>
          <p:nvPr/>
        </p:nvSpPr>
        <p:spPr bwMode="auto">
          <a:xfrm>
            <a:off x="838200" y="1219200"/>
            <a:ext cx="6781800" cy="4094163"/>
          </a:xfrm>
          <a:prstGeom prst="rect">
            <a:avLst/>
          </a:prstGeom>
          <a:noFill/>
          <a:ln>
            <a:noFill/>
          </a:ln>
          <a:effectLst/>
          <a:extLst>
            <a:ext uri="{909E8E84-426E-40DD-AFC4-6F175D3DCCD1}"/>
            <a:ext uri="{91240B29-F687-4F45-9708-019B960494DF}"/>
            <a:ext uri="{AF507438-7753-43E0-B8FC-AC1667EBCBE1}"/>
          </a:extLst>
        </p:spPr>
        <p:txBody>
          <a:bodyPr>
            <a:spAutoFit/>
          </a:bodyP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eaLnBrk="0" hangingPunct="0">
              <a:spcBef>
                <a:spcPct val="50000"/>
              </a:spcBef>
              <a:defRPr/>
            </a:pPr>
            <a:r>
              <a:rPr lang="zh-CN" altLang="en-US" sz="4400" b="1" kern="0" dirty="0" smtClean="0">
                <a:solidFill>
                  <a:srgbClr val="660066"/>
                </a:solidFill>
                <a:latin typeface="黑体" pitchFamily="49" charset="-122"/>
                <a:ea typeface="黑体" pitchFamily="49" charset="-122"/>
                <a:cs typeface="+mj-cs"/>
              </a:rPr>
              <a:t>     </a:t>
            </a:r>
            <a:r>
              <a:rPr lang="zh-CN" altLang="en-US" sz="4400" b="1" kern="0" dirty="0" smtClean="0">
                <a:solidFill>
                  <a:srgbClr val="002060"/>
                </a:solidFill>
                <a:latin typeface="黑体" pitchFamily="49" charset="-122"/>
                <a:ea typeface="黑体" pitchFamily="49" charset="-122"/>
                <a:cs typeface="+mj-cs"/>
              </a:rPr>
              <a:t>研究</a:t>
            </a:r>
            <a:r>
              <a:rPr lang="zh-CN" altLang="en-US" sz="4400" b="1" kern="0" dirty="0">
                <a:solidFill>
                  <a:srgbClr val="002060"/>
                </a:solidFill>
                <a:latin typeface="黑体" pitchFamily="49" charset="-122"/>
                <a:ea typeface="黑体" pitchFamily="49" charset="-122"/>
                <a:cs typeface="+mj-cs"/>
              </a:rPr>
              <a:t>中的变量</a:t>
            </a:r>
            <a:endParaRPr kumimoji="1" lang="zh-CN" altLang="en-US" sz="2400" b="1" u="sng" dirty="0" smtClean="0">
              <a:solidFill>
                <a:srgbClr val="002060"/>
              </a:solidFill>
              <a:latin typeface="Times New Roman" pitchFamily="18" charset="0"/>
            </a:endParaRPr>
          </a:p>
          <a:p>
            <a:pPr eaLnBrk="0" hangingPunct="0">
              <a:spcBef>
                <a:spcPct val="50000"/>
              </a:spcBef>
              <a:defRPr/>
            </a:pPr>
            <a:r>
              <a:rPr kumimoji="1" lang="en-US" altLang="zh-CN" sz="2400" b="1" dirty="0" smtClean="0">
                <a:solidFill>
                  <a:srgbClr val="002060"/>
                </a:solidFill>
                <a:latin typeface="Times New Roman" pitchFamily="18" charset="0"/>
              </a:rPr>
              <a:t>  </a:t>
            </a:r>
          </a:p>
          <a:p>
            <a:pPr eaLnBrk="0" hangingPunct="0">
              <a:spcBef>
                <a:spcPct val="50000"/>
              </a:spcBef>
              <a:defRPr/>
            </a:pPr>
            <a:r>
              <a:rPr kumimoji="1" lang="en-US" altLang="zh-CN" sz="2400" b="1" dirty="0">
                <a:solidFill>
                  <a:srgbClr val="002060"/>
                </a:solidFill>
                <a:latin typeface="Times New Roman" pitchFamily="18" charset="0"/>
              </a:rPr>
              <a:t> </a:t>
            </a:r>
            <a:r>
              <a:rPr kumimoji="1" lang="en-US" altLang="zh-CN" sz="2400" b="1" dirty="0" smtClean="0">
                <a:solidFill>
                  <a:srgbClr val="002060"/>
                </a:solidFill>
                <a:latin typeface="Times New Roman" pitchFamily="18" charset="0"/>
              </a:rPr>
              <a:t> d </a:t>
            </a:r>
            <a:r>
              <a:rPr kumimoji="1" lang="zh-CN" altLang="en-US" sz="2400" b="1" dirty="0" smtClean="0">
                <a:solidFill>
                  <a:srgbClr val="002060"/>
                </a:solidFill>
                <a:latin typeface="Times New Roman" pitchFamily="18" charset="0"/>
              </a:rPr>
              <a:t>中介变量</a:t>
            </a:r>
            <a:r>
              <a:rPr kumimoji="1" lang="en-US" altLang="zh-CN" sz="2400" b="1" dirty="0" smtClean="0">
                <a:solidFill>
                  <a:srgbClr val="002060"/>
                </a:solidFill>
                <a:latin typeface="Times New Roman" pitchFamily="18" charset="0"/>
              </a:rPr>
              <a:t>(mediator): </a:t>
            </a:r>
            <a:r>
              <a:rPr kumimoji="1" lang="zh-CN" altLang="en-US" sz="2400" b="1" dirty="0" smtClean="0">
                <a:solidFill>
                  <a:srgbClr val="002060"/>
                </a:solidFill>
                <a:latin typeface="Times New Roman" pitchFamily="18" charset="0"/>
              </a:rPr>
              <a:t>用于解释真正的因果关系</a:t>
            </a:r>
          </a:p>
          <a:p>
            <a:pPr eaLnBrk="0" hangingPunct="0">
              <a:spcBef>
                <a:spcPct val="50000"/>
              </a:spcBef>
              <a:defRPr/>
            </a:pPr>
            <a:endParaRPr kumimoji="1" lang="zh-CN" altLang="en-US" sz="2400" b="1" dirty="0" smtClean="0">
              <a:solidFill>
                <a:srgbClr val="002060"/>
              </a:solidFill>
              <a:latin typeface="Times New Roman" pitchFamily="18" charset="0"/>
            </a:endParaRPr>
          </a:p>
          <a:p>
            <a:pPr eaLnBrk="0" hangingPunct="0">
              <a:spcBef>
                <a:spcPct val="50000"/>
              </a:spcBef>
              <a:defRPr/>
            </a:pPr>
            <a:r>
              <a:rPr kumimoji="1" lang="zh-CN" altLang="en-US" sz="2400" b="1" dirty="0" smtClean="0">
                <a:solidFill>
                  <a:srgbClr val="002060"/>
                </a:solidFill>
                <a:latin typeface="Times New Roman" pitchFamily="18" charset="0"/>
              </a:rPr>
              <a:t>            自变量                中介变量              因变量</a:t>
            </a:r>
          </a:p>
          <a:p>
            <a:pPr eaLnBrk="0" hangingPunct="0">
              <a:spcBef>
                <a:spcPct val="50000"/>
              </a:spcBef>
              <a:defRPr/>
            </a:pPr>
            <a:r>
              <a:rPr kumimoji="1" lang="zh-CN" altLang="en-US" sz="1600" b="1" dirty="0" smtClean="0">
                <a:solidFill>
                  <a:srgbClr val="002060"/>
                </a:solidFill>
                <a:latin typeface="Times New Roman" pitchFamily="18" charset="0"/>
              </a:rPr>
              <a:t>                    </a:t>
            </a:r>
            <a:r>
              <a:rPr kumimoji="1" lang="zh-CN" altLang="en-US" sz="2400" b="1" dirty="0" smtClean="0">
                <a:solidFill>
                  <a:srgbClr val="002060"/>
                </a:solidFill>
                <a:latin typeface="Times New Roman" pitchFamily="18" charset="0"/>
              </a:rPr>
              <a:t>奖励                    动机                     绩效</a:t>
            </a:r>
          </a:p>
          <a:p>
            <a:pPr eaLnBrk="0" hangingPunct="0">
              <a:spcBef>
                <a:spcPct val="50000"/>
              </a:spcBef>
              <a:defRPr/>
            </a:pPr>
            <a:r>
              <a:rPr kumimoji="1" lang="zh-CN" altLang="en-US" sz="2400" b="1" dirty="0" smtClean="0">
                <a:solidFill>
                  <a:srgbClr val="002060"/>
                </a:solidFill>
                <a:latin typeface="Times New Roman" pitchFamily="18" charset="0"/>
              </a:rPr>
              <a:t>          </a:t>
            </a:r>
          </a:p>
        </p:txBody>
      </p:sp>
      <p:sp>
        <p:nvSpPr>
          <p:cNvPr id="634883" name="Line 3"/>
          <p:cNvSpPr>
            <a:spLocks noChangeShapeType="1"/>
          </p:cNvSpPr>
          <p:nvPr/>
        </p:nvSpPr>
        <p:spPr bwMode="auto">
          <a:xfrm>
            <a:off x="2590800" y="4191000"/>
            <a:ext cx="1447800" cy="0"/>
          </a:xfrm>
          <a:prstGeom prst="line">
            <a:avLst/>
          </a:prstGeom>
          <a:noFill/>
          <a:ln w="9525">
            <a:solidFill>
              <a:schemeClr val="tx1"/>
            </a:solidFill>
            <a:round/>
            <a:headEnd/>
            <a:tailEnd type="triangle" w="med" len="med"/>
          </a:ln>
        </p:spPr>
        <p:txBody>
          <a:bodyPr wrap="none"/>
          <a:lstStyle/>
          <a:p>
            <a:endParaRPr lang="zh-CN" altLang="en-US"/>
          </a:p>
        </p:txBody>
      </p:sp>
      <p:sp>
        <p:nvSpPr>
          <p:cNvPr id="634884" name="Line 4"/>
          <p:cNvSpPr>
            <a:spLocks noChangeShapeType="1"/>
          </p:cNvSpPr>
          <p:nvPr/>
        </p:nvSpPr>
        <p:spPr bwMode="auto">
          <a:xfrm>
            <a:off x="4724400" y="4191000"/>
            <a:ext cx="1524000" cy="0"/>
          </a:xfrm>
          <a:prstGeom prst="line">
            <a:avLst/>
          </a:prstGeom>
          <a:noFill/>
          <a:ln w="9525">
            <a:solidFill>
              <a:schemeClr val="tx1"/>
            </a:solidFill>
            <a:round/>
            <a:headEnd/>
            <a:tailEnd type="triangle" w="med" len="med"/>
          </a:ln>
        </p:spPr>
        <p:txBody>
          <a:bodyPr wrap="none"/>
          <a:lstStyle/>
          <a:p>
            <a:endParaRPr lang="zh-CN" altLang="en-US"/>
          </a:p>
        </p:txBody>
      </p:sp>
      <p:sp>
        <p:nvSpPr>
          <p:cNvPr id="634885" name="Text Box 5"/>
          <p:cNvSpPr txBox="1">
            <a:spLocks noChangeArrowheads="1"/>
          </p:cNvSpPr>
          <p:nvPr/>
        </p:nvSpPr>
        <p:spPr bwMode="auto">
          <a:xfrm>
            <a:off x="2895600" y="5638800"/>
            <a:ext cx="3352800" cy="346075"/>
          </a:xfrm>
          <a:prstGeom prst="rect">
            <a:avLst/>
          </a:prstGeom>
          <a:solidFill>
            <a:srgbClr val="FF66FF"/>
          </a:solidFill>
          <a:ln w="9525">
            <a:solidFill>
              <a:srgbClr val="FFFF99"/>
            </a:solidFill>
            <a:miter lim="800000"/>
            <a:headEnd/>
            <a:tailEnd/>
          </a:ln>
        </p:spPr>
        <p:txBody>
          <a:bodyPr>
            <a:spAutoFit/>
          </a:bodyPr>
          <a:lstStyle/>
          <a:p>
            <a:pPr eaLnBrk="0" hangingPunct="0">
              <a:spcBef>
                <a:spcPct val="50000"/>
              </a:spcBef>
            </a:pPr>
            <a:r>
              <a:rPr kumimoji="1" lang="zh-CN" altLang="en-US" sz="1600">
                <a:solidFill>
                  <a:srgbClr val="000000"/>
                </a:solidFill>
                <a:latin typeface="Times New Roman" pitchFamily="18" charset="0"/>
              </a:rPr>
              <a:t>其它变量</a:t>
            </a:r>
            <a:r>
              <a:rPr kumimoji="1" lang="en-US" altLang="zh-CN" sz="1600">
                <a:solidFill>
                  <a:srgbClr val="000000"/>
                </a:solidFill>
                <a:latin typeface="Times New Roman" pitchFamily="18" charset="0"/>
              </a:rPr>
              <a:t>1,2,3……………n </a:t>
            </a:r>
          </a:p>
        </p:txBody>
      </p:sp>
      <p:sp>
        <p:nvSpPr>
          <p:cNvPr id="634886" name="Line 6"/>
          <p:cNvSpPr>
            <a:spLocks noChangeShapeType="1"/>
          </p:cNvSpPr>
          <p:nvPr/>
        </p:nvSpPr>
        <p:spPr bwMode="auto">
          <a:xfrm flipV="1">
            <a:off x="2971800" y="4419600"/>
            <a:ext cx="1066800" cy="1066800"/>
          </a:xfrm>
          <a:prstGeom prst="line">
            <a:avLst/>
          </a:prstGeom>
          <a:noFill/>
          <a:ln w="9525">
            <a:solidFill>
              <a:schemeClr val="tx1"/>
            </a:solidFill>
            <a:round/>
            <a:headEnd/>
            <a:tailEnd type="triangle" w="med" len="med"/>
          </a:ln>
        </p:spPr>
        <p:txBody>
          <a:bodyPr wrap="none"/>
          <a:lstStyle/>
          <a:p>
            <a:endParaRPr lang="zh-CN" altLang="en-US"/>
          </a:p>
        </p:txBody>
      </p:sp>
      <p:sp>
        <p:nvSpPr>
          <p:cNvPr id="634887" name="Line 7"/>
          <p:cNvSpPr>
            <a:spLocks noChangeShapeType="1"/>
          </p:cNvSpPr>
          <p:nvPr/>
        </p:nvSpPr>
        <p:spPr bwMode="auto">
          <a:xfrm flipV="1">
            <a:off x="4038600" y="4495800"/>
            <a:ext cx="152400" cy="1066800"/>
          </a:xfrm>
          <a:prstGeom prst="line">
            <a:avLst/>
          </a:prstGeom>
          <a:noFill/>
          <a:ln w="9525">
            <a:solidFill>
              <a:schemeClr val="tx1"/>
            </a:solidFill>
            <a:round/>
            <a:headEnd/>
            <a:tailEnd type="triangle" w="med" len="med"/>
          </a:ln>
        </p:spPr>
        <p:txBody>
          <a:bodyPr wrap="none"/>
          <a:lstStyle/>
          <a:p>
            <a:endParaRPr lang="zh-CN" altLang="en-US"/>
          </a:p>
        </p:txBody>
      </p:sp>
      <p:sp>
        <p:nvSpPr>
          <p:cNvPr id="634888" name="Line 8"/>
          <p:cNvSpPr>
            <a:spLocks noChangeShapeType="1"/>
          </p:cNvSpPr>
          <p:nvPr/>
        </p:nvSpPr>
        <p:spPr bwMode="auto">
          <a:xfrm flipH="1" flipV="1">
            <a:off x="4572000" y="4495800"/>
            <a:ext cx="381000" cy="1143000"/>
          </a:xfrm>
          <a:prstGeom prst="line">
            <a:avLst/>
          </a:prstGeom>
          <a:noFill/>
          <a:ln w="9525">
            <a:solidFill>
              <a:schemeClr val="tx1"/>
            </a:solidFill>
            <a:round/>
            <a:headEnd/>
            <a:tailEnd type="triangle" w="med" len="med"/>
          </a:ln>
        </p:spPr>
        <p:txBody>
          <a:bodyPr wrap="none"/>
          <a:lstStyle/>
          <a:p>
            <a:endParaRPr lang="zh-CN" altLang="en-US"/>
          </a:p>
        </p:txBody>
      </p:sp>
      <p:sp>
        <p:nvSpPr>
          <p:cNvPr id="634889" name="Line 9"/>
          <p:cNvSpPr>
            <a:spLocks noChangeShapeType="1"/>
          </p:cNvSpPr>
          <p:nvPr/>
        </p:nvSpPr>
        <p:spPr bwMode="auto">
          <a:xfrm flipH="1" flipV="1">
            <a:off x="4724400" y="4495800"/>
            <a:ext cx="1447800" cy="1066800"/>
          </a:xfrm>
          <a:prstGeom prst="line">
            <a:avLst/>
          </a:prstGeom>
          <a:noFill/>
          <a:ln w="9525">
            <a:solidFill>
              <a:schemeClr val="tx1"/>
            </a:solidFill>
            <a:round/>
            <a:headEnd/>
            <a:tailEnd type="triangle" w="med" len="med"/>
          </a:ln>
        </p:spPr>
        <p:txBody>
          <a:bodyPr wrap="none"/>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634882">
                                            <p:txEl>
                                              <p:pRg st="4" end="4"/>
                                            </p:txEl>
                                          </p:spTgt>
                                        </p:tgtEl>
                                        <p:attrNameLst>
                                          <p:attrName>style.visibility</p:attrName>
                                        </p:attrNameLst>
                                      </p:cBhvr>
                                      <p:to>
                                        <p:strVal val="visible"/>
                                      </p:to>
                                    </p:set>
                                    <p:animEffect transition="in" filter="blinds(horizontal)">
                                      <p:cBhvr>
                                        <p:cTn id="7" dur="500"/>
                                        <p:tgtEl>
                                          <p:spTgt spid="634882">
                                            <p:txEl>
                                              <p:pRg st="4" end="4"/>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634882">
                                            <p:txEl>
                                              <p:pRg st="5" end="5"/>
                                            </p:txEl>
                                          </p:spTgt>
                                        </p:tgtEl>
                                        <p:attrNameLst>
                                          <p:attrName>style.visibility</p:attrName>
                                        </p:attrNameLst>
                                      </p:cBhvr>
                                      <p:to>
                                        <p:strVal val="visible"/>
                                      </p:to>
                                    </p:set>
                                    <p:animEffect transition="in" filter="blinds(horizontal)">
                                      <p:cBhvr>
                                        <p:cTn id="12" dur="500"/>
                                        <p:tgtEl>
                                          <p:spTgt spid="634882">
                                            <p:txEl>
                                              <p:pRg st="5" end="5"/>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634883"/>
                                        </p:tgtEl>
                                        <p:attrNameLst>
                                          <p:attrName>style.visibility</p:attrName>
                                        </p:attrNameLst>
                                      </p:cBhvr>
                                      <p:to>
                                        <p:strVal val="visible"/>
                                      </p:to>
                                    </p:set>
                                    <p:animEffect transition="in" filter="blinds(horizontal)">
                                      <p:cBhvr>
                                        <p:cTn id="15" dur="500"/>
                                        <p:tgtEl>
                                          <p:spTgt spid="634883"/>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634884"/>
                                        </p:tgtEl>
                                        <p:attrNameLst>
                                          <p:attrName>style.visibility</p:attrName>
                                        </p:attrNameLst>
                                      </p:cBhvr>
                                      <p:to>
                                        <p:strVal val="visible"/>
                                      </p:to>
                                    </p:set>
                                    <p:animEffect transition="in" filter="blinds(horizontal)">
                                      <p:cBhvr>
                                        <p:cTn id="18" dur="500"/>
                                        <p:tgtEl>
                                          <p:spTgt spid="634884"/>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634885"/>
                                        </p:tgtEl>
                                        <p:attrNameLst>
                                          <p:attrName>style.visibility</p:attrName>
                                        </p:attrNameLst>
                                      </p:cBhvr>
                                      <p:to>
                                        <p:strVal val="visible"/>
                                      </p:to>
                                    </p:set>
                                    <p:animEffect transition="in" filter="blinds(horizontal)">
                                      <p:cBhvr>
                                        <p:cTn id="23" dur="500"/>
                                        <p:tgtEl>
                                          <p:spTgt spid="634885"/>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634886"/>
                                        </p:tgtEl>
                                        <p:attrNameLst>
                                          <p:attrName>style.visibility</p:attrName>
                                        </p:attrNameLst>
                                      </p:cBhvr>
                                      <p:to>
                                        <p:strVal val="visible"/>
                                      </p:to>
                                    </p:set>
                                    <p:animEffect transition="in" filter="blinds(horizontal)">
                                      <p:cBhvr>
                                        <p:cTn id="26" dur="500"/>
                                        <p:tgtEl>
                                          <p:spTgt spid="634886"/>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634887"/>
                                        </p:tgtEl>
                                        <p:attrNameLst>
                                          <p:attrName>style.visibility</p:attrName>
                                        </p:attrNameLst>
                                      </p:cBhvr>
                                      <p:to>
                                        <p:strVal val="visible"/>
                                      </p:to>
                                    </p:set>
                                    <p:animEffect transition="in" filter="blinds(horizontal)">
                                      <p:cBhvr>
                                        <p:cTn id="29" dur="500"/>
                                        <p:tgtEl>
                                          <p:spTgt spid="634887"/>
                                        </p:tgtEl>
                                      </p:cBhvr>
                                    </p:animEffect>
                                  </p:childTnLst>
                                </p:cTn>
                              </p:par>
                              <p:par>
                                <p:cTn id="30" presetID="3" presetClass="entr" presetSubtype="10" fill="hold" grpId="0" nodeType="withEffect">
                                  <p:stCondLst>
                                    <p:cond delay="0"/>
                                  </p:stCondLst>
                                  <p:childTnLst>
                                    <p:set>
                                      <p:cBhvr>
                                        <p:cTn id="31" dur="1" fill="hold">
                                          <p:stCondLst>
                                            <p:cond delay="0"/>
                                          </p:stCondLst>
                                        </p:cTn>
                                        <p:tgtEl>
                                          <p:spTgt spid="634888"/>
                                        </p:tgtEl>
                                        <p:attrNameLst>
                                          <p:attrName>style.visibility</p:attrName>
                                        </p:attrNameLst>
                                      </p:cBhvr>
                                      <p:to>
                                        <p:strVal val="visible"/>
                                      </p:to>
                                    </p:set>
                                    <p:animEffect transition="in" filter="blinds(horizontal)">
                                      <p:cBhvr>
                                        <p:cTn id="32" dur="500"/>
                                        <p:tgtEl>
                                          <p:spTgt spid="634888"/>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634889"/>
                                        </p:tgtEl>
                                        <p:attrNameLst>
                                          <p:attrName>style.visibility</p:attrName>
                                        </p:attrNameLst>
                                      </p:cBhvr>
                                      <p:to>
                                        <p:strVal val="visible"/>
                                      </p:to>
                                    </p:set>
                                    <p:animEffect transition="in" filter="blinds(horizontal)">
                                      <p:cBhvr>
                                        <p:cTn id="35" dur="500"/>
                                        <p:tgtEl>
                                          <p:spTgt spid="6348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4883" grpId="0" animBg="1"/>
      <p:bldP spid="634884" grpId="0" animBg="1"/>
      <p:bldP spid="634885" grpId="0" animBg="1"/>
      <p:bldP spid="634886" grpId="0" animBg="1"/>
      <p:bldP spid="634887" grpId="0" animBg="1"/>
      <p:bldP spid="634888" grpId="0" animBg="1"/>
      <p:bldP spid="63488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49154"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5D63B200-00B3-46DB-928B-87D0EAB13932}" type="slidenum">
              <a:rPr lang="zh-CN" altLang="en-US" smtClean="0">
                <a:latin typeface="Arial" charset="0"/>
                <a:ea typeface="宋体" charset="-122"/>
              </a:rPr>
              <a:pPr algn="ctr" fontAlgn="base">
                <a:spcBef>
                  <a:spcPct val="0"/>
                </a:spcBef>
                <a:spcAft>
                  <a:spcPct val="0"/>
                </a:spcAft>
              </a:pPr>
              <a:t>22</a:t>
            </a:fld>
            <a:endParaRPr lang="en-US" altLang="zh-CN" smtClean="0">
              <a:latin typeface="Arial" charset="0"/>
              <a:ea typeface="宋体" charset="-122"/>
            </a:endParaRPr>
          </a:p>
        </p:txBody>
      </p:sp>
      <p:sp>
        <p:nvSpPr>
          <p:cNvPr id="49155" name="Rectangle 2"/>
          <p:cNvSpPr>
            <a:spLocks noGrp="1" noChangeArrowheads="1"/>
          </p:cNvSpPr>
          <p:nvPr>
            <p:ph type="title"/>
          </p:nvPr>
        </p:nvSpPr>
        <p:spPr>
          <a:xfrm>
            <a:off x="468313" y="1052513"/>
            <a:ext cx="8229600" cy="1143000"/>
          </a:xfrm>
        </p:spPr>
        <p:txBody>
          <a:bodyPr/>
          <a:lstStyle/>
          <a:p>
            <a:r>
              <a:rPr lang="zh-CN" altLang="en-US" b="1" smtClean="0">
                <a:solidFill>
                  <a:srgbClr val="002060"/>
                </a:solidFill>
                <a:latin typeface="黑体" pitchFamily="2" charset="-122"/>
                <a:ea typeface="黑体" pitchFamily="2" charset="-122"/>
              </a:rPr>
              <a:t>研究中的变量</a:t>
            </a:r>
            <a:endParaRPr lang="zh-CN" altLang="en-US" smtClean="0">
              <a:solidFill>
                <a:srgbClr val="002060"/>
              </a:solidFill>
            </a:endParaRPr>
          </a:p>
        </p:txBody>
      </p:sp>
      <p:sp>
        <p:nvSpPr>
          <p:cNvPr id="757763" name="Rectangle 3"/>
          <p:cNvSpPr>
            <a:spLocks noGrp="1" noChangeArrowheads="1"/>
          </p:cNvSpPr>
          <p:nvPr>
            <p:ph type="body" idx="1"/>
          </p:nvPr>
        </p:nvSpPr>
        <p:spPr>
          <a:xfrm>
            <a:off x="323850" y="2420938"/>
            <a:ext cx="8353425" cy="4608512"/>
          </a:xfrm>
        </p:spPr>
        <p:txBody>
          <a:bodyPr/>
          <a:lstStyle/>
          <a:p>
            <a:pPr>
              <a:lnSpc>
                <a:spcPct val="120000"/>
              </a:lnSpc>
            </a:pPr>
            <a:r>
              <a:rPr lang="zh-CN" altLang="en-US" b="1" smtClean="0">
                <a:solidFill>
                  <a:srgbClr val="002060"/>
                </a:solidFill>
              </a:rPr>
              <a:t>控制变量（无关变量）的影响：</a:t>
            </a:r>
          </a:p>
          <a:p>
            <a:pPr lvl="1">
              <a:lnSpc>
                <a:spcPct val="120000"/>
              </a:lnSpc>
            </a:pPr>
            <a:r>
              <a:rPr lang="zh-CN" altLang="en-US" sz="2400" b="1" smtClean="0">
                <a:solidFill>
                  <a:srgbClr val="002060"/>
                </a:solidFill>
              </a:rPr>
              <a:t>随机误差：可见误差。偶然的、随机的无关变量引起，较难控制，无规律可循；</a:t>
            </a:r>
          </a:p>
          <a:p>
            <a:pPr lvl="1">
              <a:lnSpc>
                <a:spcPct val="120000"/>
              </a:lnSpc>
            </a:pPr>
            <a:r>
              <a:rPr lang="zh-CN" altLang="en-US" sz="2400" b="1" smtClean="0">
                <a:solidFill>
                  <a:srgbClr val="002060"/>
                </a:solidFill>
              </a:rPr>
              <a:t>系统误差：常定误差。常定的、有规律的无关变量引起，其方向和大小的变化是恒定而有规律的。</a:t>
            </a:r>
          </a:p>
          <a:p>
            <a:pPr lvl="1">
              <a:lnSpc>
                <a:spcPct val="120000"/>
              </a:lnSpc>
            </a:pPr>
            <a:r>
              <a:rPr lang="zh-CN" altLang="en-US" sz="2400" b="1" smtClean="0">
                <a:solidFill>
                  <a:srgbClr val="002060"/>
                </a:solidFill>
              </a:rPr>
              <a:t>随机误差对研究的信效度都有影响，而系统误差只影响效度，但不影响信度。</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57763">
                                            <p:txEl>
                                              <p:pRg st="1" end="1"/>
                                            </p:txEl>
                                          </p:spTgt>
                                        </p:tgtEl>
                                        <p:attrNameLst>
                                          <p:attrName>style.visibility</p:attrName>
                                        </p:attrNameLst>
                                      </p:cBhvr>
                                      <p:to>
                                        <p:strVal val="visible"/>
                                      </p:to>
                                    </p:set>
                                    <p:animEffect transition="in" filter="checkerboard(across)">
                                      <p:cBhvr>
                                        <p:cTn id="7" dur="500"/>
                                        <p:tgtEl>
                                          <p:spTgt spid="757763">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757763">
                                            <p:txEl>
                                              <p:pRg st="2" end="2"/>
                                            </p:txEl>
                                          </p:spTgt>
                                        </p:tgtEl>
                                        <p:attrNameLst>
                                          <p:attrName>style.visibility</p:attrName>
                                        </p:attrNameLst>
                                      </p:cBhvr>
                                      <p:to>
                                        <p:strVal val="visible"/>
                                      </p:to>
                                    </p:set>
                                    <p:animEffect transition="in" filter="checkerboard(across)">
                                      <p:cBhvr>
                                        <p:cTn id="12" dur="500"/>
                                        <p:tgtEl>
                                          <p:spTgt spid="75776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757763">
                                            <p:txEl>
                                              <p:pRg st="3" end="3"/>
                                            </p:txEl>
                                          </p:spTgt>
                                        </p:tgtEl>
                                        <p:attrNameLst>
                                          <p:attrName>style.visibility</p:attrName>
                                        </p:attrNameLst>
                                      </p:cBhvr>
                                      <p:to>
                                        <p:strVal val="visible"/>
                                      </p:to>
                                    </p:set>
                                    <p:animEffect transition="in" filter="checkerboard(across)">
                                      <p:cBhvr>
                                        <p:cTn id="17" dur="500"/>
                                        <p:tgtEl>
                                          <p:spTgt spid="75776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50178"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A28332BB-3C0C-4881-9E70-E9A6F0D1383D}" type="slidenum">
              <a:rPr lang="zh-CN" altLang="en-US" smtClean="0">
                <a:latin typeface="Arial" charset="0"/>
                <a:ea typeface="宋体" charset="-122"/>
              </a:rPr>
              <a:pPr algn="ctr" fontAlgn="base">
                <a:spcBef>
                  <a:spcPct val="0"/>
                </a:spcBef>
                <a:spcAft>
                  <a:spcPct val="0"/>
                </a:spcAft>
              </a:pPr>
              <a:t>23</a:t>
            </a:fld>
            <a:endParaRPr lang="en-US" altLang="zh-CN" smtClean="0">
              <a:latin typeface="Arial" charset="0"/>
              <a:ea typeface="宋体" charset="-122"/>
            </a:endParaRPr>
          </a:p>
        </p:txBody>
      </p:sp>
      <p:sp>
        <p:nvSpPr>
          <p:cNvPr id="50179" name="Rectangle 2"/>
          <p:cNvSpPr>
            <a:spLocks noGrp="1" noChangeArrowheads="1"/>
          </p:cNvSpPr>
          <p:nvPr>
            <p:ph type="title"/>
          </p:nvPr>
        </p:nvSpPr>
        <p:spPr>
          <a:xfrm>
            <a:off x="468313" y="981075"/>
            <a:ext cx="8229600" cy="1143000"/>
          </a:xfrm>
        </p:spPr>
        <p:txBody>
          <a:bodyPr/>
          <a:lstStyle/>
          <a:p>
            <a:r>
              <a:rPr lang="zh-CN" altLang="en-US" b="1" smtClean="0">
                <a:solidFill>
                  <a:srgbClr val="002060"/>
                </a:solidFill>
                <a:latin typeface="黑体" pitchFamily="2" charset="-122"/>
                <a:ea typeface="黑体" pitchFamily="2" charset="-122"/>
              </a:rPr>
              <a:t>研究中的变量</a:t>
            </a:r>
            <a:endParaRPr lang="zh-CN" altLang="en-US" smtClean="0">
              <a:solidFill>
                <a:srgbClr val="002060"/>
              </a:solidFill>
            </a:endParaRPr>
          </a:p>
        </p:txBody>
      </p:sp>
      <p:sp>
        <p:nvSpPr>
          <p:cNvPr id="761859" name="Rectangle 3"/>
          <p:cNvSpPr>
            <a:spLocks noGrp="1" noChangeArrowheads="1"/>
          </p:cNvSpPr>
          <p:nvPr>
            <p:ph type="body" idx="1"/>
          </p:nvPr>
        </p:nvSpPr>
        <p:spPr>
          <a:xfrm>
            <a:off x="933450" y="2349500"/>
            <a:ext cx="7427913" cy="3997325"/>
          </a:xfrm>
        </p:spPr>
        <p:txBody>
          <a:bodyPr/>
          <a:lstStyle/>
          <a:p>
            <a:pPr>
              <a:lnSpc>
                <a:spcPct val="125000"/>
              </a:lnSpc>
            </a:pPr>
            <a:r>
              <a:rPr lang="zh-CN" altLang="en-US" b="1" smtClean="0">
                <a:solidFill>
                  <a:srgbClr val="002060"/>
                </a:solidFill>
              </a:rPr>
              <a:t>无关变量的控制：</a:t>
            </a:r>
          </a:p>
          <a:p>
            <a:pPr lvl="1">
              <a:lnSpc>
                <a:spcPct val="125000"/>
              </a:lnSpc>
            </a:pPr>
            <a:r>
              <a:rPr lang="zh-CN" altLang="en-US" b="1" smtClean="0">
                <a:solidFill>
                  <a:srgbClr val="002060"/>
                </a:solidFill>
              </a:rPr>
              <a:t>消除法   </a:t>
            </a:r>
            <a:r>
              <a:rPr lang="en-US" altLang="zh-CN" b="1" smtClean="0">
                <a:solidFill>
                  <a:srgbClr val="002060"/>
                </a:solidFill>
              </a:rPr>
              <a:t>e.g.</a:t>
            </a:r>
            <a:r>
              <a:rPr lang="zh-CN" altLang="en-US" b="1" smtClean="0">
                <a:solidFill>
                  <a:srgbClr val="002060"/>
                </a:solidFill>
              </a:rPr>
              <a:t>标准化指导语、双盲程序、内隐测量</a:t>
            </a:r>
          </a:p>
          <a:p>
            <a:pPr lvl="1">
              <a:lnSpc>
                <a:spcPct val="125000"/>
              </a:lnSpc>
            </a:pPr>
            <a:r>
              <a:rPr lang="zh-CN" altLang="en-US" b="1" smtClean="0">
                <a:solidFill>
                  <a:srgbClr val="002060"/>
                </a:solidFill>
              </a:rPr>
              <a:t>恒定法与平衡法   </a:t>
            </a:r>
            <a:r>
              <a:rPr lang="en-US" altLang="zh-CN" b="1" smtClean="0">
                <a:solidFill>
                  <a:srgbClr val="002060"/>
                </a:solidFill>
              </a:rPr>
              <a:t>e.g.</a:t>
            </a:r>
            <a:r>
              <a:rPr lang="zh-CN" altLang="en-US" b="1" smtClean="0">
                <a:solidFill>
                  <a:srgbClr val="002060"/>
                </a:solidFill>
              </a:rPr>
              <a:t>研究在同一时间、地点举行，</a:t>
            </a:r>
            <a:r>
              <a:rPr lang="en-US" altLang="zh-CN" b="1" smtClean="0">
                <a:solidFill>
                  <a:srgbClr val="002060"/>
                </a:solidFill>
              </a:rPr>
              <a:t>ABBA</a:t>
            </a:r>
            <a:r>
              <a:rPr lang="zh-CN" altLang="en-US" b="1" smtClean="0">
                <a:solidFill>
                  <a:srgbClr val="002060"/>
                </a:solidFill>
              </a:rPr>
              <a:t>程序、拉丁方设计；</a:t>
            </a:r>
          </a:p>
          <a:p>
            <a:pPr lvl="1">
              <a:lnSpc>
                <a:spcPct val="125000"/>
              </a:lnSpc>
            </a:pPr>
            <a:r>
              <a:rPr lang="zh-CN" altLang="en-US" b="1" smtClean="0">
                <a:solidFill>
                  <a:srgbClr val="002060"/>
                </a:solidFill>
              </a:rPr>
              <a:t>统计控制：协方差分析，偏相关</a:t>
            </a:r>
          </a:p>
        </p:txBody>
      </p:sp>
      <p:sp>
        <p:nvSpPr>
          <p:cNvPr id="761860" name="Rectangle 4"/>
          <p:cNvSpPr>
            <a:spLocks noChangeArrowheads="1"/>
          </p:cNvSpPr>
          <p:nvPr/>
        </p:nvSpPr>
        <p:spPr bwMode="auto">
          <a:xfrm>
            <a:off x="719138" y="3411538"/>
            <a:ext cx="720725" cy="1098550"/>
          </a:xfrm>
          <a:prstGeom prst="rect">
            <a:avLst/>
          </a:prstGeom>
          <a:noFill/>
          <a:ln w="9525">
            <a:noFill/>
            <a:miter lim="800000"/>
            <a:headEnd/>
            <a:tailEnd/>
          </a:ln>
        </p:spPr>
        <p:txBody>
          <a:bodyPr>
            <a:spAutoFit/>
          </a:bodyPr>
          <a:lstStyle/>
          <a:p>
            <a:pPr eaLnBrk="0" hangingPunct="0"/>
            <a:r>
              <a:rPr lang="zh-CN" altLang="en-US" sz="6600">
                <a:solidFill>
                  <a:srgbClr val="000000"/>
                </a:solidFill>
              </a:rPr>
              <a:t>｛</a:t>
            </a:r>
          </a:p>
        </p:txBody>
      </p:sp>
      <p:sp>
        <p:nvSpPr>
          <p:cNvPr id="761861" name="Text Box 5"/>
          <p:cNvSpPr txBox="1">
            <a:spLocks noChangeArrowheads="1"/>
          </p:cNvSpPr>
          <p:nvPr/>
        </p:nvSpPr>
        <p:spPr bwMode="auto">
          <a:xfrm>
            <a:off x="225425" y="3549650"/>
            <a:ext cx="936625" cy="822325"/>
          </a:xfrm>
          <a:prstGeom prst="rect">
            <a:avLst/>
          </a:prstGeom>
          <a:noFill/>
          <a:ln w="9525">
            <a:noFill/>
            <a:miter lim="800000"/>
            <a:headEnd/>
            <a:tailEnd/>
          </a:ln>
        </p:spPr>
        <p:txBody>
          <a:bodyPr>
            <a:spAutoFit/>
          </a:bodyPr>
          <a:lstStyle/>
          <a:p>
            <a:pPr eaLnBrk="0" hangingPunct="0">
              <a:spcBef>
                <a:spcPct val="50000"/>
              </a:spcBef>
            </a:pPr>
            <a:r>
              <a:rPr lang="zh-CN" altLang="en-US" sz="2400">
                <a:solidFill>
                  <a:srgbClr val="000000"/>
                </a:solidFill>
              </a:rPr>
              <a:t>实验控制</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61859">
                                            <p:txEl>
                                              <p:pRg st="1" end="1"/>
                                            </p:txEl>
                                          </p:spTgt>
                                        </p:tgtEl>
                                        <p:attrNameLst>
                                          <p:attrName>style.visibility</p:attrName>
                                        </p:attrNameLst>
                                      </p:cBhvr>
                                      <p:to>
                                        <p:strVal val="visible"/>
                                      </p:to>
                                    </p:set>
                                    <p:animEffect transition="in" filter="checkerboard(across)">
                                      <p:cBhvr>
                                        <p:cTn id="7" dur="500"/>
                                        <p:tgtEl>
                                          <p:spTgt spid="76185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761859">
                                            <p:txEl>
                                              <p:pRg st="2" end="2"/>
                                            </p:txEl>
                                          </p:spTgt>
                                        </p:tgtEl>
                                        <p:attrNameLst>
                                          <p:attrName>style.visibility</p:attrName>
                                        </p:attrNameLst>
                                      </p:cBhvr>
                                      <p:to>
                                        <p:strVal val="visible"/>
                                      </p:to>
                                    </p:set>
                                    <p:animEffect transition="in" filter="checkerboard(across)">
                                      <p:cBhvr>
                                        <p:cTn id="12" dur="500"/>
                                        <p:tgtEl>
                                          <p:spTgt spid="76185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761859">
                                            <p:txEl>
                                              <p:pRg st="3" end="3"/>
                                            </p:txEl>
                                          </p:spTgt>
                                        </p:tgtEl>
                                        <p:attrNameLst>
                                          <p:attrName>style.visibility</p:attrName>
                                        </p:attrNameLst>
                                      </p:cBhvr>
                                      <p:to>
                                        <p:strVal val="visible"/>
                                      </p:to>
                                    </p:set>
                                    <p:animEffect transition="in" filter="checkerboard(across)">
                                      <p:cBhvr>
                                        <p:cTn id="17" dur="500"/>
                                        <p:tgtEl>
                                          <p:spTgt spid="761859">
                                            <p:txEl>
                                              <p:pRg st="3" end="3"/>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761861"/>
                                        </p:tgtEl>
                                        <p:attrNameLst>
                                          <p:attrName>style.visibility</p:attrName>
                                        </p:attrNameLst>
                                      </p:cBhvr>
                                      <p:to>
                                        <p:strVal val="visible"/>
                                      </p:to>
                                    </p:set>
                                    <p:animEffect transition="in" filter="checkerboard(across)">
                                      <p:cBhvr>
                                        <p:cTn id="22" dur="500"/>
                                        <p:tgtEl>
                                          <p:spTgt spid="761861"/>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761860"/>
                                        </p:tgtEl>
                                        <p:attrNameLst>
                                          <p:attrName>style.visibility</p:attrName>
                                        </p:attrNameLst>
                                      </p:cBhvr>
                                      <p:to>
                                        <p:strVal val="visible"/>
                                      </p:to>
                                    </p:set>
                                    <p:animEffect transition="in" filter="checkerboard(across)">
                                      <p:cBhvr>
                                        <p:cTn id="27" dur="500"/>
                                        <p:tgtEl>
                                          <p:spTgt spid="7618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1860" grpId="0"/>
      <p:bldP spid="761861"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51202"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7D7AA36F-B8BC-4C87-A3F7-721D0EDCCA52}" type="slidenum">
              <a:rPr lang="zh-CN" altLang="en-US" smtClean="0">
                <a:latin typeface="Arial" charset="0"/>
                <a:ea typeface="宋体" charset="-122"/>
              </a:rPr>
              <a:pPr algn="ctr" fontAlgn="base">
                <a:spcBef>
                  <a:spcPct val="0"/>
                </a:spcBef>
                <a:spcAft>
                  <a:spcPct val="0"/>
                </a:spcAft>
              </a:pPr>
              <a:t>24</a:t>
            </a:fld>
            <a:endParaRPr lang="en-US" altLang="zh-CN" smtClean="0">
              <a:latin typeface="Arial" charset="0"/>
              <a:ea typeface="宋体" charset="-122"/>
            </a:endParaRPr>
          </a:p>
        </p:txBody>
      </p:sp>
      <p:sp>
        <p:nvSpPr>
          <p:cNvPr id="51203" name="Text Box 2"/>
          <p:cNvSpPr txBox="1">
            <a:spLocks noChangeArrowheads="1"/>
          </p:cNvSpPr>
          <p:nvPr/>
        </p:nvSpPr>
        <p:spPr bwMode="auto">
          <a:xfrm>
            <a:off x="0" y="1976438"/>
            <a:ext cx="9144000" cy="830262"/>
          </a:xfrm>
          <a:prstGeom prst="rect">
            <a:avLst/>
          </a:prstGeom>
          <a:noFill/>
          <a:ln w="9525">
            <a:noFill/>
            <a:miter lim="800000"/>
            <a:headEnd/>
            <a:tailEnd/>
          </a:ln>
        </p:spPr>
        <p:txBody>
          <a:bodyPr>
            <a:spAutoFit/>
          </a:bodyPr>
          <a:lstStyle/>
          <a:p>
            <a:pPr eaLnBrk="0" hangingPunct="0">
              <a:spcBef>
                <a:spcPct val="50000"/>
              </a:spcBef>
            </a:pPr>
            <a:r>
              <a:rPr kumimoji="1" lang="en-US" altLang="zh-CN" sz="2400" b="1">
                <a:solidFill>
                  <a:srgbClr val="002060"/>
                </a:solidFill>
                <a:latin typeface="Times New Roman" pitchFamily="18" charset="0"/>
              </a:rPr>
              <a:t>2.3 </a:t>
            </a:r>
            <a:r>
              <a:rPr kumimoji="1" lang="zh-CN" altLang="en-US" sz="2400" b="1">
                <a:solidFill>
                  <a:srgbClr val="002060"/>
                </a:solidFill>
                <a:latin typeface="Times New Roman" pitchFamily="18" charset="0"/>
              </a:rPr>
              <a:t>操作定义：描述所界定的变量或事项如何测量，包括：工具，方法，程序。</a:t>
            </a:r>
          </a:p>
        </p:txBody>
      </p:sp>
      <p:sp>
        <p:nvSpPr>
          <p:cNvPr id="755715" name="Text Box 3"/>
          <p:cNvSpPr txBox="1">
            <a:spLocks noChangeArrowheads="1"/>
          </p:cNvSpPr>
          <p:nvPr/>
        </p:nvSpPr>
        <p:spPr bwMode="auto">
          <a:xfrm>
            <a:off x="419100" y="2806700"/>
            <a:ext cx="7772400" cy="457200"/>
          </a:xfrm>
          <a:prstGeom prst="rect">
            <a:avLst/>
          </a:prstGeom>
          <a:noFill/>
          <a:ln w="9525">
            <a:noFill/>
            <a:miter lim="800000"/>
            <a:headEnd/>
            <a:tailEnd/>
          </a:ln>
        </p:spPr>
        <p:txBody>
          <a:bodyPr>
            <a:spAutoFit/>
          </a:bodyPr>
          <a:lstStyle/>
          <a:p>
            <a:pPr eaLnBrk="0" hangingPunct="0">
              <a:spcBef>
                <a:spcPct val="50000"/>
              </a:spcBef>
            </a:pPr>
            <a:r>
              <a:rPr kumimoji="1" lang="en-US" altLang="zh-CN" sz="2400">
                <a:solidFill>
                  <a:srgbClr val="000000"/>
                </a:solidFill>
                <a:latin typeface="Times New Roman" pitchFamily="18" charset="0"/>
              </a:rPr>
              <a:t>e.g. </a:t>
            </a:r>
            <a:r>
              <a:rPr kumimoji="1" lang="zh-CN" altLang="en-US" sz="2400">
                <a:solidFill>
                  <a:srgbClr val="000000"/>
                </a:solidFill>
                <a:latin typeface="Times New Roman" pitchFamily="18" charset="0"/>
              </a:rPr>
              <a:t>怕蛇                心理量                   物理量</a:t>
            </a:r>
          </a:p>
        </p:txBody>
      </p:sp>
      <p:sp>
        <p:nvSpPr>
          <p:cNvPr id="755716" name="Text Box 4"/>
          <p:cNvSpPr txBox="1">
            <a:spLocks noChangeArrowheads="1"/>
          </p:cNvSpPr>
          <p:nvPr/>
        </p:nvSpPr>
        <p:spPr bwMode="auto">
          <a:xfrm>
            <a:off x="831850" y="3279775"/>
            <a:ext cx="5400675" cy="457200"/>
          </a:xfrm>
          <a:prstGeom prst="rect">
            <a:avLst/>
          </a:prstGeom>
          <a:noFill/>
          <a:ln w="9525">
            <a:noFill/>
            <a:miter lim="800000"/>
            <a:headEnd/>
            <a:tailEnd/>
          </a:ln>
        </p:spPr>
        <p:txBody>
          <a:bodyPr>
            <a:spAutoFit/>
          </a:bodyPr>
          <a:lstStyle/>
          <a:p>
            <a:pPr eaLnBrk="0" hangingPunct="0">
              <a:spcBef>
                <a:spcPct val="50000"/>
              </a:spcBef>
            </a:pPr>
            <a:r>
              <a:rPr kumimoji="1" lang="zh-CN" altLang="en-US" sz="2400">
                <a:solidFill>
                  <a:srgbClr val="000000"/>
                </a:solidFill>
                <a:latin typeface="Times New Roman" pitchFamily="18" charset="0"/>
              </a:rPr>
              <a:t>怕蛇指数</a:t>
            </a:r>
            <a:r>
              <a:rPr kumimoji="1" lang="en-US" altLang="zh-CN" sz="2400">
                <a:solidFill>
                  <a:srgbClr val="000000"/>
                </a:solidFill>
                <a:latin typeface="Times New Roman" pitchFamily="18" charset="0"/>
              </a:rPr>
              <a:t>(</a:t>
            </a:r>
            <a:r>
              <a:rPr kumimoji="1" lang="zh-CN" altLang="en-US" sz="2400">
                <a:solidFill>
                  <a:srgbClr val="000000"/>
                </a:solidFill>
                <a:latin typeface="Times New Roman" pitchFamily="18" charset="0"/>
              </a:rPr>
              <a:t>操作定义</a:t>
            </a:r>
            <a:r>
              <a:rPr kumimoji="1" lang="en-US" altLang="zh-CN" sz="2400">
                <a:solidFill>
                  <a:srgbClr val="000000"/>
                </a:solidFill>
                <a:latin typeface="Times New Roman" pitchFamily="18" charset="0"/>
              </a:rPr>
              <a:t>)=</a:t>
            </a:r>
            <a:r>
              <a:rPr kumimoji="1" lang="zh-CN" altLang="en-US" sz="2400">
                <a:solidFill>
                  <a:srgbClr val="000000"/>
                </a:solidFill>
                <a:latin typeface="Times New Roman" pitchFamily="18" charset="0"/>
              </a:rPr>
              <a:t>人与蛇的距离</a:t>
            </a:r>
          </a:p>
        </p:txBody>
      </p:sp>
      <p:sp>
        <p:nvSpPr>
          <p:cNvPr id="755717" name="Text Box 5"/>
          <p:cNvSpPr txBox="1">
            <a:spLocks noChangeArrowheads="1"/>
          </p:cNvSpPr>
          <p:nvPr/>
        </p:nvSpPr>
        <p:spPr bwMode="auto">
          <a:xfrm>
            <a:off x="179388" y="3860800"/>
            <a:ext cx="8713787" cy="2401888"/>
          </a:xfrm>
          <a:prstGeom prst="rect">
            <a:avLst/>
          </a:prstGeom>
          <a:noFill/>
          <a:ln w="9525">
            <a:noFill/>
            <a:miter lim="800000"/>
            <a:headEnd/>
            <a:tailEnd/>
          </a:ln>
        </p:spPr>
        <p:txBody>
          <a:bodyPr lIns="92075" tIns="46038" rIns="92075" bIns="46038">
            <a:spAutoFit/>
          </a:bodyPr>
          <a:lstStyle/>
          <a:p>
            <a:pPr marL="342900" indent="-342900" eaLnBrk="0" hangingPunct="0">
              <a:lnSpc>
                <a:spcPct val="95000"/>
              </a:lnSpc>
              <a:spcBef>
                <a:spcPct val="50000"/>
              </a:spcBef>
              <a:buClr>
                <a:srgbClr val="333399"/>
              </a:buClr>
              <a:buSzPct val="75000"/>
              <a:buFont typeface="Monotype Sorts"/>
              <a:buChar char="u"/>
            </a:pPr>
            <a:r>
              <a:rPr lang="zh-CN" altLang="en-US" sz="2400" b="1">
                <a:solidFill>
                  <a:srgbClr val="002060"/>
                </a:solidFill>
                <a:latin typeface="Times New Roman" pitchFamily="18" charset="0"/>
              </a:rPr>
              <a:t>操作定义在研究中的作用：</a:t>
            </a:r>
          </a:p>
          <a:p>
            <a:pPr marL="342900" indent="-342900" eaLnBrk="0" hangingPunct="0">
              <a:lnSpc>
                <a:spcPct val="95000"/>
              </a:lnSpc>
              <a:spcBef>
                <a:spcPct val="50000"/>
              </a:spcBef>
              <a:buClr>
                <a:srgbClr val="333399"/>
              </a:buClr>
              <a:buSzPct val="75000"/>
              <a:buFont typeface="Monotype Sorts"/>
              <a:buNone/>
            </a:pPr>
            <a:r>
              <a:rPr lang="en-US" altLang="zh-CN" sz="2400" b="1">
                <a:solidFill>
                  <a:srgbClr val="002060"/>
                </a:solidFill>
                <a:latin typeface="Times New Roman" pitchFamily="18" charset="0"/>
              </a:rPr>
              <a:t>    1.</a:t>
            </a:r>
            <a:r>
              <a:rPr lang="zh-CN" altLang="en-US" sz="2400" b="1">
                <a:solidFill>
                  <a:srgbClr val="002060"/>
                </a:solidFill>
                <a:latin typeface="Times New Roman" pitchFamily="18" charset="0"/>
              </a:rPr>
              <a:t>使研究的思考具体而清晰，解决语义概念的暧昧和含混。</a:t>
            </a:r>
          </a:p>
          <a:p>
            <a:pPr marL="342900" indent="-342900" eaLnBrk="0" hangingPunct="0">
              <a:lnSpc>
                <a:spcPct val="95000"/>
              </a:lnSpc>
              <a:spcBef>
                <a:spcPct val="50000"/>
              </a:spcBef>
              <a:buClr>
                <a:srgbClr val="333399"/>
              </a:buClr>
              <a:buSzPct val="75000"/>
              <a:buFont typeface="Monotype Sorts"/>
              <a:buNone/>
            </a:pPr>
            <a:r>
              <a:rPr lang="en-US" altLang="zh-CN" sz="2400" b="1">
                <a:solidFill>
                  <a:srgbClr val="002060"/>
                </a:solidFill>
                <a:latin typeface="Times New Roman" pitchFamily="18" charset="0"/>
              </a:rPr>
              <a:t>    2.</a:t>
            </a:r>
            <a:r>
              <a:rPr lang="zh-CN" altLang="en-US" sz="2400" b="1">
                <a:solidFill>
                  <a:srgbClr val="002060"/>
                </a:solidFill>
                <a:latin typeface="Times New Roman" pitchFamily="18" charset="0"/>
              </a:rPr>
              <a:t>减少一门科学中所用概念或变量的数量，因为只有在操作程序显著不同时才增加新概念或新变量。</a:t>
            </a:r>
          </a:p>
          <a:p>
            <a:pPr marL="342900" indent="-342900" eaLnBrk="0" hangingPunct="0">
              <a:lnSpc>
                <a:spcPct val="95000"/>
              </a:lnSpc>
              <a:spcBef>
                <a:spcPct val="50000"/>
              </a:spcBef>
              <a:buClr>
                <a:srgbClr val="333399"/>
              </a:buClr>
              <a:buSzPct val="75000"/>
              <a:buFont typeface="Monotype Sorts"/>
              <a:buNone/>
            </a:pPr>
            <a:r>
              <a:rPr lang="en-US" altLang="zh-CN" sz="2400" b="1">
                <a:solidFill>
                  <a:srgbClr val="002060"/>
                </a:solidFill>
                <a:latin typeface="Times New Roman" pitchFamily="18" charset="0"/>
              </a:rPr>
              <a:t>    3.</a:t>
            </a:r>
            <a:r>
              <a:rPr lang="zh-CN" altLang="en-US" sz="2400" b="1">
                <a:solidFill>
                  <a:srgbClr val="002060"/>
                </a:solidFill>
                <a:latin typeface="Times New Roman" pitchFamily="18" charset="0"/>
              </a:rPr>
              <a:t>增进科学研究者之间相互学术交流的便捷性，减少误解。</a:t>
            </a:r>
          </a:p>
        </p:txBody>
      </p:sp>
      <p:sp>
        <p:nvSpPr>
          <p:cNvPr id="2" name="矩形 1"/>
          <p:cNvSpPr/>
          <p:nvPr/>
        </p:nvSpPr>
        <p:spPr>
          <a:xfrm>
            <a:off x="2652713" y="908050"/>
            <a:ext cx="3579812" cy="769938"/>
          </a:xfrm>
          <a:prstGeom prst="rect">
            <a:avLst/>
          </a:prstGeom>
        </p:spPr>
        <p:txBody>
          <a:bodyPr wrap="none">
            <a:spAutoFit/>
          </a:bodyPr>
          <a:lstStyle/>
          <a:p>
            <a:pPr fontAlgn="auto">
              <a:spcBef>
                <a:spcPts val="0"/>
              </a:spcBef>
              <a:spcAft>
                <a:spcPts val="0"/>
              </a:spcAft>
              <a:defRPr/>
            </a:pPr>
            <a:r>
              <a:rPr lang="zh-CN" altLang="en-US" sz="4400" b="1" kern="0" dirty="0">
                <a:solidFill>
                  <a:srgbClr val="002060"/>
                </a:solidFill>
                <a:latin typeface="黑体" pitchFamily="49" charset="-122"/>
                <a:ea typeface="黑体" pitchFamily="49" charset="-122"/>
                <a:cs typeface="+mj-cs"/>
              </a:rPr>
              <a:t>研究中的变量</a:t>
            </a:r>
            <a:endParaRPr lang="zh-CN" altLang="en-US" dirty="0">
              <a:solidFill>
                <a:srgbClr val="002060"/>
              </a:solidFill>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755715">
                                            <p:txEl>
                                              <p:pRg st="0" end="0"/>
                                            </p:txEl>
                                          </p:spTgt>
                                        </p:tgtEl>
                                        <p:attrNameLst>
                                          <p:attrName>style.visibility</p:attrName>
                                        </p:attrNameLst>
                                      </p:cBhvr>
                                      <p:to>
                                        <p:strVal val="visible"/>
                                      </p:to>
                                    </p:set>
                                    <p:animEffect transition="in" filter="blinds(horizontal)">
                                      <p:cBhvr>
                                        <p:cTn id="7" dur="500"/>
                                        <p:tgtEl>
                                          <p:spTgt spid="75571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755716">
                                            <p:txEl>
                                              <p:pRg st="0" end="0"/>
                                            </p:txEl>
                                          </p:spTgt>
                                        </p:tgtEl>
                                        <p:attrNameLst>
                                          <p:attrName>style.visibility</p:attrName>
                                        </p:attrNameLst>
                                      </p:cBhvr>
                                      <p:to>
                                        <p:strVal val="visible"/>
                                      </p:to>
                                    </p:set>
                                    <p:animEffect transition="in" filter="blinds(horizontal)">
                                      <p:cBhvr>
                                        <p:cTn id="12" dur="500"/>
                                        <p:tgtEl>
                                          <p:spTgt spid="755716">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55717"/>
                                        </p:tgtEl>
                                        <p:attrNameLst>
                                          <p:attrName>style.visibility</p:attrName>
                                        </p:attrNameLst>
                                      </p:cBhvr>
                                      <p:to>
                                        <p:strVal val="visible"/>
                                      </p:to>
                                    </p:set>
                                    <p:animEffect transition="in" filter="blinds(horizontal)">
                                      <p:cBhvr>
                                        <p:cTn id="17" dur="500"/>
                                        <p:tgtEl>
                                          <p:spTgt spid="7557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1" nodeType="clickEffect">
                                  <p:stCondLst>
                                    <p:cond delay="0"/>
                                  </p:stCondLst>
                                  <p:childTnLst>
                                    <p:set>
                                      <p:cBhvr>
                                        <p:cTn id="21" dur="1" fill="hold">
                                          <p:stCondLst>
                                            <p:cond delay="0"/>
                                          </p:stCondLst>
                                        </p:cTn>
                                        <p:tgtEl>
                                          <p:spTgt spid="755717"/>
                                        </p:tgtEl>
                                        <p:attrNameLst>
                                          <p:attrName>style.visibility</p:attrName>
                                        </p:attrNameLst>
                                      </p:cBhvr>
                                      <p:to>
                                        <p:strVal val="visible"/>
                                      </p:to>
                                    </p:set>
                                    <p:animEffect transition="in" filter="checkerboard(across)">
                                      <p:cBhvr>
                                        <p:cTn id="22" dur="500"/>
                                        <p:tgtEl>
                                          <p:spTgt spid="7557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5717" grpId="0"/>
      <p:bldP spid="755717" grpId="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52226"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A002683C-B604-46EF-9CCC-96BD3C66E8A5}" type="slidenum">
              <a:rPr lang="zh-CN" altLang="en-US" smtClean="0">
                <a:latin typeface="Arial" charset="0"/>
                <a:ea typeface="宋体" charset="-122"/>
              </a:rPr>
              <a:pPr algn="ctr" fontAlgn="base">
                <a:spcBef>
                  <a:spcPct val="0"/>
                </a:spcBef>
                <a:spcAft>
                  <a:spcPct val="0"/>
                </a:spcAft>
              </a:pPr>
              <a:t>25</a:t>
            </a:fld>
            <a:endParaRPr lang="en-US" altLang="zh-CN" smtClean="0">
              <a:latin typeface="Arial" charset="0"/>
              <a:ea typeface="宋体" charset="-122"/>
            </a:endParaRPr>
          </a:p>
        </p:txBody>
      </p:sp>
      <p:sp>
        <p:nvSpPr>
          <p:cNvPr id="52227" name="Rectangle 2"/>
          <p:cNvSpPr>
            <a:spLocks noGrp="1" noChangeArrowheads="1"/>
          </p:cNvSpPr>
          <p:nvPr>
            <p:ph type="title"/>
          </p:nvPr>
        </p:nvSpPr>
        <p:spPr>
          <a:xfrm>
            <a:off x="468313" y="981075"/>
            <a:ext cx="8229600" cy="1143000"/>
          </a:xfrm>
        </p:spPr>
        <p:txBody>
          <a:bodyPr/>
          <a:lstStyle/>
          <a:p>
            <a:r>
              <a:rPr lang="zh-CN" altLang="en-US" b="1" smtClean="0">
                <a:solidFill>
                  <a:srgbClr val="002060"/>
                </a:solidFill>
                <a:latin typeface="黑体" pitchFamily="2" charset="-122"/>
                <a:ea typeface="黑体" pitchFamily="2" charset="-122"/>
              </a:rPr>
              <a:t>研究中的变量</a:t>
            </a:r>
            <a:endParaRPr lang="zh-CN" altLang="en-US" smtClean="0">
              <a:solidFill>
                <a:srgbClr val="002060"/>
              </a:solidFill>
            </a:endParaRPr>
          </a:p>
        </p:txBody>
      </p:sp>
      <p:sp>
        <p:nvSpPr>
          <p:cNvPr id="756739" name="Rectangle 3"/>
          <p:cNvSpPr>
            <a:spLocks noGrp="1" noChangeArrowheads="1"/>
          </p:cNvSpPr>
          <p:nvPr>
            <p:ph type="body" idx="1"/>
          </p:nvPr>
        </p:nvSpPr>
        <p:spPr>
          <a:xfrm>
            <a:off x="3175" y="2133600"/>
            <a:ext cx="9144000" cy="5327650"/>
          </a:xfrm>
        </p:spPr>
        <p:txBody>
          <a:bodyPr/>
          <a:lstStyle/>
          <a:p>
            <a:pPr>
              <a:lnSpc>
                <a:spcPct val="115000"/>
              </a:lnSpc>
            </a:pPr>
            <a:r>
              <a:rPr lang="zh-CN" altLang="en-US" sz="2400" b="1" smtClean="0">
                <a:solidFill>
                  <a:srgbClr val="002060"/>
                </a:solidFill>
              </a:rPr>
              <a:t>做出操作定义的过程就是将变量或指标的抽象称述转化为具体的操作称述的过程。</a:t>
            </a:r>
          </a:p>
          <a:p>
            <a:pPr>
              <a:lnSpc>
                <a:spcPct val="115000"/>
              </a:lnSpc>
            </a:pPr>
            <a:r>
              <a:rPr lang="zh-CN" altLang="en-US" sz="2400" b="1" smtClean="0">
                <a:solidFill>
                  <a:srgbClr val="002060"/>
                </a:solidFill>
              </a:rPr>
              <a:t>操作定义设计原则：对称性；独特性</a:t>
            </a:r>
          </a:p>
          <a:p>
            <a:pPr>
              <a:lnSpc>
                <a:spcPct val="115000"/>
              </a:lnSpc>
            </a:pPr>
            <a:r>
              <a:rPr lang="zh-CN" altLang="en-US" sz="2400" b="1" smtClean="0">
                <a:solidFill>
                  <a:srgbClr val="002060"/>
                </a:solidFill>
              </a:rPr>
              <a:t>操作定义的设计方法：</a:t>
            </a:r>
          </a:p>
          <a:p>
            <a:pPr lvl="1">
              <a:lnSpc>
                <a:spcPct val="115000"/>
              </a:lnSpc>
            </a:pPr>
            <a:r>
              <a:rPr lang="zh-CN" altLang="en-US" sz="2400" b="1" smtClean="0">
                <a:solidFill>
                  <a:srgbClr val="002060"/>
                </a:solidFill>
              </a:rPr>
              <a:t>方法与程序描述   </a:t>
            </a:r>
            <a:r>
              <a:rPr lang="en-US" altLang="zh-CN" sz="2400" b="1" smtClean="0">
                <a:solidFill>
                  <a:srgbClr val="002060"/>
                </a:solidFill>
              </a:rPr>
              <a:t>e.g. </a:t>
            </a:r>
            <a:r>
              <a:rPr lang="zh-CN" altLang="en-US" sz="2400" b="1" smtClean="0">
                <a:solidFill>
                  <a:srgbClr val="002060"/>
                </a:solidFill>
              </a:rPr>
              <a:t>饥饿可操作为</a:t>
            </a:r>
            <a:r>
              <a:rPr lang="en-US" altLang="zh-CN" sz="2400" b="1" smtClean="0">
                <a:solidFill>
                  <a:srgbClr val="002060"/>
                </a:solidFill>
              </a:rPr>
              <a:t>24</a:t>
            </a:r>
            <a:r>
              <a:rPr lang="zh-CN" altLang="en-US" sz="2400" b="1" smtClean="0">
                <a:solidFill>
                  <a:srgbClr val="002060"/>
                </a:solidFill>
              </a:rPr>
              <a:t>小时不吃饭</a:t>
            </a:r>
          </a:p>
          <a:p>
            <a:pPr lvl="1">
              <a:lnSpc>
                <a:spcPct val="115000"/>
              </a:lnSpc>
            </a:pPr>
            <a:r>
              <a:rPr lang="zh-CN" altLang="en-US" sz="2400" b="1" smtClean="0">
                <a:solidFill>
                  <a:srgbClr val="002060"/>
                </a:solidFill>
              </a:rPr>
              <a:t>动态特征描述   </a:t>
            </a:r>
            <a:r>
              <a:rPr lang="en-US" altLang="zh-CN" sz="2400" b="1" smtClean="0">
                <a:solidFill>
                  <a:srgbClr val="002060"/>
                </a:solidFill>
              </a:rPr>
              <a:t>e.g. </a:t>
            </a:r>
            <a:r>
              <a:rPr lang="zh-CN" altLang="en-US" sz="2400" b="1" smtClean="0">
                <a:solidFill>
                  <a:srgbClr val="002060"/>
                </a:solidFill>
              </a:rPr>
              <a:t>聪明的人操作定义为善于解决问题、运算灵活、记忆速度快的人；</a:t>
            </a:r>
          </a:p>
          <a:p>
            <a:pPr lvl="1">
              <a:lnSpc>
                <a:spcPct val="115000"/>
              </a:lnSpc>
            </a:pPr>
            <a:r>
              <a:rPr lang="zh-CN" altLang="en-US" sz="2400" b="1" smtClean="0">
                <a:solidFill>
                  <a:srgbClr val="002060"/>
                </a:solidFill>
              </a:rPr>
              <a:t>静态特征描述   </a:t>
            </a:r>
            <a:r>
              <a:rPr lang="en-US" altLang="zh-CN" sz="2400" b="1" smtClean="0">
                <a:solidFill>
                  <a:srgbClr val="002060"/>
                </a:solidFill>
              </a:rPr>
              <a:t>e.g.</a:t>
            </a:r>
            <a:r>
              <a:rPr lang="zh-CN" altLang="en-US" sz="2400" b="1" smtClean="0">
                <a:solidFill>
                  <a:srgbClr val="002060"/>
                </a:solidFill>
              </a:rPr>
              <a:t>聪明的人可操作定义为知识渊博、词汇丰富、运算技巧多、记忆东西多的人</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56739">
                                            <p:txEl>
                                              <p:pRg st="0" end="0"/>
                                            </p:txEl>
                                          </p:spTgt>
                                        </p:tgtEl>
                                        <p:attrNameLst>
                                          <p:attrName>style.visibility</p:attrName>
                                        </p:attrNameLst>
                                      </p:cBhvr>
                                      <p:to>
                                        <p:strVal val="visible"/>
                                      </p:to>
                                    </p:set>
                                    <p:animEffect transition="in" filter="checkerboard(across)">
                                      <p:cBhvr>
                                        <p:cTn id="7" dur="500"/>
                                        <p:tgtEl>
                                          <p:spTgt spid="7567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756739">
                                            <p:txEl>
                                              <p:pRg st="1" end="1"/>
                                            </p:txEl>
                                          </p:spTgt>
                                        </p:tgtEl>
                                        <p:attrNameLst>
                                          <p:attrName>style.visibility</p:attrName>
                                        </p:attrNameLst>
                                      </p:cBhvr>
                                      <p:to>
                                        <p:strVal val="visible"/>
                                      </p:to>
                                    </p:set>
                                    <p:animEffect transition="in" filter="checkerboard(across)">
                                      <p:cBhvr>
                                        <p:cTn id="12" dur="500"/>
                                        <p:tgtEl>
                                          <p:spTgt spid="7567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756739">
                                            <p:txEl>
                                              <p:pRg st="2" end="2"/>
                                            </p:txEl>
                                          </p:spTgt>
                                        </p:tgtEl>
                                        <p:attrNameLst>
                                          <p:attrName>style.visibility</p:attrName>
                                        </p:attrNameLst>
                                      </p:cBhvr>
                                      <p:to>
                                        <p:strVal val="visible"/>
                                      </p:to>
                                    </p:set>
                                    <p:animEffect transition="in" filter="checkerboard(across)">
                                      <p:cBhvr>
                                        <p:cTn id="17" dur="500"/>
                                        <p:tgtEl>
                                          <p:spTgt spid="756739">
                                            <p:txEl>
                                              <p:pRg st="2" end="2"/>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756739">
                                            <p:txEl>
                                              <p:pRg st="3" end="3"/>
                                            </p:txEl>
                                          </p:spTgt>
                                        </p:tgtEl>
                                        <p:attrNameLst>
                                          <p:attrName>style.visibility</p:attrName>
                                        </p:attrNameLst>
                                      </p:cBhvr>
                                      <p:to>
                                        <p:strVal val="visible"/>
                                      </p:to>
                                    </p:set>
                                    <p:animEffect transition="in" filter="checkerboard(across)">
                                      <p:cBhvr>
                                        <p:cTn id="20" dur="500"/>
                                        <p:tgtEl>
                                          <p:spTgt spid="756739">
                                            <p:txEl>
                                              <p:pRg st="3" end="3"/>
                                            </p:txEl>
                                          </p:spTgt>
                                        </p:tgtEl>
                                      </p:cBhvr>
                                    </p:animEffect>
                                  </p:childTnLst>
                                </p:cTn>
                              </p:par>
                              <p:par>
                                <p:cTn id="21" presetID="5" presetClass="entr" presetSubtype="10" fill="hold" nodeType="withEffect">
                                  <p:stCondLst>
                                    <p:cond delay="0"/>
                                  </p:stCondLst>
                                  <p:childTnLst>
                                    <p:set>
                                      <p:cBhvr>
                                        <p:cTn id="22" dur="1" fill="hold">
                                          <p:stCondLst>
                                            <p:cond delay="0"/>
                                          </p:stCondLst>
                                        </p:cTn>
                                        <p:tgtEl>
                                          <p:spTgt spid="756739">
                                            <p:txEl>
                                              <p:pRg st="4" end="4"/>
                                            </p:txEl>
                                          </p:spTgt>
                                        </p:tgtEl>
                                        <p:attrNameLst>
                                          <p:attrName>style.visibility</p:attrName>
                                        </p:attrNameLst>
                                      </p:cBhvr>
                                      <p:to>
                                        <p:strVal val="visible"/>
                                      </p:to>
                                    </p:set>
                                    <p:animEffect transition="in" filter="checkerboard(across)">
                                      <p:cBhvr>
                                        <p:cTn id="23" dur="500"/>
                                        <p:tgtEl>
                                          <p:spTgt spid="756739">
                                            <p:txEl>
                                              <p:pRg st="4" end="4"/>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756739">
                                            <p:txEl>
                                              <p:pRg st="5" end="5"/>
                                            </p:txEl>
                                          </p:spTgt>
                                        </p:tgtEl>
                                        <p:attrNameLst>
                                          <p:attrName>style.visibility</p:attrName>
                                        </p:attrNameLst>
                                      </p:cBhvr>
                                      <p:to>
                                        <p:strVal val="visible"/>
                                      </p:to>
                                    </p:set>
                                    <p:animEffect transition="in" filter="checkerboard(across)">
                                      <p:cBhvr>
                                        <p:cTn id="26" dur="500"/>
                                        <p:tgtEl>
                                          <p:spTgt spid="7567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页脚占位符 1"/>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53250" name="灯片编号占位符 2"/>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00C2B13C-EC7F-41AD-A8DB-5519AA514BA3}" type="slidenum">
              <a:rPr lang="zh-CN" altLang="en-US" smtClean="0">
                <a:latin typeface="Arial" charset="0"/>
                <a:ea typeface="宋体" charset="-122"/>
              </a:rPr>
              <a:pPr algn="ctr" fontAlgn="base">
                <a:spcBef>
                  <a:spcPct val="0"/>
                </a:spcBef>
                <a:spcAft>
                  <a:spcPct val="0"/>
                </a:spcAft>
              </a:pPr>
              <a:t>26</a:t>
            </a:fld>
            <a:endParaRPr lang="en-US" altLang="zh-CN" smtClean="0">
              <a:latin typeface="Arial" charset="0"/>
              <a:ea typeface="宋体" charset="-122"/>
            </a:endParaRPr>
          </a:p>
        </p:txBody>
      </p:sp>
      <p:sp>
        <p:nvSpPr>
          <p:cNvPr id="81924" name="Text Box 2"/>
          <p:cNvSpPr txBox="1">
            <a:spLocks noChangeArrowheads="1"/>
          </p:cNvSpPr>
          <p:nvPr/>
        </p:nvSpPr>
        <p:spPr bwMode="auto">
          <a:xfrm>
            <a:off x="-36513" y="1123950"/>
            <a:ext cx="9144001" cy="769938"/>
          </a:xfrm>
          <a:prstGeom prst="rect">
            <a:avLst/>
          </a:prstGeom>
          <a:noFill/>
          <a:ln>
            <a:noFill/>
          </a:ln>
          <a:effectLst/>
          <a:extLst>
            <a:ext uri="{909E8E84-426E-40DD-AFC4-6F175D3DCCD1}"/>
            <a:ext uri="{91240B29-F687-4F45-9708-019B960494DF}"/>
            <a:ext uri="{AF507438-7753-43E0-B8FC-AC1667EBCBE1}"/>
          </a:extLst>
        </p:spPr>
        <p:txBody>
          <a:bodyPr>
            <a:spAutoFit/>
          </a:bodyPr>
          <a:lstStyle>
            <a:lvl1pPr>
              <a:defRPr>
                <a:solidFill>
                  <a:schemeClr val="tx1"/>
                </a:solidFill>
                <a:latin typeface="Arial" pitchFamily="34" charset="0"/>
                <a:ea typeface="宋体" pitchFamily="2" charset="-122"/>
              </a:defRPr>
            </a:lvl1pPr>
            <a:lvl2pPr marL="742950" indent="-285750">
              <a:defRPr>
                <a:solidFill>
                  <a:schemeClr val="tx1"/>
                </a:solidFill>
                <a:latin typeface="Arial" pitchFamily="34" charset="0"/>
                <a:ea typeface="宋体" pitchFamily="2" charset="-122"/>
              </a:defRPr>
            </a:lvl2pPr>
            <a:lvl3pPr marL="1143000" indent="-228600">
              <a:defRPr>
                <a:solidFill>
                  <a:schemeClr val="tx1"/>
                </a:solidFill>
                <a:latin typeface="Arial" pitchFamily="34" charset="0"/>
                <a:ea typeface="宋体" pitchFamily="2" charset="-122"/>
              </a:defRPr>
            </a:lvl3pPr>
            <a:lvl4pPr marL="1600200" indent="-228600">
              <a:defRPr>
                <a:solidFill>
                  <a:schemeClr val="tx1"/>
                </a:solidFill>
                <a:latin typeface="Arial" pitchFamily="34" charset="0"/>
                <a:ea typeface="宋体" pitchFamily="2" charset="-122"/>
              </a:defRPr>
            </a:lvl4pPr>
            <a:lvl5pPr marL="2057400" indent="-228600">
              <a:defRPr>
                <a:solidFill>
                  <a:schemeClr val="tx1"/>
                </a:solidFill>
                <a:latin typeface="Arial" pitchFamily="34" charset="0"/>
                <a:ea typeface="宋体" pitchFamily="2" charset="-122"/>
              </a:defRPr>
            </a:lvl5pPr>
            <a:lvl6pPr marL="2514600" indent="-228600" eaLnBrk="0" fontAlgn="base" hangingPunct="0">
              <a:spcBef>
                <a:spcPct val="0"/>
              </a:spcBef>
              <a:spcAft>
                <a:spcPct val="0"/>
              </a:spcAft>
              <a:defRPr>
                <a:solidFill>
                  <a:schemeClr val="tx1"/>
                </a:solidFill>
                <a:latin typeface="Arial" pitchFamily="34" charset="0"/>
                <a:ea typeface="宋体" pitchFamily="2" charset="-122"/>
              </a:defRPr>
            </a:lvl6pPr>
            <a:lvl7pPr marL="2971800" indent="-228600" eaLnBrk="0" fontAlgn="base" hangingPunct="0">
              <a:spcBef>
                <a:spcPct val="0"/>
              </a:spcBef>
              <a:spcAft>
                <a:spcPct val="0"/>
              </a:spcAft>
              <a:defRPr>
                <a:solidFill>
                  <a:schemeClr val="tx1"/>
                </a:solidFill>
                <a:latin typeface="Arial" pitchFamily="34" charset="0"/>
                <a:ea typeface="宋体" pitchFamily="2" charset="-122"/>
              </a:defRPr>
            </a:lvl7pPr>
            <a:lvl8pPr marL="3429000" indent="-228600" eaLnBrk="0" fontAlgn="base" hangingPunct="0">
              <a:spcBef>
                <a:spcPct val="0"/>
              </a:spcBef>
              <a:spcAft>
                <a:spcPct val="0"/>
              </a:spcAft>
              <a:defRPr>
                <a:solidFill>
                  <a:schemeClr val="tx1"/>
                </a:solidFill>
                <a:latin typeface="Arial" pitchFamily="34" charset="0"/>
                <a:ea typeface="宋体" pitchFamily="2" charset="-122"/>
              </a:defRPr>
            </a:lvl8pPr>
            <a:lvl9pPr marL="3886200" indent="-228600" eaLnBrk="0" fontAlgn="base" hangingPunct="0">
              <a:spcBef>
                <a:spcPct val="0"/>
              </a:spcBef>
              <a:spcAft>
                <a:spcPct val="0"/>
              </a:spcAft>
              <a:defRPr>
                <a:solidFill>
                  <a:schemeClr val="tx1"/>
                </a:solidFill>
                <a:latin typeface="Arial" pitchFamily="34" charset="0"/>
                <a:ea typeface="宋体" pitchFamily="2" charset="-122"/>
              </a:defRPr>
            </a:lvl9pPr>
          </a:lstStyle>
          <a:p>
            <a:pPr algn="ctr" eaLnBrk="0" hangingPunct="0">
              <a:spcBef>
                <a:spcPct val="50000"/>
              </a:spcBef>
              <a:defRPr/>
            </a:pPr>
            <a:r>
              <a:rPr lang="zh-CN" altLang="en-US" sz="4400" b="1" kern="0" dirty="0">
                <a:solidFill>
                  <a:srgbClr val="002060"/>
                </a:solidFill>
                <a:latin typeface="Arial"/>
                <a:ea typeface="宋体"/>
                <a:cs typeface="+mj-cs"/>
              </a:rPr>
              <a:t>第四节 取样设计</a:t>
            </a:r>
            <a:endParaRPr kumimoji="1" lang="zh-CN" altLang="en-US" sz="3600" b="1" dirty="0" smtClean="0">
              <a:solidFill>
                <a:srgbClr val="002060"/>
              </a:solidFill>
              <a:latin typeface="Times New Roman" pitchFamily="18" charset="0"/>
            </a:endParaRPr>
          </a:p>
        </p:txBody>
      </p:sp>
      <p:sp>
        <p:nvSpPr>
          <p:cNvPr id="645123" name="Text Box 3"/>
          <p:cNvSpPr txBox="1">
            <a:spLocks noChangeArrowheads="1"/>
          </p:cNvSpPr>
          <p:nvPr/>
        </p:nvSpPr>
        <p:spPr bwMode="auto">
          <a:xfrm>
            <a:off x="179388" y="1844675"/>
            <a:ext cx="8713787" cy="4481513"/>
          </a:xfrm>
          <a:prstGeom prst="rect">
            <a:avLst/>
          </a:prstGeom>
          <a:noFill/>
          <a:ln w="9525">
            <a:noFill/>
            <a:miter lim="800000"/>
            <a:headEnd/>
            <a:tailEnd/>
          </a:ln>
        </p:spPr>
        <p:txBody>
          <a:bodyPr>
            <a:spAutoFit/>
          </a:bodyPr>
          <a:lstStyle/>
          <a:p>
            <a:pPr eaLnBrk="0" hangingPunct="0">
              <a:lnSpc>
                <a:spcPct val="115000"/>
              </a:lnSpc>
            </a:pPr>
            <a:r>
              <a:rPr lang="zh-CN" altLang="en-US" sz="2400" b="1">
                <a:solidFill>
                  <a:srgbClr val="002060"/>
                </a:solidFill>
              </a:rPr>
              <a:t>总体：在规定范围内具有某些共同的可观察特征的个体或某种客体的完整集合体，</a:t>
            </a:r>
            <a:r>
              <a:rPr kumimoji="1" lang="zh-CN" altLang="en-US" sz="2400" b="1">
                <a:solidFill>
                  <a:srgbClr val="002060"/>
                </a:solidFill>
              </a:rPr>
              <a:t>在研究中，指研究者感兴趣的研究对象的总合。有</a:t>
            </a:r>
            <a:r>
              <a:rPr kumimoji="1" lang="en-US" altLang="zh-CN" sz="2400" b="1">
                <a:solidFill>
                  <a:srgbClr val="002060"/>
                </a:solidFill>
              </a:rPr>
              <a:t>2</a:t>
            </a:r>
            <a:r>
              <a:rPr kumimoji="1" lang="zh-CN" altLang="en-US" sz="2400" b="1">
                <a:solidFill>
                  <a:srgbClr val="002060"/>
                </a:solidFill>
              </a:rPr>
              <a:t>个特征：</a:t>
            </a:r>
            <a:r>
              <a:rPr kumimoji="1" lang="en-US" altLang="zh-CN" sz="2400" b="1">
                <a:solidFill>
                  <a:srgbClr val="002060"/>
                </a:solidFill>
              </a:rPr>
              <a:t>A. </a:t>
            </a:r>
            <a:r>
              <a:rPr kumimoji="1" lang="zh-CN" altLang="en-US" sz="2400" b="1">
                <a:solidFill>
                  <a:srgbClr val="002060"/>
                </a:solidFill>
              </a:rPr>
              <a:t>主观随意性，人为定义的。</a:t>
            </a:r>
            <a:r>
              <a:rPr kumimoji="1" lang="en-US" altLang="zh-CN" sz="2400" b="1">
                <a:solidFill>
                  <a:srgbClr val="002060"/>
                </a:solidFill>
              </a:rPr>
              <a:t>B.  </a:t>
            </a:r>
            <a:r>
              <a:rPr kumimoji="1" lang="zh-CN" altLang="en-US" sz="2400" b="1">
                <a:solidFill>
                  <a:srgbClr val="002060"/>
                </a:solidFill>
              </a:rPr>
              <a:t>在定义的范围内，它应是一个完备集。  </a:t>
            </a:r>
            <a:r>
              <a:rPr lang="en-US" altLang="zh-CN" sz="2400" b="1">
                <a:solidFill>
                  <a:srgbClr val="002060"/>
                </a:solidFill>
              </a:rPr>
              <a:t>E.g. 3</a:t>
            </a:r>
            <a:r>
              <a:rPr lang="zh-CN" altLang="en-US" sz="2400" b="1">
                <a:solidFill>
                  <a:srgbClr val="002060"/>
                </a:solidFill>
              </a:rPr>
              <a:t>～</a:t>
            </a:r>
            <a:r>
              <a:rPr lang="en-US" altLang="zh-CN" sz="2400" b="1">
                <a:solidFill>
                  <a:srgbClr val="002060"/>
                </a:solidFill>
              </a:rPr>
              <a:t>4</a:t>
            </a:r>
            <a:r>
              <a:rPr lang="zh-CN" altLang="en-US" sz="2400" b="1">
                <a:solidFill>
                  <a:srgbClr val="002060"/>
                </a:solidFill>
              </a:rPr>
              <a:t>岁的所有儿童</a:t>
            </a:r>
            <a:r>
              <a:rPr lang="en-US" altLang="zh-CN" sz="2400" b="1">
                <a:solidFill>
                  <a:srgbClr val="002060"/>
                </a:solidFill>
              </a:rPr>
              <a:t>……</a:t>
            </a:r>
          </a:p>
          <a:p>
            <a:pPr eaLnBrk="0" hangingPunct="0">
              <a:lnSpc>
                <a:spcPct val="115000"/>
              </a:lnSpc>
            </a:pPr>
            <a:endParaRPr lang="en-US" altLang="zh-CN" sz="2400" b="1">
              <a:solidFill>
                <a:srgbClr val="002060"/>
              </a:solidFill>
            </a:endParaRPr>
          </a:p>
          <a:p>
            <a:pPr eaLnBrk="0" hangingPunct="0">
              <a:lnSpc>
                <a:spcPct val="115000"/>
              </a:lnSpc>
            </a:pPr>
            <a:r>
              <a:rPr lang="en-US" altLang="zh-CN" sz="2400" b="1">
                <a:solidFill>
                  <a:srgbClr val="002060"/>
                </a:solidFill>
              </a:rPr>
              <a:t> </a:t>
            </a:r>
            <a:r>
              <a:rPr lang="zh-CN" altLang="en-US" sz="2400" b="1">
                <a:solidFill>
                  <a:srgbClr val="002060"/>
                </a:solidFill>
              </a:rPr>
              <a:t>样本：</a:t>
            </a:r>
            <a:r>
              <a:rPr kumimoji="1" lang="zh-CN" altLang="en-US" sz="2400" b="1">
                <a:solidFill>
                  <a:srgbClr val="002060"/>
                </a:solidFill>
              </a:rPr>
              <a:t>总体中抽取的一个子集，总体中选取的有限数量的成分或元素，可用以代表总体。  特征：</a:t>
            </a:r>
            <a:r>
              <a:rPr kumimoji="1" lang="en-US" altLang="zh-CN" sz="2400" b="1">
                <a:solidFill>
                  <a:srgbClr val="002060"/>
                </a:solidFill>
              </a:rPr>
              <a:t>A.</a:t>
            </a:r>
            <a:r>
              <a:rPr kumimoji="1" lang="zh-CN" altLang="en-US" sz="2400" b="1">
                <a:solidFill>
                  <a:srgbClr val="002060"/>
                </a:solidFill>
              </a:rPr>
              <a:t>从属于总体；   </a:t>
            </a:r>
            <a:r>
              <a:rPr kumimoji="1" lang="en-US" altLang="zh-CN" sz="2400" b="1">
                <a:solidFill>
                  <a:srgbClr val="002060"/>
                </a:solidFill>
              </a:rPr>
              <a:t>B. </a:t>
            </a:r>
            <a:r>
              <a:rPr kumimoji="1" lang="zh-CN" altLang="en-US" sz="2400" b="1">
                <a:solidFill>
                  <a:srgbClr val="002060"/>
                </a:solidFill>
              </a:rPr>
              <a:t>数量有限，能代表总体。</a:t>
            </a:r>
          </a:p>
          <a:p>
            <a:pPr eaLnBrk="0" hangingPunct="0">
              <a:lnSpc>
                <a:spcPct val="115000"/>
              </a:lnSpc>
              <a:spcBef>
                <a:spcPct val="50000"/>
              </a:spcBef>
            </a:pPr>
            <a:r>
              <a:rPr lang="zh-CN" altLang="en-US" sz="2400" b="1">
                <a:solidFill>
                  <a:srgbClr val="002060"/>
                </a:solidFill>
              </a:rPr>
              <a:t>运用参数估计或假设检验等方法，根据样本的研究结果对总体特征进行推论，做出有关总体的结论。</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45123">
                                            <p:txEl>
                                              <p:pRg st="0" end="0"/>
                                            </p:txEl>
                                          </p:spTgt>
                                        </p:tgtEl>
                                        <p:attrNameLst>
                                          <p:attrName>style.visibility</p:attrName>
                                        </p:attrNameLst>
                                      </p:cBhvr>
                                      <p:to>
                                        <p:strVal val="visible"/>
                                      </p:to>
                                    </p:set>
                                    <p:animEffect transition="in" filter="checkerboard(across)">
                                      <p:cBhvr>
                                        <p:cTn id="7" dur="500"/>
                                        <p:tgtEl>
                                          <p:spTgt spid="64512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45123">
                                            <p:txEl>
                                              <p:pRg st="2" end="2"/>
                                            </p:txEl>
                                          </p:spTgt>
                                        </p:tgtEl>
                                        <p:attrNameLst>
                                          <p:attrName>style.visibility</p:attrName>
                                        </p:attrNameLst>
                                      </p:cBhvr>
                                      <p:to>
                                        <p:strVal val="visible"/>
                                      </p:to>
                                    </p:set>
                                    <p:animEffect transition="in" filter="checkerboard(across)">
                                      <p:cBhvr>
                                        <p:cTn id="12" dur="500"/>
                                        <p:tgtEl>
                                          <p:spTgt spid="645123">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45123">
                                            <p:txEl>
                                              <p:pRg st="3" end="3"/>
                                            </p:txEl>
                                          </p:spTgt>
                                        </p:tgtEl>
                                        <p:attrNameLst>
                                          <p:attrName>style.visibility</p:attrName>
                                        </p:attrNameLst>
                                      </p:cBhvr>
                                      <p:to>
                                        <p:strVal val="visible"/>
                                      </p:to>
                                    </p:set>
                                    <p:animEffect transition="in" filter="checkerboard(across)">
                                      <p:cBhvr>
                                        <p:cTn id="17" dur="500"/>
                                        <p:tgtEl>
                                          <p:spTgt spid="645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8313" y="1125538"/>
            <a:ext cx="8229600" cy="790575"/>
          </a:xfrm>
        </p:spPr>
        <p:txBody>
          <a:bodyPr/>
          <a:lstStyle/>
          <a:p>
            <a:pPr>
              <a:spcBef>
                <a:spcPct val="50000"/>
              </a:spcBef>
              <a:defRPr/>
            </a:pPr>
            <a:r>
              <a:rPr lang="zh-CN" altLang="en-US" b="1" dirty="0">
                <a:solidFill>
                  <a:srgbClr val="002060"/>
                </a:solidFill>
                <a:cs typeface="+mn-cs"/>
              </a:rPr>
              <a:t>取样设计</a:t>
            </a:r>
            <a:r>
              <a:rPr kumimoji="1" lang="zh-CN" altLang="en-US" sz="3600" b="1" kern="1200" dirty="0">
                <a:solidFill>
                  <a:srgbClr val="002060"/>
                </a:solidFill>
                <a:latin typeface="Times New Roman" pitchFamily="18" charset="0"/>
                <a:cs typeface="+mn-cs"/>
              </a:rPr>
              <a:t/>
            </a:r>
            <a:br>
              <a:rPr kumimoji="1" lang="zh-CN" altLang="en-US" sz="3600" b="1" kern="1200" dirty="0">
                <a:solidFill>
                  <a:srgbClr val="002060"/>
                </a:solidFill>
                <a:latin typeface="Times New Roman" pitchFamily="18" charset="0"/>
                <a:cs typeface="+mn-cs"/>
              </a:rPr>
            </a:br>
            <a:endParaRPr lang="zh-CN" altLang="en-US" dirty="0"/>
          </a:p>
        </p:txBody>
      </p:sp>
      <p:sp>
        <p:nvSpPr>
          <p:cNvPr id="3" name="内容占位符 2"/>
          <p:cNvSpPr>
            <a:spLocks noGrp="1"/>
          </p:cNvSpPr>
          <p:nvPr>
            <p:ph idx="1"/>
          </p:nvPr>
        </p:nvSpPr>
        <p:spPr>
          <a:xfrm>
            <a:off x="468313" y="1628775"/>
            <a:ext cx="8229600" cy="4525963"/>
          </a:xfrm>
        </p:spPr>
        <p:txBody>
          <a:bodyPr/>
          <a:lstStyle/>
          <a:p>
            <a:pPr eaLnBrk="1" hangingPunct="1">
              <a:lnSpc>
                <a:spcPct val="110000"/>
              </a:lnSpc>
              <a:buFontTx/>
              <a:buNone/>
              <a:defRPr/>
            </a:pPr>
            <a:r>
              <a:rPr lang="en-US" altLang="zh-CN" b="1" dirty="0" smtClean="0">
                <a:solidFill>
                  <a:srgbClr val="000066"/>
                </a:solidFill>
                <a:latin typeface="宋体" pitchFamily="2" charset="-122"/>
              </a:rPr>
              <a:t>1. </a:t>
            </a:r>
            <a:r>
              <a:rPr lang="zh-CN" altLang="en-US" b="1" dirty="0" smtClean="0">
                <a:solidFill>
                  <a:srgbClr val="000066"/>
                </a:solidFill>
                <a:latin typeface="宋体" pitchFamily="2" charset="-122"/>
              </a:rPr>
              <a:t>取样</a:t>
            </a:r>
            <a:r>
              <a:rPr lang="zh-CN" altLang="en-US" b="1" dirty="0">
                <a:solidFill>
                  <a:srgbClr val="000066"/>
                </a:solidFill>
                <a:latin typeface="宋体" pitchFamily="2" charset="-122"/>
              </a:rPr>
              <a:t>与选题的关系</a:t>
            </a:r>
          </a:p>
          <a:p>
            <a:pPr eaLnBrk="1" hangingPunct="1">
              <a:lnSpc>
                <a:spcPct val="110000"/>
              </a:lnSpc>
              <a:buFontTx/>
              <a:buNone/>
              <a:defRPr/>
            </a:pPr>
            <a:r>
              <a:rPr lang="zh-CN" altLang="en-US" sz="2400" b="1" dirty="0">
                <a:solidFill>
                  <a:srgbClr val="000066"/>
                </a:solidFill>
                <a:latin typeface="宋体" pitchFamily="2" charset="-122"/>
              </a:rPr>
              <a:t>  </a:t>
            </a:r>
            <a:r>
              <a:rPr lang="zh-CN" altLang="en-US" sz="2400" b="1" dirty="0" smtClean="0">
                <a:solidFill>
                  <a:srgbClr val="000066"/>
                </a:solidFill>
                <a:latin typeface="宋体" pitchFamily="2" charset="-122"/>
              </a:rPr>
              <a:t>（</a:t>
            </a:r>
            <a:r>
              <a:rPr lang="en-US" altLang="zh-CN" sz="2400" b="1" dirty="0" smtClean="0">
                <a:solidFill>
                  <a:srgbClr val="000066"/>
                </a:solidFill>
                <a:latin typeface="宋体" pitchFamily="2" charset="-122"/>
              </a:rPr>
              <a:t>1</a:t>
            </a:r>
            <a:r>
              <a:rPr lang="zh-CN" altLang="en-US" sz="2400" b="1" dirty="0" smtClean="0">
                <a:solidFill>
                  <a:srgbClr val="000066"/>
                </a:solidFill>
                <a:latin typeface="宋体" pitchFamily="2" charset="-122"/>
              </a:rPr>
              <a:t>）</a:t>
            </a:r>
            <a:r>
              <a:rPr lang="en-US" altLang="zh-CN" sz="2400" b="1" dirty="0" smtClean="0">
                <a:solidFill>
                  <a:srgbClr val="000066"/>
                </a:solidFill>
                <a:latin typeface="宋体" pitchFamily="2" charset="-122"/>
              </a:rPr>
              <a:t> </a:t>
            </a:r>
            <a:r>
              <a:rPr lang="zh-CN" altLang="en-US" sz="2400" b="1" dirty="0">
                <a:solidFill>
                  <a:srgbClr val="000066"/>
                </a:solidFill>
                <a:latin typeface="宋体" pitchFamily="2" charset="-122"/>
              </a:rPr>
              <a:t>依研究课题的性质选择被试</a:t>
            </a:r>
          </a:p>
          <a:p>
            <a:pPr eaLnBrk="1" hangingPunct="1">
              <a:lnSpc>
                <a:spcPct val="110000"/>
              </a:lnSpc>
              <a:buFontTx/>
              <a:buNone/>
              <a:defRPr/>
            </a:pPr>
            <a:r>
              <a:rPr lang="zh-CN" altLang="en-US" sz="2400" b="1" dirty="0">
                <a:solidFill>
                  <a:srgbClr val="000066"/>
                </a:solidFill>
                <a:latin typeface="宋体" pitchFamily="2" charset="-122"/>
              </a:rPr>
              <a:t>  </a:t>
            </a:r>
            <a:r>
              <a:rPr lang="zh-CN" altLang="en-US" sz="2400" b="1" dirty="0" smtClean="0">
                <a:solidFill>
                  <a:srgbClr val="000066"/>
                </a:solidFill>
                <a:latin typeface="宋体" pitchFamily="2" charset="-122"/>
              </a:rPr>
              <a:t>（</a:t>
            </a:r>
            <a:r>
              <a:rPr lang="en-US" altLang="zh-CN" sz="2400" b="1" dirty="0" smtClean="0">
                <a:solidFill>
                  <a:srgbClr val="000066"/>
                </a:solidFill>
                <a:latin typeface="宋体" pitchFamily="2" charset="-122"/>
              </a:rPr>
              <a:t>2</a:t>
            </a:r>
            <a:r>
              <a:rPr lang="zh-CN" altLang="en-US" sz="2400" b="1" dirty="0" smtClean="0">
                <a:solidFill>
                  <a:srgbClr val="000066"/>
                </a:solidFill>
                <a:latin typeface="宋体" pitchFamily="2" charset="-122"/>
              </a:rPr>
              <a:t>）</a:t>
            </a:r>
            <a:r>
              <a:rPr lang="en-US" altLang="zh-CN" sz="2400" b="1" dirty="0" smtClean="0">
                <a:solidFill>
                  <a:srgbClr val="000066"/>
                </a:solidFill>
                <a:latin typeface="宋体" pitchFamily="2" charset="-122"/>
              </a:rPr>
              <a:t> </a:t>
            </a:r>
            <a:r>
              <a:rPr lang="zh-CN" altLang="en-US" sz="2400" b="1" dirty="0">
                <a:solidFill>
                  <a:srgbClr val="000066"/>
                </a:solidFill>
                <a:latin typeface="宋体" pitchFamily="2" charset="-122"/>
              </a:rPr>
              <a:t>依研究成果的概括程度选择被</a:t>
            </a:r>
            <a:r>
              <a:rPr lang="zh-CN" altLang="en-US" sz="2400" b="1" dirty="0" smtClean="0">
                <a:solidFill>
                  <a:srgbClr val="000066"/>
                </a:solidFill>
                <a:latin typeface="宋体" pitchFamily="2" charset="-122"/>
              </a:rPr>
              <a:t>试</a:t>
            </a:r>
            <a:endParaRPr lang="en-US" altLang="zh-CN" sz="2400" b="1" dirty="0" smtClean="0">
              <a:solidFill>
                <a:srgbClr val="000066"/>
              </a:solidFill>
              <a:latin typeface="宋体" pitchFamily="2" charset="-122"/>
            </a:endParaRPr>
          </a:p>
          <a:p>
            <a:pPr marL="0" indent="0">
              <a:buFontTx/>
              <a:buNone/>
              <a:defRPr/>
            </a:pPr>
            <a:r>
              <a:rPr lang="en-US" altLang="zh-CN" dirty="0" smtClean="0">
                <a:solidFill>
                  <a:srgbClr val="000000"/>
                </a:solidFill>
              </a:rPr>
              <a:t>2.  </a:t>
            </a:r>
            <a:r>
              <a:rPr lang="zh-CN" altLang="en-US" b="1" dirty="0">
                <a:solidFill>
                  <a:srgbClr val="002060"/>
                </a:solidFill>
              </a:rPr>
              <a:t>取样设计的意义</a:t>
            </a:r>
            <a:endParaRPr lang="en-US" altLang="zh-CN" b="1" dirty="0">
              <a:solidFill>
                <a:srgbClr val="002060"/>
              </a:solidFill>
            </a:endParaRPr>
          </a:p>
          <a:p>
            <a:pPr>
              <a:buFont typeface="Wingdings" pitchFamily="2" charset="2"/>
              <a:buChar char="Ø"/>
              <a:defRPr/>
            </a:pPr>
            <a:r>
              <a:rPr lang="zh-CN" altLang="en-US" sz="2400" b="1" dirty="0">
                <a:solidFill>
                  <a:srgbClr val="002060"/>
                </a:solidFill>
              </a:rPr>
              <a:t>解决总体研究难以进行的困难；</a:t>
            </a:r>
            <a:endParaRPr lang="en-US" altLang="zh-CN" sz="2400" b="1" dirty="0">
              <a:solidFill>
                <a:srgbClr val="002060"/>
              </a:solidFill>
            </a:endParaRPr>
          </a:p>
          <a:p>
            <a:pPr>
              <a:buFont typeface="Wingdings" pitchFamily="2" charset="2"/>
              <a:buChar char="Ø"/>
              <a:defRPr/>
            </a:pPr>
            <a:r>
              <a:rPr lang="zh-CN" altLang="en-US" sz="2400" b="1" dirty="0">
                <a:solidFill>
                  <a:srgbClr val="002060"/>
                </a:solidFill>
              </a:rPr>
              <a:t>节省人力、时间、费用；</a:t>
            </a:r>
            <a:endParaRPr lang="en-US" altLang="zh-CN" sz="2400" b="1" dirty="0">
              <a:solidFill>
                <a:srgbClr val="002060"/>
              </a:solidFill>
            </a:endParaRPr>
          </a:p>
          <a:p>
            <a:pPr>
              <a:buFont typeface="Wingdings" pitchFamily="2" charset="2"/>
              <a:buChar char="Ø"/>
              <a:defRPr/>
            </a:pPr>
            <a:r>
              <a:rPr lang="zh-CN" altLang="en-US" sz="2400" b="1" dirty="0">
                <a:solidFill>
                  <a:srgbClr val="002060"/>
                </a:solidFill>
              </a:rPr>
              <a:t>提高研究结果的准确性和研究深度；</a:t>
            </a:r>
            <a:endParaRPr lang="en-US" altLang="zh-CN" sz="2400" b="1" dirty="0">
              <a:solidFill>
                <a:srgbClr val="002060"/>
              </a:solidFill>
            </a:endParaRPr>
          </a:p>
          <a:p>
            <a:pPr>
              <a:buFont typeface="Wingdings" pitchFamily="2" charset="2"/>
              <a:buChar char="Ø"/>
              <a:defRPr/>
            </a:pPr>
            <a:r>
              <a:rPr lang="zh-CN" altLang="en-US" sz="2400" b="1" dirty="0">
                <a:solidFill>
                  <a:srgbClr val="002060"/>
                </a:solidFill>
              </a:rPr>
              <a:t>有利于减少研究“污染”范围。</a:t>
            </a:r>
            <a:endParaRPr lang="en-US" altLang="zh-CN" sz="2400" b="1" dirty="0">
              <a:solidFill>
                <a:srgbClr val="002060"/>
              </a:solidFill>
            </a:endParaRPr>
          </a:p>
          <a:p>
            <a:pPr marL="0" indent="0">
              <a:buFontTx/>
              <a:buNone/>
              <a:defRPr/>
            </a:pPr>
            <a:r>
              <a:rPr lang="en-US" altLang="zh-CN" b="1" dirty="0" smtClean="0">
                <a:solidFill>
                  <a:srgbClr val="002060"/>
                </a:solidFill>
                <a:latin typeface="+mn-ea"/>
              </a:rPr>
              <a:t>3. </a:t>
            </a:r>
            <a:r>
              <a:rPr lang="zh-CN" altLang="en-US" b="1" dirty="0" smtClean="0">
                <a:solidFill>
                  <a:srgbClr val="002060"/>
                </a:solidFill>
              </a:rPr>
              <a:t>取样</a:t>
            </a:r>
            <a:r>
              <a:rPr lang="zh-CN" altLang="en-US" b="1" dirty="0">
                <a:solidFill>
                  <a:srgbClr val="002060"/>
                </a:solidFill>
              </a:rPr>
              <a:t>的</a:t>
            </a:r>
            <a:r>
              <a:rPr lang="zh-CN" altLang="en-US" b="1" dirty="0" smtClean="0">
                <a:solidFill>
                  <a:srgbClr val="002060"/>
                </a:solidFill>
              </a:rPr>
              <a:t>原则：</a:t>
            </a:r>
            <a:r>
              <a:rPr lang="en-US" altLang="zh-CN" b="1" dirty="0" smtClean="0">
                <a:solidFill>
                  <a:srgbClr val="002060"/>
                </a:solidFill>
              </a:rPr>
              <a:t>  </a:t>
            </a:r>
            <a:r>
              <a:rPr lang="zh-CN" altLang="en-US" sz="2400" b="1" dirty="0">
                <a:solidFill>
                  <a:srgbClr val="002060"/>
                </a:solidFill>
              </a:rPr>
              <a:t>随机性原则</a:t>
            </a:r>
          </a:p>
          <a:p>
            <a:pPr eaLnBrk="1" hangingPunct="1">
              <a:lnSpc>
                <a:spcPct val="110000"/>
              </a:lnSpc>
              <a:buFontTx/>
              <a:buNone/>
              <a:defRPr/>
            </a:pPr>
            <a:endParaRPr lang="zh-CN" altLang="en-US" sz="2400" b="1" dirty="0">
              <a:solidFill>
                <a:srgbClr val="000066"/>
              </a:solidFill>
              <a:latin typeface="宋体" pitchFamily="2" charset="-122"/>
            </a:endParaRPr>
          </a:p>
          <a:p>
            <a:pPr>
              <a:defRPr/>
            </a:pPr>
            <a:endParaRPr lang="zh-CN"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55298"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D96E3FF2-E210-445A-9CF7-D4955D579BFD}" type="slidenum">
              <a:rPr lang="zh-CN" altLang="en-US" smtClean="0">
                <a:latin typeface="Arial" charset="0"/>
                <a:ea typeface="宋体" charset="-122"/>
              </a:rPr>
              <a:pPr algn="ctr" fontAlgn="base">
                <a:spcBef>
                  <a:spcPct val="0"/>
                </a:spcBef>
                <a:spcAft>
                  <a:spcPct val="0"/>
                </a:spcAft>
              </a:pPr>
              <a:t>28</a:t>
            </a:fld>
            <a:endParaRPr lang="en-US" altLang="zh-CN" smtClean="0">
              <a:latin typeface="Arial" charset="0"/>
              <a:ea typeface="宋体" charset="-122"/>
            </a:endParaRPr>
          </a:p>
        </p:txBody>
      </p:sp>
      <p:sp>
        <p:nvSpPr>
          <p:cNvPr id="649218" name="Rectangle 2"/>
          <p:cNvSpPr>
            <a:spLocks noGrp="1" noChangeArrowheads="1"/>
          </p:cNvSpPr>
          <p:nvPr>
            <p:ph type="body" idx="1"/>
          </p:nvPr>
        </p:nvSpPr>
        <p:spPr>
          <a:xfrm>
            <a:off x="250825" y="1962150"/>
            <a:ext cx="8640763" cy="4895850"/>
          </a:xfrm>
        </p:spPr>
        <p:txBody>
          <a:bodyPr>
            <a:normAutofit fontScale="85000" lnSpcReduction="10000"/>
          </a:bodyPr>
          <a:lstStyle/>
          <a:p>
            <a:pPr>
              <a:lnSpc>
                <a:spcPct val="105000"/>
              </a:lnSpc>
              <a:buFont typeface="Wingdings" pitchFamily="2" charset="2"/>
              <a:buNone/>
              <a:defRPr/>
            </a:pPr>
            <a:r>
              <a:rPr lang="en-US" altLang="zh-CN" b="1" dirty="0">
                <a:solidFill>
                  <a:srgbClr val="002060"/>
                </a:solidFill>
              </a:rPr>
              <a:t>4</a:t>
            </a:r>
            <a:r>
              <a:rPr lang="en-US" altLang="zh-CN" b="1" dirty="0" smtClean="0">
                <a:solidFill>
                  <a:srgbClr val="002060"/>
                </a:solidFill>
              </a:rPr>
              <a:t>. </a:t>
            </a:r>
            <a:r>
              <a:rPr lang="zh-CN" altLang="en-US" b="1" dirty="0">
                <a:solidFill>
                  <a:srgbClr val="002060"/>
                </a:solidFill>
              </a:rPr>
              <a:t>取样的程序和方法</a:t>
            </a:r>
          </a:p>
          <a:p>
            <a:pPr>
              <a:lnSpc>
                <a:spcPct val="105000"/>
              </a:lnSpc>
              <a:buFont typeface="Wingdings" pitchFamily="2" charset="2"/>
              <a:buNone/>
              <a:defRPr/>
            </a:pPr>
            <a:r>
              <a:rPr lang="zh-CN" altLang="en-US" b="1" dirty="0">
                <a:solidFill>
                  <a:srgbClr val="002060"/>
                </a:solidFill>
              </a:rPr>
              <a:t>       一般程序：规定总体－</a:t>
            </a:r>
            <a:r>
              <a:rPr lang="en-US" altLang="zh-CN" b="1" dirty="0">
                <a:solidFill>
                  <a:srgbClr val="002060"/>
                </a:solidFill>
              </a:rPr>
              <a:t>&gt;</a:t>
            </a:r>
            <a:r>
              <a:rPr lang="zh-CN" altLang="en-US" b="1" dirty="0">
                <a:solidFill>
                  <a:srgbClr val="002060"/>
                </a:solidFill>
              </a:rPr>
              <a:t>选取样本</a:t>
            </a:r>
            <a:r>
              <a:rPr lang="en-US" altLang="zh-CN" b="1" dirty="0">
                <a:solidFill>
                  <a:srgbClr val="002060"/>
                </a:solidFill>
              </a:rPr>
              <a:t>—&gt; </a:t>
            </a:r>
            <a:r>
              <a:rPr lang="zh-CN" altLang="en-US" b="1" dirty="0">
                <a:solidFill>
                  <a:srgbClr val="002060"/>
                </a:solidFill>
              </a:rPr>
              <a:t>统计推论</a:t>
            </a:r>
          </a:p>
          <a:p>
            <a:pPr>
              <a:lnSpc>
                <a:spcPct val="105000"/>
              </a:lnSpc>
              <a:buFont typeface="Wingdings" pitchFamily="2" charset="2"/>
              <a:buNone/>
              <a:defRPr/>
            </a:pPr>
            <a:r>
              <a:rPr lang="zh-CN" altLang="en-US" b="1" dirty="0">
                <a:solidFill>
                  <a:srgbClr val="002060"/>
                </a:solidFill>
              </a:rPr>
              <a:t>规定总体   明确总体定义，不扩大，也不缩小。</a:t>
            </a:r>
          </a:p>
          <a:p>
            <a:pPr>
              <a:lnSpc>
                <a:spcPct val="105000"/>
              </a:lnSpc>
              <a:buFont typeface="Wingdings" pitchFamily="2" charset="2"/>
              <a:buNone/>
              <a:defRPr/>
            </a:pPr>
            <a:r>
              <a:rPr lang="zh-CN" altLang="en-US" b="1" dirty="0">
                <a:solidFill>
                  <a:srgbClr val="002060"/>
                </a:solidFill>
              </a:rPr>
              <a:t>选取样本   包括取样方法 （随机、非随机）</a:t>
            </a:r>
          </a:p>
          <a:p>
            <a:pPr>
              <a:lnSpc>
                <a:spcPct val="105000"/>
              </a:lnSpc>
              <a:buFont typeface="Wingdings" pitchFamily="2" charset="2"/>
              <a:buNone/>
              <a:defRPr/>
            </a:pPr>
            <a:r>
              <a:rPr lang="zh-CN" altLang="en-US" b="1" dirty="0">
                <a:solidFill>
                  <a:srgbClr val="002060"/>
                </a:solidFill>
              </a:rPr>
              <a:t>               确定总体参数的估算值（平均数、标准差、 </a:t>
            </a:r>
          </a:p>
          <a:p>
            <a:pPr>
              <a:lnSpc>
                <a:spcPct val="105000"/>
              </a:lnSpc>
              <a:buFont typeface="Wingdings" pitchFamily="2" charset="2"/>
              <a:buNone/>
              <a:defRPr/>
            </a:pPr>
            <a:r>
              <a:rPr lang="zh-CN" altLang="en-US" b="1" dirty="0">
                <a:solidFill>
                  <a:srgbClr val="002060"/>
                </a:solidFill>
              </a:rPr>
              <a:t>               显著性指标）</a:t>
            </a:r>
          </a:p>
          <a:p>
            <a:pPr>
              <a:lnSpc>
                <a:spcPct val="105000"/>
              </a:lnSpc>
              <a:buFont typeface="Wingdings" pitchFamily="2" charset="2"/>
              <a:buNone/>
              <a:defRPr/>
            </a:pPr>
            <a:r>
              <a:rPr lang="zh-CN" altLang="en-US" b="1" dirty="0">
                <a:solidFill>
                  <a:srgbClr val="002060"/>
                </a:solidFill>
              </a:rPr>
              <a:t>               确定置信区间和样本大小</a:t>
            </a:r>
          </a:p>
          <a:p>
            <a:pPr>
              <a:lnSpc>
                <a:spcPct val="105000"/>
              </a:lnSpc>
              <a:buFont typeface="Wingdings" pitchFamily="2" charset="2"/>
              <a:buNone/>
              <a:defRPr/>
            </a:pPr>
            <a:r>
              <a:rPr lang="zh-CN" altLang="en-US" b="1" dirty="0">
                <a:solidFill>
                  <a:srgbClr val="002060"/>
                </a:solidFill>
              </a:rPr>
              <a:t>统计推论   要考虑方差的齐性、同质性、样本的无偏 </a:t>
            </a:r>
          </a:p>
          <a:p>
            <a:pPr>
              <a:lnSpc>
                <a:spcPct val="105000"/>
              </a:lnSpc>
              <a:buFont typeface="Wingdings" pitchFamily="2" charset="2"/>
              <a:buNone/>
              <a:defRPr/>
            </a:pPr>
            <a:r>
              <a:rPr lang="zh-CN" altLang="en-US" b="1" dirty="0">
                <a:solidFill>
                  <a:srgbClr val="002060"/>
                </a:solidFill>
              </a:rPr>
              <a:t>               性等。</a:t>
            </a:r>
          </a:p>
        </p:txBody>
      </p:sp>
      <p:sp>
        <p:nvSpPr>
          <p:cNvPr id="2" name="矩形 1"/>
          <p:cNvSpPr/>
          <p:nvPr/>
        </p:nvSpPr>
        <p:spPr>
          <a:xfrm>
            <a:off x="3335338" y="981075"/>
            <a:ext cx="2447925" cy="768350"/>
          </a:xfrm>
          <a:prstGeom prst="rect">
            <a:avLst/>
          </a:prstGeom>
        </p:spPr>
        <p:txBody>
          <a:bodyPr wrap="none">
            <a:spAutoFit/>
          </a:bodyPr>
          <a:lstStyle/>
          <a:p>
            <a:pPr fontAlgn="auto">
              <a:spcBef>
                <a:spcPts val="0"/>
              </a:spcBef>
              <a:spcAft>
                <a:spcPts val="0"/>
              </a:spcAft>
              <a:defRPr/>
            </a:pPr>
            <a:r>
              <a:rPr lang="zh-CN" altLang="en-US" sz="4400" b="1" kern="0" dirty="0">
                <a:solidFill>
                  <a:srgbClr val="002060"/>
                </a:solidFill>
                <a:latin typeface="+mn-lt"/>
                <a:ea typeface="+mn-ea"/>
                <a:cs typeface="+mj-cs"/>
              </a:rPr>
              <a:t>取样设计</a:t>
            </a:r>
            <a:endParaRPr lang="zh-CN" altLang="en-US" dirty="0">
              <a:latin typeface="+mn-lt"/>
              <a:ea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49218">
                                            <p:txEl>
                                              <p:pRg st="1" end="1"/>
                                            </p:txEl>
                                          </p:spTgt>
                                        </p:tgtEl>
                                        <p:attrNameLst>
                                          <p:attrName>style.visibility</p:attrName>
                                        </p:attrNameLst>
                                      </p:cBhvr>
                                      <p:to>
                                        <p:strVal val="visible"/>
                                      </p:to>
                                    </p:set>
                                    <p:animEffect transition="in" filter="checkerboard(across)">
                                      <p:cBhvr>
                                        <p:cTn id="7" dur="500"/>
                                        <p:tgtEl>
                                          <p:spTgt spid="649218">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649218">
                                            <p:txEl>
                                              <p:pRg st="2" end="2"/>
                                            </p:txEl>
                                          </p:spTgt>
                                        </p:tgtEl>
                                        <p:attrNameLst>
                                          <p:attrName>style.visibility</p:attrName>
                                        </p:attrNameLst>
                                      </p:cBhvr>
                                      <p:to>
                                        <p:strVal val="visible"/>
                                      </p:to>
                                    </p:set>
                                    <p:animEffect transition="in" filter="checkerboard(across)">
                                      <p:cBhvr>
                                        <p:cTn id="12" dur="500"/>
                                        <p:tgtEl>
                                          <p:spTgt spid="649218">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649218">
                                            <p:txEl>
                                              <p:pRg st="3" end="3"/>
                                            </p:txEl>
                                          </p:spTgt>
                                        </p:tgtEl>
                                        <p:attrNameLst>
                                          <p:attrName>style.visibility</p:attrName>
                                        </p:attrNameLst>
                                      </p:cBhvr>
                                      <p:to>
                                        <p:strVal val="visible"/>
                                      </p:to>
                                    </p:set>
                                    <p:animEffect transition="in" filter="checkerboard(across)">
                                      <p:cBhvr>
                                        <p:cTn id="17" dur="500"/>
                                        <p:tgtEl>
                                          <p:spTgt spid="649218">
                                            <p:txEl>
                                              <p:pRg st="3" end="3"/>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649218">
                                            <p:txEl>
                                              <p:pRg st="4" end="4"/>
                                            </p:txEl>
                                          </p:spTgt>
                                        </p:tgtEl>
                                        <p:attrNameLst>
                                          <p:attrName>style.visibility</p:attrName>
                                        </p:attrNameLst>
                                      </p:cBhvr>
                                      <p:to>
                                        <p:strVal val="visible"/>
                                      </p:to>
                                    </p:set>
                                    <p:animEffect transition="in" filter="checkerboard(across)">
                                      <p:cBhvr>
                                        <p:cTn id="20" dur="500"/>
                                        <p:tgtEl>
                                          <p:spTgt spid="649218">
                                            <p:txEl>
                                              <p:pRg st="4" end="4"/>
                                            </p:txEl>
                                          </p:spTgt>
                                        </p:tgtEl>
                                      </p:cBhvr>
                                    </p:animEffect>
                                  </p:childTnLst>
                                </p:cTn>
                              </p:par>
                              <p:par>
                                <p:cTn id="21" presetID="5" presetClass="entr" presetSubtype="10" fill="hold" nodeType="withEffect">
                                  <p:stCondLst>
                                    <p:cond delay="0"/>
                                  </p:stCondLst>
                                  <p:childTnLst>
                                    <p:set>
                                      <p:cBhvr>
                                        <p:cTn id="22" dur="1" fill="hold">
                                          <p:stCondLst>
                                            <p:cond delay="0"/>
                                          </p:stCondLst>
                                        </p:cTn>
                                        <p:tgtEl>
                                          <p:spTgt spid="649218">
                                            <p:txEl>
                                              <p:pRg st="5" end="5"/>
                                            </p:txEl>
                                          </p:spTgt>
                                        </p:tgtEl>
                                        <p:attrNameLst>
                                          <p:attrName>style.visibility</p:attrName>
                                        </p:attrNameLst>
                                      </p:cBhvr>
                                      <p:to>
                                        <p:strVal val="visible"/>
                                      </p:to>
                                    </p:set>
                                    <p:animEffect transition="in" filter="checkerboard(across)">
                                      <p:cBhvr>
                                        <p:cTn id="23" dur="500"/>
                                        <p:tgtEl>
                                          <p:spTgt spid="649218">
                                            <p:txEl>
                                              <p:pRg st="5" end="5"/>
                                            </p:txEl>
                                          </p:spTgt>
                                        </p:tgtEl>
                                      </p:cBhvr>
                                    </p:animEffect>
                                  </p:childTnLst>
                                </p:cTn>
                              </p:par>
                              <p:par>
                                <p:cTn id="24" presetID="5" presetClass="entr" presetSubtype="10" fill="hold" nodeType="withEffect">
                                  <p:stCondLst>
                                    <p:cond delay="0"/>
                                  </p:stCondLst>
                                  <p:childTnLst>
                                    <p:set>
                                      <p:cBhvr>
                                        <p:cTn id="25" dur="1" fill="hold">
                                          <p:stCondLst>
                                            <p:cond delay="0"/>
                                          </p:stCondLst>
                                        </p:cTn>
                                        <p:tgtEl>
                                          <p:spTgt spid="649218">
                                            <p:txEl>
                                              <p:pRg st="6" end="6"/>
                                            </p:txEl>
                                          </p:spTgt>
                                        </p:tgtEl>
                                        <p:attrNameLst>
                                          <p:attrName>style.visibility</p:attrName>
                                        </p:attrNameLst>
                                      </p:cBhvr>
                                      <p:to>
                                        <p:strVal val="visible"/>
                                      </p:to>
                                    </p:set>
                                    <p:animEffect transition="in" filter="checkerboard(across)">
                                      <p:cBhvr>
                                        <p:cTn id="26" dur="500"/>
                                        <p:tgtEl>
                                          <p:spTgt spid="649218">
                                            <p:txEl>
                                              <p:pRg st="6" end="6"/>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5" presetClass="entr" presetSubtype="10" fill="hold" nodeType="clickEffect">
                                  <p:stCondLst>
                                    <p:cond delay="0"/>
                                  </p:stCondLst>
                                  <p:childTnLst>
                                    <p:set>
                                      <p:cBhvr>
                                        <p:cTn id="30" dur="1" fill="hold">
                                          <p:stCondLst>
                                            <p:cond delay="0"/>
                                          </p:stCondLst>
                                        </p:cTn>
                                        <p:tgtEl>
                                          <p:spTgt spid="649218">
                                            <p:txEl>
                                              <p:pRg st="7" end="7"/>
                                            </p:txEl>
                                          </p:spTgt>
                                        </p:tgtEl>
                                        <p:attrNameLst>
                                          <p:attrName>style.visibility</p:attrName>
                                        </p:attrNameLst>
                                      </p:cBhvr>
                                      <p:to>
                                        <p:strVal val="visible"/>
                                      </p:to>
                                    </p:set>
                                    <p:animEffect transition="in" filter="checkerboard(across)">
                                      <p:cBhvr>
                                        <p:cTn id="31" dur="500"/>
                                        <p:tgtEl>
                                          <p:spTgt spid="649218">
                                            <p:txEl>
                                              <p:pRg st="7" end="7"/>
                                            </p:txEl>
                                          </p:spTgt>
                                        </p:tgtEl>
                                      </p:cBhvr>
                                    </p:animEffect>
                                  </p:childTnLst>
                                </p:cTn>
                              </p:par>
                              <p:par>
                                <p:cTn id="32" presetID="5" presetClass="entr" presetSubtype="10" fill="hold" nodeType="withEffect">
                                  <p:stCondLst>
                                    <p:cond delay="0"/>
                                  </p:stCondLst>
                                  <p:childTnLst>
                                    <p:set>
                                      <p:cBhvr>
                                        <p:cTn id="33" dur="1" fill="hold">
                                          <p:stCondLst>
                                            <p:cond delay="0"/>
                                          </p:stCondLst>
                                        </p:cTn>
                                        <p:tgtEl>
                                          <p:spTgt spid="649218">
                                            <p:txEl>
                                              <p:pRg st="8" end="8"/>
                                            </p:txEl>
                                          </p:spTgt>
                                        </p:tgtEl>
                                        <p:attrNameLst>
                                          <p:attrName>style.visibility</p:attrName>
                                        </p:attrNameLst>
                                      </p:cBhvr>
                                      <p:to>
                                        <p:strVal val="visible"/>
                                      </p:to>
                                    </p:set>
                                    <p:animEffect transition="in" filter="checkerboard(across)">
                                      <p:cBhvr>
                                        <p:cTn id="34" dur="500"/>
                                        <p:tgtEl>
                                          <p:spTgt spid="64921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Grp="1" noChangeArrowheads="1"/>
          </p:cNvSpPr>
          <p:nvPr>
            <p:ph type="title"/>
          </p:nvPr>
        </p:nvSpPr>
        <p:spPr>
          <a:xfrm>
            <a:off x="539750" y="981075"/>
            <a:ext cx="8229600" cy="1143000"/>
          </a:xfrm>
        </p:spPr>
        <p:txBody>
          <a:bodyPr/>
          <a:lstStyle/>
          <a:p>
            <a:pPr eaLnBrk="1" hangingPunct="1"/>
            <a:r>
              <a:rPr lang="zh-CN" altLang="en-US" b="1" smtClean="0">
                <a:solidFill>
                  <a:srgbClr val="002060"/>
                </a:solidFill>
                <a:latin typeface="黑体" pitchFamily="2" charset="-122"/>
                <a:ea typeface="黑体" pitchFamily="2" charset="-122"/>
              </a:rPr>
              <a:t> 取  样</a:t>
            </a:r>
          </a:p>
        </p:txBody>
      </p:sp>
      <p:sp>
        <p:nvSpPr>
          <p:cNvPr id="56322" name="Rectangle 3"/>
          <p:cNvSpPr>
            <a:spLocks noGrp="1" noChangeArrowheads="1"/>
          </p:cNvSpPr>
          <p:nvPr>
            <p:ph idx="1"/>
          </p:nvPr>
        </p:nvSpPr>
        <p:spPr>
          <a:xfrm>
            <a:off x="1143000" y="1676400"/>
            <a:ext cx="7772400" cy="5334000"/>
          </a:xfrm>
        </p:spPr>
        <p:txBody>
          <a:bodyPr/>
          <a:lstStyle/>
          <a:p>
            <a:pPr eaLnBrk="1" hangingPunct="1">
              <a:lnSpc>
                <a:spcPct val="110000"/>
              </a:lnSpc>
              <a:buFont typeface="Wingdings" pitchFamily="2" charset="2"/>
              <a:buNone/>
            </a:pPr>
            <a:endParaRPr lang="en-US" altLang="zh-CN" sz="2400" b="1" smtClean="0">
              <a:solidFill>
                <a:srgbClr val="000066"/>
              </a:solidFill>
              <a:latin typeface="宋体" charset="-122"/>
            </a:endParaRPr>
          </a:p>
          <a:p>
            <a:pPr eaLnBrk="1" hangingPunct="1">
              <a:lnSpc>
                <a:spcPct val="110000"/>
              </a:lnSpc>
              <a:buFont typeface="Wingdings" pitchFamily="2" charset="2"/>
              <a:buNone/>
            </a:pPr>
            <a:r>
              <a:rPr lang="zh-CN" altLang="en-US" b="1" smtClean="0">
                <a:solidFill>
                  <a:srgbClr val="000066"/>
                </a:solidFill>
                <a:latin typeface="宋体" charset="-122"/>
              </a:rPr>
              <a:t>取样的类型</a:t>
            </a:r>
          </a:p>
          <a:p>
            <a:pPr eaLnBrk="1" hangingPunct="1">
              <a:lnSpc>
                <a:spcPct val="11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 </a:t>
            </a:r>
            <a:r>
              <a:rPr lang="zh-CN" altLang="en-US" sz="2400" b="1" smtClean="0">
                <a:solidFill>
                  <a:srgbClr val="000066"/>
                </a:solidFill>
                <a:latin typeface="宋体" charset="-122"/>
              </a:rPr>
              <a:t>随机取样</a:t>
            </a:r>
          </a:p>
          <a:p>
            <a:pPr eaLnBrk="1" hangingPunct="1">
              <a:lnSpc>
                <a:spcPct val="11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a:t>
            </a:r>
            <a:r>
              <a:rPr lang="zh-CN" altLang="en-US" sz="2400" b="1" smtClean="0">
                <a:solidFill>
                  <a:srgbClr val="000066"/>
                </a:solidFill>
                <a:latin typeface="宋体" charset="-122"/>
              </a:rPr>
              <a:t>）简单随机取样：</a:t>
            </a:r>
            <a:r>
              <a:rPr lang="zh-CN" altLang="en-US" sz="2400" b="1" smtClean="0">
                <a:solidFill>
                  <a:srgbClr val="000066"/>
                </a:solidFill>
                <a:latin typeface="宋体" charset="-122"/>
                <a:sym typeface="Wingdings" pitchFamily="2" charset="2"/>
              </a:rPr>
              <a:t>（纯随机取样），即对研究总体</a:t>
            </a:r>
          </a:p>
          <a:p>
            <a:pPr eaLnBrk="1" hangingPunct="1">
              <a:lnSpc>
                <a:spcPct val="110000"/>
              </a:lnSpc>
              <a:buFont typeface="Wingdings" pitchFamily="2" charset="2"/>
              <a:buNone/>
            </a:pPr>
            <a:r>
              <a:rPr lang="zh-CN" altLang="en-US" sz="2400" b="1" smtClean="0">
                <a:solidFill>
                  <a:srgbClr val="000066"/>
                </a:solidFill>
                <a:latin typeface="宋体" charset="-122"/>
                <a:sym typeface="Wingdings" pitchFamily="2" charset="2"/>
              </a:rPr>
              <a:t>单位不进行任何分组排列，只按随机原则直接从总体中</a:t>
            </a:r>
          </a:p>
          <a:p>
            <a:pPr eaLnBrk="1" hangingPunct="1">
              <a:lnSpc>
                <a:spcPct val="110000"/>
              </a:lnSpc>
              <a:buFont typeface="Wingdings" pitchFamily="2" charset="2"/>
              <a:buNone/>
            </a:pPr>
            <a:r>
              <a:rPr lang="zh-CN" altLang="en-US" sz="2400" b="1" smtClean="0">
                <a:solidFill>
                  <a:srgbClr val="000066"/>
                </a:solidFill>
                <a:latin typeface="宋体" charset="-122"/>
                <a:sym typeface="Wingdings" pitchFamily="2" charset="2"/>
              </a:rPr>
              <a:t>抽取一定的样本，以使总体的每一个样本都有被同等抽</a:t>
            </a:r>
          </a:p>
          <a:p>
            <a:pPr eaLnBrk="1" hangingPunct="1">
              <a:lnSpc>
                <a:spcPct val="110000"/>
              </a:lnSpc>
              <a:buFont typeface="Wingdings" pitchFamily="2" charset="2"/>
              <a:buNone/>
            </a:pPr>
            <a:r>
              <a:rPr lang="zh-CN" altLang="en-US" sz="2400" b="1" smtClean="0">
                <a:solidFill>
                  <a:srgbClr val="000066"/>
                </a:solidFill>
                <a:latin typeface="宋体" charset="-122"/>
                <a:sym typeface="Wingdings" pitchFamily="2" charset="2"/>
              </a:rPr>
              <a:t>取的可能性。</a:t>
            </a:r>
            <a:endParaRPr lang="zh-CN" altLang="en-US" sz="2400" b="1" smtClean="0">
              <a:solidFill>
                <a:srgbClr val="000066"/>
              </a:solidFill>
              <a:latin typeface="宋体" charset="-122"/>
            </a:endParaRPr>
          </a:p>
          <a:p>
            <a:pPr eaLnBrk="1" hangingPunct="1">
              <a:buFont typeface="Wingdings" pitchFamily="2" charset="2"/>
              <a:buNone/>
            </a:pPr>
            <a:endParaRPr lang="en-US" altLang="zh-CN" b="1" smtClean="0">
              <a:solidFill>
                <a:srgbClr val="000066"/>
              </a:solidFill>
              <a:latin typeface="宋体"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395288" y="692150"/>
            <a:ext cx="8229600" cy="1143000"/>
          </a:xfrm>
        </p:spPr>
        <p:txBody>
          <a:bodyPr>
            <a:normAutofit fontScale="90000"/>
          </a:bodyPr>
          <a:lstStyle/>
          <a:p>
            <a:pPr>
              <a:defRPr/>
            </a:pPr>
            <a:r>
              <a:rPr lang="en-US" altLang="zh-CN" b="1" dirty="0" smtClean="0">
                <a:solidFill>
                  <a:srgbClr val="002060"/>
                </a:solidFill>
                <a:latin typeface="宋体" charset="-122"/>
              </a:rPr>
              <a:t/>
            </a:r>
            <a:br>
              <a:rPr lang="en-US" altLang="zh-CN" b="1" dirty="0" smtClean="0">
                <a:solidFill>
                  <a:srgbClr val="002060"/>
                </a:solidFill>
                <a:latin typeface="宋体" charset="-122"/>
              </a:rPr>
            </a:br>
            <a:r>
              <a:rPr lang="zh-CN" altLang="en-US" b="1" dirty="0" smtClean="0">
                <a:solidFill>
                  <a:srgbClr val="002060"/>
                </a:solidFill>
                <a:latin typeface="宋体" charset="-122"/>
              </a:rPr>
              <a:t>第一节 心理学</a:t>
            </a:r>
            <a:r>
              <a:rPr lang="zh-CN" altLang="en-US" b="1" dirty="0">
                <a:solidFill>
                  <a:srgbClr val="002060"/>
                </a:solidFill>
                <a:latin typeface="宋体" charset="-122"/>
              </a:rPr>
              <a:t>研究</a:t>
            </a:r>
            <a:r>
              <a:rPr lang="zh-CN" altLang="en-US" b="1" dirty="0" smtClean="0">
                <a:solidFill>
                  <a:srgbClr val="002060"/>
                </a:solidFill>
                <a:latin typeface="宋体" charset="-122"/>
              </a:rPr>
              <a:t>的类型</a:t>
            </a:r>
            <a:endParaRPr lang="zh-CN" altLang="en-US" b="1" dirty="0">
              <a:solidFill>
                <a:srgbClr val="002060"/>
              </a:solidFill>
              <a:latin typeface="黑体" pitchFamily="2" charset="-122"/>
              <a:ea typeface="黑体" pitchFamily="2" charset="-122"/>
            </a:endParaRPr>
          </a:p>
        </p:txBody>
      </p:sp>
      <p:sp>
        <p:nvSpPr>
          <p:cNvPr id="29698" name="Rectangle 3"/>
          <p:cNvSpPr>
            <a:spLocks noGrp="1" noChangeArrowheads="1"/>
          </p:cNvSpPr>
          <p:nvPr>
            <p:ph type="body" idx="1"/>
          </p:nvPr>
        </p:nvSpPr>
        <p:spPr>
          <a:xfrm>
            <a:off x="971550" y="2492375"/>
            <a:ext cx="7888288" cy="4840288"/>
          </a:xfrm>
        </p:spPr>
        <p:txBody>
          <a:bodyPr/>
          <a:lstStyle/>
          <a:p>
            <a:pPr>
              <a:lnSpc>
                <a:spcPct val="120000"/>
              </a:lnSpc>
              <a:buFont typeface="Wingdings" pitchFamily="2" charset="2"/>
              <a:buNone/>
            </a:pPr>
            <a:r>
              <a:rPr lang="en-US" altLang="zh-CN" b="1" smtClean="0">
                <a:solidFill>
                  <a:srgbClr val="002060"/>
                </a:solidFill>
                <a:latin typeface="宋体" charset="-122"/>
              </a:rPr>
              <a:t>1.</a:t>
            </a:r>
            <a:r>
              <a:rPr lang="zh-CN" altLang="en-US" b="1" smtClean="0">
                <a:solidFill>
                  <a:srgbClr val="002060"/>
                </a:solidFill>
                <a:latin typeface="宋体" charset="-122"/>
              </a:rPr>
              <a:t>根据研究目的分：</a:t>
            </a:r>
          </a:p>
          <a:p>
            <a:pPr>
              <a:lnSpc>
                <a:spcPct val="120000"/>
              </a:lnSpc>
              <a:buFont typeface="Wingdings" pitchFamily="2" charset="2"/>
              <a:buNone/>
            </a:pPr>
            <a:r>
              <a:rPr lang="zh-CN" altLang="en-US" sz="2400" b="1" smtClean="0">
                <a:solidFill>
                  <a:srgbClr val="002060"/>
                </a:solidFill>
                <a:latin typeface="宋体" charset="-122"/>
              </a:rPr>
              <a:t> （</a:t>
            </a:r>
            <a:r>
              <a:rPr lang="en-US" altLang="zh-CN" sz="2400" b="1" smtClean="0">
                <a:solidFill>
                  <a:srgbClr val="002060"/>
                </a:solidFill>
                <a:latin typeface="宋体" charset="-122"/>
              </a:rPr>
              <a:t>1</a:t>
            </a:r>
            <a:r>
              <a:rPr lang="zh-CN" altLang="en-US" sz="2400" b="1" smtClean="0">
                <a:solidFill>
                  <a:srgbClr val="002060"/>
                </a:solidFill>
                <a:latin typeface="宋体" charset="-122"/>
              </a:rPr>
              <a:t>）理论研究：以揭示观察到的现象和事实的基本原理</a:t>
            </a:r>
          </a:p>
          <a:p>
            <a:pPr>
              <a:lnSpc>
                <a:spcPct val="120000"/>
              </a:lnSpc>
              <a:buFont typeface="Wingdings" pitchFamily="2" charset="2"/>
              <a:buNone/>
            </a:pPr>
            <a:r>
              <a:rPr lang="zh-CN" altLang="en-US" sz="2400" b="1" smtClean="0">
                <a:solidFill>
                  <a:srgbClr val="002060"/>
                </a:solidFill>
                <a:latin typeface="宋体" charset="-122"/>
              </a:rPr>
              <a:t>和规律为主要目的，获得新知识而进行的研究。</a:t>
            </a:r>
          </a:p>
          <a:p>
            <a:pPr>
              <a:lnSpc>
                <a:spcPct val="120000"/>
              </a:lnSpc>
              <a:buFont typeface="Wingdings" pitchFamily="2" charset="2"/>
              <a:buNone/>
            </a:pPr>
            <a:r>
              <a:rPr lang="zh-CN" altLang="en-US" sz="2400" b="1" smtClean="0">
                <a:solidFill>
                  <a:srgbClr val="002060"/>
                </a:solidFill>
                <a:latin typeface="宋体" charset="-122"/>
              </a:rPr>
              <a:t> （</a:t>
            </a:r>
            <a:r>
              <a:rPr lang="en-US" altLang="zh-CN" sz="2400" b="1" smtClean="0">
                <a:solidFill>
                  <a:srgbClr val="002060"/>
                </a:solidFill>
                <a:latin typeface="宋体" charset="-122"/>
              </a:rPr>
              <a:t>2</a:t>
            </a:r>
            <a:r>
              <a:rPr lang="zh-CN" altLang="en-US" sz="2400" b="1" smtClean="0">
                <a:solidFill>
                  <a:srgbClr val="002060"/>
                </a:solidFill>
                <a:latin typeface="宋体" charset="-122"/>
              </a:rPr>
              <a:t>）应用研究：是针对某一特定的实际应用目的而进行</a:t>
            </a:r>
          </a:p>
          <a:p>
            <a:pPr>
              <a:lnSpc>
                <a:spcPct val="120000"/>
              </a:lnSpc>
              <a:buFont typeface="Wingdings" pitchFamily="2" charset="2"/>
              <a:buNone/>
            </a:pPr>
            <a:r>
              <a:rPr lang="zh-CN" altLang="en-US" sz="2400" b="1" smtClean="0">
                <a:solidFill>
                  <a:srgbClr val="002060"/>
                </a:solidFill>
                <a:latin typeface="宋体" charset="-122"/>
              </a:rPr>
              <a:t>的研究。</a:t>
            </a:r>
          </a:p>
          <a:p>
            <a:pPr>
              <a:lnSpc>
                <a:spcPct val="120000"/>
              </a:lnSpc>
              <a:buFont typeface="Wingdings" pitchFamily="2" charset="2"/>
              <a:buNone/>
            </a:pPr>
            <a:r>
              <a:rPr lang="zh-CN" altLang="en-US" sz="2400" b="1" smtClean="0">
                <a:solidFill>
                  <a:srgbClr val="002060"/>
                </a:solidFill>
                <a:latin typeface="宋体" charset="-122"/>
              </a:rPr>
              <a:t> （</a:t>
            </a:r>
            <a:r>
              <a:rPr lang="en-US" altLang="zh-CN" sz="2400" b="1" smtClean="0">
                <a:solidFill>
                  <a:srgbClr val="002060"/>
                </a:solidFill>
                <a:latin typeface="宋体" charset="-122"/>
              </a:rPr>
              <a:t>3</a:t>
            </a:r>
            <a:r>
              <a:rPr lang="zh-CN" altLang="en-US" sz="2400" b="1" smtClean="0">
                <a:solidFill>
                  <a:srgbClr val="002060"/>
                </a:solidFill>
                <a:latin typeface="宋体" charset="-122"/>
              </a:rPr>
              <a:t>）理论兼应用研究</a:t>
            </a:r>
          </a:p>
          <a:p>
            <a:pPr>
              <a:buFont typeface="Wingdings" pitchFamily="2" charset="2"/>
              <a:buNone/>
            </a:pPr>
            <a:endParaRPr lang="en-US" altLang="zh-CN" sz="2400" b="1" smtClean="0">
              <a:solidFill>
                <a:srgbClr val="3333FF"/>
              </a:solidFill>
              <a:latin typeface="宋体" charset="-122"/>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468313" y="836613"/>
            <a:ext cx="8229600" cy="1143000"/>
          </a:xfrm>
        </p:spPr>
        <p:txBody>
          <a:bodyPr/>
          <a:lstStyle/>
          <a:p>
            <a:pPr eaLnBrk="1" hangingPunct="1"/>
            <a:r>
              <a:rPr lang="zh-CN" altLang="en-US" b="1" smtClean="0">
                <a:solidFill>
                  <a:srgbClr val="002060"/>
                </a:solidFill>
                <a:latin typeface="黑体" pitchFamily="2" charset="-122"/>
                <a:ea typeface="黑体" pitchFamily="2" charset="-122"/>
              </a:rPr>
              <a:t>取  样</a:t>
            </a:r>
          </a:p>
        </p:txBody>
      </p:sp>
      <p:sp>
        <p:nvSpPr>
          <p:cNvPr id="57346" name="Rectangle 3"/>
          <p:cNvSpPr>
            <a:spLocks noGrp="1" noChangeArrowheads="1"/>
          </p:cNvSpPr>
          <p:nvPr>
            <p:ph idx="1"/>
          </p:nvPr>
        </p:nvSpPr>
        <p:spPr>
          <a:xfrm>
            <a:off x="1182688" y="2017713"/>
            <a:ext cx="7772400" cy="4840287"/>
          </a:xfrm>
        </p:spPr>
        <p:txBody>
          <a:bodyPr/>
          <a:lstStyle/>
          <a:p>
            <a:pPr eaLnBrk="1" hangingPunct="1">
              <a:buFont typeface="Wingdings" pitchFamily="2" charset="2"/>
              <a:buNone/>
            </a:pPr>
            <a:r>
              <a:rPr lang="en-US" altLang="zh-CN" smtClean="0"/>
              <a:t> </a:t>
            </a:r>
            <a:r>
              <a:rPr lang="en-US" altLang="zh-CN" sz="2400" b="1" smtClean="0">
                <a:solidFill>
                  <a:srgbClr val="000066"/>
                </a:solidFill>
                <a:latin typeface="宋体" charset="-122"/>
              </a:rPr>
              <a:t>  a </a:t>
            </a:r>
            <a:r>
              <a:rPr lang="zh-CN" altLang="en-US" sz="2400" b="1" smtClean="0">
                <a:solidFill>
                  <a:srgbClr val="000066"/>
                </a:solidFill>
                <a:latin typeface="宋体" charset="-122"/>
              </a:rPr>
              <a:t>抽签法</a:t>
            </a:r>
          </a:p>
          <a:p>
            <a:pPr eaLnBrk="1" hangingPunct="1">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b </a:t>
            </a:r>
            <a:r>
              <a:rPr lang="zh-CN" altLang="en-US" sz="2400" b="1" smtClean="0">
                <a:solidFill>
                  <a:srgbClr val="000066"/>
                </a:solidFill>
                <a:latin typeface="宋体" charset="-122"/>
              </a:rPr>
              <a:t>随机表取样法</a:t>
            </a:r>
          </a:p>
          <a:p>
            <a:pPr eaLnBrk="1" hangingPunct="1">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 分层随机取样</a:t>
            </a:r>
            <a:r>
              <a:rPr lang="zh-CN" altLang="en-US" sz="2400" b="1" smtClean="0">
                <a:solidFill>
                  <a:srgbClr val="000066"/>
                </a:solidFill>
                <a:latin typeface="宋体" charset="-122"/>
                <a:sym typeface="Wingdings" pitchFamily="2" charset="2"/>
              </a:rPr>
              <a:t>：（比率取样、分类取样或分层取</a:t>
            </a:r>
          </a:p>
          <a:p>
            <a:pPr eaLnBrk="1" hangingPunct="1">
              <a:buFont typeface="Wingdings" pitchFamily="2" charset="2"/>
              <a:buNone/>
            </a:pPr>
            <a:r>
              <a:rPr lang="zh-CN" altLang="en-US" sz="2400" b="1" smtClean="0">
                <a:solidFill>
                  <a:srgbClr val="000066"/>
                </a:solidFill>
                <a:latin typeface="宋体" charset="-122"/>
                <a:sym typeface="Wingdings" pitchFamily="2" charset="2"/>
              </a:rPr>
              <a:t>样）是按照总体已有的某些特征，将总体分成几个不同</a:t>
            </a:r>
          </a:p>
          <a:p>
            <a:pPr eaLnBrk="1" hangingPunct="1">
              <a:buFont typeface="Wingdings" pitchFamily="2" charset="2"/>
              <a:buNone/>
            </a:pPr>
            <a:r>
              <a:rPr lang="zh-CN" altLang="en-US" sz="2400" b="1" smtClean="0">
                <a:solidFill>
                  <a:srgbClr val="000066"/>
                </a:solidFill>
                <a:latin typeface="宋体" charset="-122"/>
                <a:sym typeface="Wingdings" pitchFamily="2" charset="2"/>
              </a:rPr>
              <a:t>的部分（每个部分叫一个层或一个子总体），然后在每</a:t>
            </a:r>
          </a:p>
          <a:p>
            <a:pPr eaLnBrk="1" hangingPunct="1">
              <a:buFont typeface="Wingdings" pitchFamily="2" charset="2"/>
              <a:buNone/>
            </a:pPr>
            <a:r>
              <a:rPr lang="zh-CN" altLang="en-US" sz="2400" b="1" smtClean="0">
                <a:solidFill>
                  <a:srgbClr val="000066"/>
                </a:solidFill>
                <a:latin typeface="宋体" charset="-122"/>
                <a:sym typeface="Wingdings" pitchFamily="2" charset="2"/>
              </a:rPr>
              <a:t>一个层或子总体中进行简单随机取样。</a:t>
            </a:r>
          </a:p>
          <a:p>
            <a:pPr eaLnBrk="1" hangingPunct="1">
              <a:buFont typeface="Wingdings" pitchFamily="2" charset="2"/>
              <a:buNone/>
            </a:pPr>
            <a:r>
              <a:rPr lang="zh-CN" altLang="en-US" sz="2400" b="1" smtClean="0">
                <a:solidFill>
                  <a:srgbClr val="000066"/>
                </a:solidFill>
                <a:latin typeface="宋体" charset="-122"/>
                <a:sym typeface="Wingdings" pitchFamily="2" charset="2"/>
              </a:rPr>
              <a:t>   分层取样的优点：</a:t>
            </a:r>
            <a:r>
              <a:rPr lang="en-US" altLang="zh-CN" sz="2400" b="1" smtClean="0">
                <a:solidFill>
                  <a:srgbClr val="000066"/>
                </a:solidFill>
                <a:latin typeface="宋体" charset="-122"/>
                <a:sym typeface="Wingdings" pitchFamily="2" charset="2"/>
              </a:rPr>
              <a:t>a </a:t>
            </a:r>
            <a:r>
              <a:rPr lang="zh-CN" altLang="en-US" sz="2400" b="1" smtClean="0">
                <a:solidFill>
                  <a:srgbClr val="000066"/>
                </a:solidFill>
                <a:latin typeface="宋体" charset="-122"/>
                <a:sym typeface="Wingdings" pitchFamily="2" charset="2"/>
              </a:rPr>
              <a:t>样本的代表性强</a:t>
            </a:r>
          </a:p>
          <a:p>
            <a:pPr eaLnBrk="1" hangingPunct="1">
              <a:buFont typeface="Wingdings" pitchFamily="2" charset="2"/>
              <a:buNone/>
            </a:pPr>
            <a:r>
              <a:rPr lang="zh-CN" altLang="en-US" sz="2400" b="1" smtClean="0">
                <a:solidFill>
                  <a:srgbClr val="000066"/>
                </a:solidFill>
                <a:latin typeface="宋体" charset="-122"/>
                <a:sym typeface="Wingdings" pitchFamily="2" charset="2"/>
              </a:rPr>
              <a:t>                   </a:t>
            </a:r>
            <a:r>
              <a:rPr lang="en-US" altLang="zh-CN" sz="2400" b="1" smtClean="0">
                <a:solidFill>
                  <a:srgbClr val="000066"/>
                </a:solidFill>
                <a:latin typeface="宋体" charset="-122"/>
                <a:sym typeface="Wingdings" pitchFamily="2" charset="2"/>
              </a:rPr>
              <a:t>b </a:t>
            </a:r>
            <a:r>
              <a:rPr lang="zh-CN" altLang="en-US" sz="2400" b="1" smtClean="0">
                <a:solidFill>
                  <a:srgbClr val="000066"/>
                </a:solidFill>
                <a:latin typeface="宋体" charset="-122"/>
                <a:sym typeface="Wingdings" pitchFamily="2" charset="2"/>
              </a:rPr>
              <a:t>取样更灵活</a:t>
            </a:r>
          </a:p>
          <a:p>
            <a:pPr eaLnBrk="1" hangingPunct="1">
              <a:buFont typeface="Wingdings" pitchFamily="2" charset="2"/>
              <a:buNone/>
            </a:pPr>
            <a:r>
              <a:rPr lang="zh-CN" altLang="en-US" sz="2400" b="1" smtClean="0">
                <a:solidFill>
                  <a:srgbClr val="000066"/>
                </a:solidFill>
                <a:latin typeface="宋体" charset="-122"/>
                <a:sym typeface="Wingdings" pitchFamily="2" charset="2"/>
              </a:rPr>
              <a:t>                   </a:t>
            </a:r>
            <a:r>
              <a:rPr lang="en-US" altLang="zh-CN" sz="2400" b="1" smtClean="0">
                <a:solidFill>
                  <a:srgbClr val="000066"/>
                </a:solidFill>
                <a:latin typeface="宋体" charset="-122"/>
                <a:sym typeface="Wingdings" pitchFamily="2" charset="2"/>
              </a:rPr>
              <a:t>c </a:t>
            </a:r>
            <a:r>
              <a:rPr lang="zh-CN" altLang="en-US" sz="2400" b="1" smtClean="0">
                <a:solidFill>
                  <a:srgbClr val="000066"/>
                </a:solidFill>
                <a:latin typeface="宋体" charset="-122"/>
                <a:sym typeface="Wingdings" pitchFamily="2" charset="2"/>
              </a:rPr>
              <a:t>参数估计更准确</a:t>
            </a:r>
          </a:p>
          <a:p>
            <a:pPr eaLnBrk="1" hangingPunct="1">
              <a:buFont typeface="Wingdings" pitchFamily="2" charset="2"/>
              <a:buNone/>
            </a:pPr>
            <a:r>
              <a:rPr lang="zh-CN" altLang="en-US" smtClean="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a:xfrm>
            <a:off x="539750" y="981075"/>
            <a:ext cx="8229600" cy="1143000"/>
          </a:xfrm>
        </p:spPr>
        <p:txBody>
          <a:bodyPr/>
          <a:lstStyle/>
          <a:p>
            <a:pPr eaLnBrk="1" hangingPunct="1"/>
            <a:r>
              <a:rPr lang="zh-CN" altLang="en-US" b="1" smtClean="0">
                <a:solidFill>
                  <a:srgbClr val="002060"/>
                </a:solidFill>
                <a:latin typeface="黑体" pitchFamily="2" charset="-122"/>
                <a:ea typeface="黑体" pitchFamily="2" charset="-122"/>
              </a:rPr>
              <a:t>取  样</a:t>
            </a:r>
          </a:p>
        </p:txBody>
      </p:sp>
      <p:sp>
        <p:nvSpPr>
          <p:cNvPr id="58370" name="Rectangle 3"/>
          <p:cNvSpPr>
            <a:spLocks noGrp="1" noChangeArrowheads="1"/>
          </p:cNvSpPr>
          <p:nvPr>
            <p:ph idx="1"/>
          </p:nvPr>
        </p:nvSpPr>
        <p:spPr>
          <a:xfrm>
            <a:off x="1143000" y="1981200"/>
            <a:ext cx="7772400" cy="5638800"/>
          </a:xfrm>
        </p:spPr>
        <p:txBody>
          <a:bodyPr/>
          <a:lstStyle/>
          <a:p>
            <a:pPr eaLnBrk="1" hangingPunct="1">
              <a:buFont typeface="Wingdings" pitchFamily="2" charset="2"/>
              <a:buNone/>
            </a:pPr>
            <a:r>
              <a:rPr lang="en-US" altLang="zh-CN" sz="2000" b="1" smtClean="0">
                <a:solidFill>
                  <a:srgbClr val="000066"/>
                </a:solidFill>
                <a:latin typeface="宋体" charset="-122"/>
              </a:rPr>
              <a:t>   </a:t>
            </a:r>
            <a:r>
              <a:rPr lang="zh-CN" altLang="en-US" sz="2000" b="1" smtClean="0">
                <a:solidFill>
                  <a:srgbClr val="000066"/>
                </a:solidFill>
                <a:latin typeface="宋体" charset="-122"/>
              </a:rPr>
              <a:t>分层的标准：</a:t>
            </a:r>
          </a:p>
          <a:p>
            <a:pPr eaLnBrk="1" hangingPunct="1">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a </a:t>
            </a:r>
            <a:r>
              <a:rPr lang="zh-CN" altLang="en-US" sz="2000" b="1" smtClean="0">
                <a:solidFill>
                  <a:srgbClr val="000066"/>
                </a:solidFill>
                <a:latin typeface="宋体" charset="-122"/>
              </a:rPr>
              <a:t>以调查所要分析和研究的主要变量或相关的变量</a:t>
            </a:r>
          </a:p>
          <a:p>
            <a:pPr eaLnBrk="1" hangingPunct="1">
              <a:buFont typeface="Wingdings" pitchFamily="2" charset="2"/>
              <a:buNone/>
            </a:pPr>
            <a:r>
              <a:rPr lang="zh-CN" altLang="en-US" sz="2000" b="1" smtClean="0">
                <a:solidFill>
                  <a:srgbClr val="000066"/>
                </a:solidFill>
                <a:latin typeface="宋体" charset="-122"/>
              </a:rPr>
              <a:t>作为分层的标准；</a:t>
            </a:r>
          </a:p>
          <a:p>
            <a:pPr eaLnBrk="1" hangingPunct="1">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b </a:t>
            </a:r>
            <a:r>
              <a:rPr lang="zh-CN" altLang="en-US" sz="2000" b="1" smtClean="0">
                <a:solidFill>
                  <a:srgbClr val="000066"/>
                </a:solidFill>
                <a:latin typeface="宋体" charset="-122"/>
              </a:rPr>
              <a:t>以保证各层内部同质性强、各层之间异质性强、</a:t>
            </a:r>
          </a:p>
          <a:p>
            <a:pPr eaLnBrk="1" hangingPunct="1">
              <a:buFont typeface="Wingdings" pitchFamily="2" charset="2"/>
              <a:buNone/>
            </a:pPr>
            <a:r>
              <a:rPr lang="zh-CN" altLang="en-US" sz="2000" b="1" smtClean="0">
                <a:solidFill>
                  <a:srgbClr val="000066"/>
                </a:solidFill>
                <a:latin typeface="宋体" charset="-122"/>
              </a:rPr>
              <a:t>突出总体内在结构的变量作为分层变量；</a:t>
            </a:r>
          </a:p>
          <a:p>
            <a:pPr eaLnBrk="1" hangingPunct="1">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c </a:t>
            </a:r>
            <a:r>
              <a:rPr lang="zh-CN" altLang="en-US" sz="2000" b="1" smtClean="0">
                <a:solidFill>
                  <a:srgbClr val="000066"/>
                </a:solidFill>
                <a:latin typeface="宋体" charset="-122"/>
              </a:rPr>
              <a:t>以那些有明显分层区分的变量作为分层变量。</a:t>
            </a:r>
          </a:p>
          <a:p>
            <a:pPr eaLnBrk="1" hangingPunct="1">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3</a:t>
            </a:r>
            <a:r>
              <a:rPr lang="zh-CN" altLang="en-US" sz="2000" b="1" smtClean="0">
                <a:solidFill>
                  <a:srgbClr val="000066"/>
                </a:solidFill>
                <a:latin typeface="宋体" charset="-122"/>
              </a:rPr>
              <a:t>）系统取样</a:t>
            </a:r>
            <a:r>
              <a:rPr lang="zh-CN" altLang="en-US" sz="2000" b="1" smtClean="0">
                <a:solidFill>
                  <a:srgbClr val="000066"/>
                </a:solidFill>
                <a:latin typeface="宋体" charset="-122"/>
                <a:sym typeface="Wingdings" pitchFamily="2" charset="2"/>
              </a:rPr>
              <a:t>：（等距取样或机械取样）是以某种系</a:t>
            </a:r>
          </a:p>
          <a:p>
            <a:pPr eaLnBrk="1" hangingPunct="1">
              <a:buFont typeface="Wingdings" pitchFamily="2" charset="2"/>
              <a:buNone/>
            </a:pPr>
            <a:r>
              <a:rPr lang="zh-CN" altLang="en-US" sz="2000" b="1" smtClean="0">
                <a:solidFill>
                  <a:srgbClr val="000066"/>
                </a:solidFill>
                <a:latin typeface="宋体" charset="-122"/>
                <a:sym typeface="Wingdings" pitchFamily="2" charset="2"/>
              </a:rPr>
              <a:t>统规则来选取样本的方法。</a:t>
            </a:r>
            <a:endParaRPr lang="zh-CN" altLang="en-US" sz="2000" b="1" smtClean="0">
              <a:solidFill>
                <a:srgbClr val="000066"/>
              </a:solidFill>
              <a:latin typeface="宋体" charset="-122"/>
            </a:endParaRPr>
          </a:p>
          <a:p>
            <a:pPr eaLnBrk="1" hangingPunct="1">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4</a:t>
            </a:r>
            <a:r>
              <a:rPr lang="zh-CN" altLang="en-US" sz="2000" b="1" smtClean="0">
                <a:solidFill>
                  <a:srgbClr val="000066"/>
                </a:solidFill>
                <a:latin typeface="宋体" charset="-122"/>
              </a:rPr>
              <a:t>）聚类取样</a:t>
            </a:r>
            <a:r>
              <a:rPr lang="zh-CN" altLang="en-US" sz="2000" b="1" smtClean="0">
                <a:solidFill>
                  <a:srgbClr val="000066"/>
                </a:solidFill>
                <a:latin typeface="宋体" charset="-122"/>
                <a:sym typeface="Wingdings" pitchFamily="2" charset="2"/>
              </a:rPr>
              <a:t>：（整群取样）是将总体按照某种标准（如班级、</a:t>
            </a:r>
          </a:p>
          <a:p>
            <a:pPr eaLnBrk="1" hangingPunct="1">
              <a:buFont typeface="Wingdings" pitchFamily="2" charset="2"/>
              <a:buNone/>
            </a:pPr>
            <a:r>
              <a:rPr lang="zh-CN" altLang="en-US" sz="2000" b="1" smtClean="0">
                <a:solidFill>
                  <a:srgbClr val="000066"/>
                </a:solidFill>
                <a:latin typeface="宋体" charset="-122"/>
                <a:sym typeface="Wingdings" pitchFamily="2" charset="2"/>
              </a:rPr>
              <a:t>地区）划分为若干子群体，每个子群体作为一个取样单位，用随机</a:t>
            </a:r>
          </a:p>
          <a:p>
            <a:pPr eaLnBrk="1" hangingPunct="1">
              <a:buFont typeface="Wingdings" pitchFamily="2" charset="2"/>
              <a:buNone/>
            </a:pPr>
            <a:r>
              <a:rPr lang="zh-CN" altLang="en-US" sz="2000" b="1" smtClean="0">
                <a:solidFill>
                  <a:srgbClr val="000066"/>
                </a:solidFill>
                <a:latin typeface="宋体" charset="-122"/>
                <a:sym typeface="Wingdings" pitchFamily="2" charset="2"/>
              </a:rPr>
              <a:t>的方法从总体中抽取子群体，将抽中的子群中的所有单位合起来作</a:t>
            </a:r>
          </a:p>
          <a:p>
            <a:pPr eaLnBrk="1" hangingPunct="1">
              <a:buFont typeface="Wingdings" pitchFamily="2" charset="2"/>
              <a:buNone/>
            </a:pPr>
            <a:r>
              <a:rPr lang="zh-CN" altLang="en-US" sz="2000" b="1" smtClean="0">
                <a:solidFill>
                  <a:srgbClr val="000066"/>
                </a:solidFill>
                <a:latin typeface="宋体" charset="-122"/>
                <a:sym typeface="Wingdings" pitchFamily="2" charset="2"/>
              </a:rPr>
              <a:t>为总体的样本。</a:t>
            </a:r>
            <a:endParaRPr lang="zh-CN" altLang="en-US" sz="2000" b="1" smtClean="0">
              <a:solidFill>
                <a:srgbClr val="000066"/>
              </a:solidFill>
              <a:latin typeface="宋体" charset="-122"/>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2"/>
          <p:cNvSpPr>
            <a:spLocks noGrp="1" noChangeArrowheads="1"/>
          </p:cNvSpPr>
          <p:nvPr>
            <p:ph type="title"/>
          </p:nvPr>
        </p:nvSpPr>
        <p:spPr>
          <a:xfrm>
            <a:off x="539750" y="908050"/>
            <a:ext cx="8229600" cy="1143000"/>
          </a:xfrm>
        </p:spPr>
        <p:txBody>
          <a:bodyPr/>
          <a:lstStyle/>
          <a:p>
            <a:pPr eaLnBrk="1" hangingPunct="1"/>
            <a:r>
              <a:rPr lang="zh-CN" altLang="en-US" b="1" smtClean="0">
                <a:solidFill>
                  <a:srgbClr val="002060"/>
                </a:solidFill>
                <a:latin typeface="黑体" pitchFamily="2" charset="-122"/>
                <a:ea typeface="黑体" pitchFamily="2" charset="-122"/>
              </a:rPr>
              <a:t>取  样</a:t>
            </a:r>
          </a:p>
        </p:txBody>
      </p:sp>
      <p:sp>
        <p:nvSpPr>
          <p:cNvPr id="59394" name="Rectangle 3"/>
          <p:cNvSpPr>
            <a:spLocks noGrp="1" noChangeArrowheads="1"/>
          </p:cNvSpPr>
          <p:nvPr>
            <p:ph idx="1"/>
          </p:nvPr>
        </p:nvSpPr>
        <p:spPr>
          <a:xfrm>
            <a:off x="1182688" y="2017713"/>
            <a:ext cx="7772400" cy="5068887"/>
          </a:xfrm>
        </p:spPr>
        <p:txBody>
          <a:bodyPr/>
          <a:lstStyle/>
          <a:p>
            <a:pPr eaLnBrk="1" hangingPunct="1">
              <a:lnSpc>
                <a:spcPct val="120000"/>
              </a:lnSpc>
              <a:buFont typeface="Wingdings" pitchFamily="2" charset="2"/>
              <a:buNone/>
            </a:pPr>
            <a:r>
              <a:rPr lang="en-US" altLang="zh-CN" sz="2400" b="1" smtClean="0">
                <a:solidFill>
                  <a:srgbClr val="000066"/>
                </a:solidFill>
                <a:latin typeface="宋体" charset="-122"/>
              </a:rPr>
              <a:t> </a:t>
            </a:r>
            <a:r>
              <a:rPr lang="zh-CN" altLang="en-US" sz="2400" b="1" smtClean="0">
                <a:solidFill>
                  <a:srgbClr val="000066"/>
                </a:solidFill>
                <a:latin typeface="宋体" charset="-122"/>
              </a:rPr>
              <a:t>（</a:t>
            </a:r>
            <a:r>
              <a:rPr lang="en-US" altLang="zh-CN" sz="2400" b="1" smtClean="0">
                <a:solidFill>
                  <a:srgbClr val="000066"/>
                </a:solidFill>
                <a:latin typeface="宋体" charset="-122"/>
              </a:rPr>
              <a:t>5</a:t>
            </a:r>
            <a:r>
              <a:rPr lang="zh-CN" altLang="en-US" sz="2400" b="1" smtClean="0">
                <a:solidFill>
                  <a:srgbClr val="000066"/>
                </a:solidFill>
                <a:latin typeface="宋体" charset="-122"/>
              </a:rPr>
              <a:t>）多段取样：</a:t>
            </a:r>
            <a:r>
              <a:rPr lang="zh-CN" altLang="en-US" sz="2400" b="1" smtClean="0">
                <a:solidFill>
                  <a:srgbClr val="000066"/>
                </a:solidFill>
                <a:latin typeface="宋体" charset="-122"/>
                <a:sym typeface="Wingdings" pitchFamily="2" charset="2"/>
              </a:rPr>
              <a:t>（多级取样或分段取样）先将总体按</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某种标准（如学校、地区）分成若干层（组）称为第一</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层，然后从这一层中随机抽取出几个层作为第二层，依</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次类推，直至从最后一层中用随机取样的方法抽取出一</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定数量的样本作为研究所需要样本的取样方法。</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   </a:t>
            </a:r>
            <a:r>
              <a:rPr lang="en-US" altLang="zh-CN" sz="2400" b="1" smtClean="0">
                <a:solidFill>
                  <a:srgbClr val="000066"/>
                </a:solidFill>
                <a:latin typeface="宋体" charset="-122"/>
                <a:sym typeface="Wingdings" pitchFamily="2" charset="2"/>
              </a:rPr>
              <a:t>2 </a:t>
            </a:r>
            <a:r>
              <a:rPr lang="zh-CN" altLang="en-US" sz="2400" b="1" smtClean="0">
                <a:solidFill>
                  <a:srgbClr val="000066"/>
                </a:solidFill>
                <a:latin typeface="宋体" charset="-122"/>
                <a:sym typeface="Wingdings" pitchFamily="2" charset="2"/>
              </a:rPr>
              <a:t>非随机取样</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  （</a:t>
            </a:r>
            <a:r>
              <a:rPr lang="en-US" altLang="zh-CN" sz="2400" b="1" smtClean="0">
                <a:solidFill>
                  <a:srgbClr val="000066"/>
                </a:solidFill>
                <a:latin typeface="宋体" charset="-122"/>
                <a:sym typeface="Wingdings" pitchFamily="2" charset="2"/>
              </a:rPr>
              <a:t>1</a:t>
            </a:r>
            <a:r>
              <a:rPr lang="zh-CN" altLang="en-US" sz="2400" b="1" smtClean="0">
                <a:solidFill>
                  <a:srgbClr val="000066"/>
                </a:solidFill>
                <a:latin typeface="宋体" charset="-122"/>
                <a:sym typeface="Wingdings" pitchFamily="2" charset="2"/>
              </a:rPr>
              <a:t>）方便取样</a:t>
            </a:r>
            <a:r>
              <a:rPr lang="en-US" altLang="zh-CN" sz="2400" b="1" smtClean="0">
                <a:solidFill>
                  <a:srgbClr val="000066"/>
                </a:solidFill>
                <a:latin typeface="宋体" charset="-122"/>
                <a:sym typeface="Wingdings" pitchFamily="2" charset="2"/>
              </a:rPr>
              <a:t>:(</a:t>
            </a:r>
            <a:r>
              <a:rPr lang="zh-CN" altLang="en-US" sz="2400" b="1" smtClean="0">
                <a:solidFill>
                  <a:srgbClr val="000066"/>
                </a:solidFill>
                <a:latin typeface="宋体" charset="-122"/>
                <a:sym typeface="Wingdings" pitchFamily="2" charset="2"/>
              </a:rPr>
              <a:t>偶遇取样</a:t>
            </a:r>
            <a:r>
              <a:rPr lang="en-US" altLang="zh-CN" sz="2400" b="1" smtClean="0">
                <a:solidFill>
                  <a:srgbClr val="000066"/>
                </a:solidFill>
                <a:latin typeface="宋体" charset="-122"/>
                <a:sym typeface="Wingdings" pitchFamily="2" charset="2"/>
              </a:rPr>
              <a:t>)</a:t>
            </a:r>
            <a:r>
              <a:rPr lang="zh-CN" altLang="en-US" sz="2400" b="1" smtClean="0">
                <a:solidFill>
                  <a:srgbClr val="000066"/>
                </a:solidFill>
                <a:latin typeface="宋体" charset="-122"/>
                <a:sym typeface="Wingdings" pitchFamily="2" charset="2"/>
              </a:rPr>
              <a:t>研究者选择在方便的时间</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和地点将所遇到的人作为研究样本的方法。</a:t>
            </a:r>
          </a:p>
          <a:p>
            <a:pPr eaLnBrk="1" hangingPunct="1">
              <a:buFont typeface="Wingdings" pitchFamily="2" charset="2"/>
              <a:buNone/>
            </a:pPr>
            <a:r>
              <a:rPr lang="zh-CN" altLang="en-US" sz="2400" b="1" smtClean="0">
                <a:solidFill>
                  <a:srgbClr val="000066"/>
                </a:solidFill>
                <a:latin typeface="宋体" charset="-122"/>
                <a:sym typeface="Wingdings" pitchFamily="2" charset="2"/>
              </a:rPr>
              <a:t>  </a:t>
            </a:r>
            <a:endParaRPr lang="zh-CN" altLang="en-US" sz="2400" b="1" smtClean="0">
              <a:solidFill>
                <a:srgbClr val="000066"/>
              </a:solidFill>
              <a:latin typeface="宋体" charset="-122"/>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2"/>
          <p:cNvSpPr>
            <a:spLocks noGrp="1" noChangeArrowheads="1"/>
          </p:cNvSpPr>
          <p:nvPr>
            <p:ph type="title"/>
          </p:nvPr>
        </p:nvSpPr>
        <p:spPr>
          <a:xfrm>
            <a:off x="539750" y="765175"/>
            <a:ext cx="8229600" cy="1143000"/>
          </a:xfrm>
        </p:spPr>
        <p:txBody>
          <a:bodyPr/>
          <a:lstStyle/>
          <a:p>
            <a:pPr eaLnBrk="1" hangingPunct="1"/>
            <a:r>
              <a:rPr lang="zh-CN" altLang="en-US" b="1" smtClean="0">
                <a:solidFill>
                  <a:srgbClr val="002060"/>
                </a:solidFill>
                <a:latin typeface="黑体" pitchFamily="2" charset="-122"/>
                <a:ea typeface="黑体" pitchFamily="2" charset="-122"/>
              </a:rPr>
              <a:t>取  样</a:t>
            </a:r>
          </a:p>
        </p:txBody>
      </p:sp>
      <p:sp>
        <p:nvSpPr>
          <p:cNvPr id="60418" name="Rectangle 3"/>
          <p:cNvSpPr>
            <a:spLocks noGrp="1" noChangeArrowheads="1"/>
          </p:cNvSpPr>
          <p:nvPr>
            <p:ph idx="1"/>
          </p:nvPr>
        </p:nvSpPr>
        <p:spPr>
          <a:xfrm>
            <a:off x="1066800" y="2017713"/>
            <a:ext cx="8077200" cy="4840287"/>
          </a:xfrm>
        </p:spPr>
        <p:txBody>
          <a:bodyPr/>
          <a:lstStyle/>
          <a:p>
            <a:pPr eaLnBrk="1" hangingPunct="1">
              <a:lnSpc>
                <a:spcPct val="120000"/>
              </a:lnSpc>
              <a:buFont typeface="Wingdings" pitchFamily="2" charset="2"/>
              <a:buNone/>
            </a:pPr>
            <a:r>
              <a:rPr lang="en-US" altLang="zh-CN" sz="2400" b="1" smtClean="0">
                <a:solidFill>
                  <a:srgbClr val="000066"/>
                </a:solidFill>
                <a:latin typeface="宋体" charset="-122"/>
                <a:sym typeface="Wingdings" pitchFamily="2" charset="2"/>
              </a:rPr>
              <a:t> </a:t>
            </a:r>
            <a:r>
              <a:rPr lang="zh-CN" altLang="en-US" sz="2400" b="1" smtClean="0">
                <a:solidFill>
                  <a:srgbClr val="000066"/>
                </a:solidFill>
                <a:latin typeface="宋体" charset="-122"/>
                <a:sym typeface="Wingdings" pitchFamily="2" charset="2"/>
              </a:rPr>
              <a:t>（</a:t>
            </a:r>
            <a:r>
              <a:rPr lang="en-US" altLang="zh-CN" sz="2400" b="1" smtClean="0">
                <a:solidFill>
                  <a:srgbClr val="000066"/>
                </a:solidFill>
                <a:latin typeface="宋体" charset="-122"/>
                <a:sym typeface="Wingdings" pitchFamily="2" charset="2"/>
              </a:rPr>
              <a:t>2</a:t>
            </a:r>
            <a:r>
              <a:rPr lang="zh-CN" altLang="en-US" sz="2400" b="1" smtClean="0">
                <a:solidFill>
                  <a:srgbClr val="000066"/>
                </a:solidFill>
                <a:latin typeface="宋体" charset="-122"/>
                <a:sym typeface="Wingdings" pitchFamily="2" charset="2"/>
              </a:rPr>
              <a:t>）立意取样：（主观取样或判断取样）研究者根据自</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己的经验，如对总体构成要素和研究目标的认识，主观判</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断选取可以代表总体的个体作为样本。</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 （</a:t>
            </a:r>
            <a:r>
              <a:rPr lang="en-US" altLang="zh-CN" sz="2400" b="1" smtClean="0">
                <a:solidFill>
                  <a:srgbClr val="000066"/>
                </a:solidFill>
                <a:latin typeface="宋体" charset="-122"/>
                <a:sym typeface="Wingdings" pitchFamily="2" charset="2"/>
              </a:rPr>
              <a:t>3</a:t>
            </a:r>
            <a:r>
              <a:rPr lang="zh-CN" altLang="en-US" sz="2400" b="1" smtClean="0">
                <a:solidFill>
                  <a:srgbClr val="000066"/>
                </a:solidFill>
                <a:latin typeface="宋体" charset="-122"/>
                <a:sym typeface="Wingdings" pitchFamily="2" charset="2"/>
              </a:rPr>
              <a:t>）定额取样：（配额取样）是按特定的标准（性别、</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年龄、职业、受教育程度、教育背景等）将总体中的个体</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分成若干类或层，然后在各层中取样。</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 （</a:t>
            </a:r>
            <a:r>
              <a:rPr lang="en-US" altLang="zh-CN" sz="2400" b="1" smtClean="0">
                <a:solidFill>
                  <a:srgbClr val="000066"/>
                </a:solidFill>
                <a:latin typeface="宋体" charset="-122"/>
                <a:sym typeface="Wingdings" pitchFamily="2" charset="2"/>
              </a:rPr>
              <a:t>4</a:t>
            </a:r>
            <a:r>
              <a:rPr lang="zh-CN" altLang="en-US" sz="2400" b="1" smtClean="0">
                <a:solidFill>
                  <a:srgbClr val="000066"/>
                </a:solidFill>
                <a:latin typeface="宋体" charset="-122"/>
                <a:sym typeface="Wingdings" pitchFamily="2" charset="2"/>
              </a:rPr>
              <a:t>）滚雪球取样：是先从总体中合适的调查对象开始进</a:t>
            </a:r>
          </a:p>
          <a:p>
            <a:pPr eaLnBrk="1" hangingPunct="1">
              <a:lnSpc>
                <a:spcPct val="120000"/>
              </a:lnSpc>
              <a:buFont typeface="Wingdings" pitchFamily="2" charset="2"/>
              <a:buNone/>
            </a:pPr>
            <a:r>
              <a:rPr lang="zh-CN" altLang="en-US" sz="2400" b="1" smtClean="0">
                <a:solidFill>
                  <a:srgbClr val="000066"/>
                </a:solidFill>
                <a:latin typeface="宋体" charset="-122"/>
                <a:sym typeface="Wingdings" pitchFamily="2" charset="2"/>
              </a:rPr>
              <a:t>行调查，再通过他们得到更多的调查对象。</a:t>
            </a:r>
            <a:endParaRPr lang="zh-CN" altLang="en-US" sz="2400" b="1" smtClean="0">
              <a:solidFill>
                <a:srgbClr val="000066"/>
              </a:solidFill>
              <a:latin typeface="宋体" charset="-122"/>
            </a:endParaRPr>
          </a:p>
          <a:p>
            <a:pPr eaLnBrk="1" hangingPunct="1">
              <a:lnSpc>
                <a:spcPct val="90000"/>
              </a:lnSpc>
              <a:buFont typeface="Wingdings" pitchFamily="2" charset="2"/>
              <a:buNone/>
            </a:pPr>
            <a:endParaRPr lang="en-US" altLang="zh-CN" sz="240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标题 1"/>
          <p:cNvSpPr>
            <a:spLocks noGrp="1"/>
          </p:cNvSpPr>
          <p:nvPr>
            <p:ph type="ctrTitle"/>
          </p:nvPr>
        </p:nvSpPr>
        <p:spPr/>
        <p:txBody>
          <a:bodyPr/>
          <a:lstStyle/>
          <a:p>
            <a:r>
              <a:rPr lang="zh-CN" altLang="en-US" b="1" smtClean="0">
                <a:solidFill>
                  <a:srgbClr val="002060"/>
                </a:solidFill>
              </a:rPr>
              <a:t>第九章  观察法</a:t>
            </a:r>
          </a:p>
        </p:txBody>
      </p:sp>
      <p:sp>
        <p:nvSpPr>
          <p:cNvPr id="61442" name="副标题 2"/>
          <p:cNvSpPr>
            <a:spLocks noGrp="1"/>
          </p:cNvSpPr>
          <p:nvPr>
            <p:ph type="subTitle" idx="1"/>
          </p:nvPr>
        </p:nvSpPr>
        <p:spPr/>
        <p:txBody>
          <a:bodyPr/>
          <a:lstStyle/>
          <a:p>
            <a:endParaRPr lang="zh-CN" altLang="en-US"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9026" name="Rectangle 2"/>
          <p:cNvSpPr>
            <a:spLocks noGrp="1" noChangeArrowheads="1"/>
          </p:cNvSpPr>
          <p:nvPr>
            <p:ph type="title"/>
          </p:nvPr>
        </p:nvSpPr>
        <p:spPr>
          <a:xfrm>
            <a:off x="323850" y="1268413"/>
            <a:ext cx="8569325" cy="563562"/>
          </a:xfrm>
        </p:spPr>
        <p:txBody>
          <a:bodyPr>
            <a:normAutofit fontScale="90000"/>
          </a:bodyPr>
          <a:lstStyle/>
          <a:p>
            <a:pPr>
              <a:defRPr/>
            </a:pPr>
            <a:r>
              <a:rPr lang="zh-CN" altLang="en-US" b="1" dirty="0" smtClean="0">
                <a:solidFill>
                  <a:srgbClr val="002060"/>
                </a:solidFill>
                <a:latin typeface="黑体" pitchFamily="2" charset="-122"/>
                <a:ea typeface="黑体" pitchFamily="2" charset="-122"/>
              </a:rPr>
              <a:t>第一节 观察法概述</a:t>
            </a:r>
            <a:endParaRPr lang="zh-CN" altLang="en-US" dirty="0">
              <a:solidFill>
                <a:srgbClr val="002060"/>
              </a:solidFill>
            </a:endParaRPr>
          </a:p>
        </p:txBody>
      </p:sp>
      <p:sp>
        <p:nvSpPr>
          <p:cNvPr id="769027" name="Rectangle 3"/>
          <p:cNvSpPr>
            <a:spLocks noGrp="1" noChangeArrowheads="1"/>
          </p:cNvSpPr>
          <p:nvPr>
            <p:ph idx="1"/>
          </p:nvPr>
        </p:nvSpPr>
        <p:spPr>
          <a:xfrm>
            <a:off x="395288" y="2636838"/>
            <a:ext cx="8229600" cy="4033837"/>
          </a:xfrm>
        </p:spPr>
        <p:txBody>
          <a:bodyPr>
            <a:normAutofit/>
          </a:bodyPr>
          <a:lstStyle/>
          <a:p>
            <a:pPr>
              <a:lnSpc>
                <a:spcPct val="125000"/>
              </a:lnSpc>
              <a:buFont typeface="Wingdings" pitchFamily="2" charset="2"/>
              <a:buNone/>
              <a:defRPr/>
            </a:pPr>
            <a:r>
              <a:rPr lang="en-US" altLang="zh-CN" b="1" dirty="0">
                <a:solidFill>
                  <a:schemeClr val="tx2"/>
                </a:solidFill>
                <a:latin typeface="+mn-ea"/>
              </a:rPr>
              <a:t>1 </a:t>
            </a:r>
            <a:r>
              <a:rPr lang="zh-CN" altLang="en-US" b="1" dirty="0">
                <a:solidFill>
                  <a:srgbClr val="002060"/>
                </a:solidFill>
                <a:latin typeface="+mn-ea"/>
              </a:rPr>
              <a:t>什么是观察法</a:t>
            </a:r>
          </a:p>
          <a:p>
            <a:pPr>
              <a:lnSpc>
                <a:spcPct val="125000"/>
              </a:lnSpc>
              <a:defRPr/>
            </a:pPr>
            <a:r>
              <a:rPr lang="zh-CN" altLang="en-US" sz="2400" b="1" dirty="0">
                <a:solidFill>
                  <a:srgbClr val="002060"/>
                </a:solidFill>
                <a:latin typeface="+mn-ea"/>
              </a:rPr>
              <a:t>观察法是指研究者根据研究目的，按照研究计划用感官和辅助工具观察被研究对象，从而获得资料的一种研究方法。观察法要求在自然条件下，有目的、有计划地对研究对象的行为或行为迹象进行观察记录。</a:t>
            </a:r>
          </a:p>
        </p:txBody>
      </p:sp>
      <p:sp>
        <p:nvSpPr>
          <p:cNvPr id="62467"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62468"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89BFF7EC-A9EA-4BD5-A717-3D7DDF65DC07}" type="slidenum">
              <a:rPr lang="zh-CN" altLang="en-US" smtClean="0">
                <a:latin typeface="Arial" charset="0"/>
                <a:ea typeface="宋体" charset="-122"/>
              </a:rPr>
              <a:pPr fontAlgn="base">
                <a:spcBef>
                  <a:spcPct val="0"/>
                </a:spcBef>
                <a:spcAft>
                  <a:spcPct val="0"/>
                </a:spcAft>
              </a:pPr>
              <a:t>35</a:t>
            </a:fld>
            <a:endParaRPr lang="en-US" altLang="zh-CN" smtClean="0">
              <a:latin typeface="Arial" charset="0"/>
              <a:ea typeface="宋体" charset="-122"/>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0051" name="Rectangle 3"/>
          <p:cNvSpPr>
            <a:spLocks noGrp="1" noChangeArrowheads="1"/>
          </p:cNvSpPr>
          <p:nvPr>
            <p:ph idx="1"/>
          </p:nvPr>
        </p:nvSpPr>
        <p:spPr>
          <a:xfrm>
            <a:off x="201613" y="2205038"/>
            <a:ext cx="8229600" cy="541337"/>
          </a:xfrm>
        </p:spPr>
        <p:txBody>
          <a:bodyPr>
            <a:normAutofit lnSpcReduction="10000"/>
          </a:bodyPr>
          <a:lstStyle/>
          <a:p>
            <a:pPr>
              <a:buFont typeface="Wingdings" pitchFamily="2" charset="2"/>
              <a:buNone/>
              <a:defRPr/>
            </a:pPr>
            <a:r>
              <a:rPr lang="en-US" altLang="zh-CN" dirty="0">
                <a:solidFill>
                  <a:srgbClr val="002060"/>
                </a:solidFill>
              </a:rPr>
              <a:t>2 </a:t>
            </a:r>
            <a:r>
              <a:rPr lang="zh-CN" altLang="en-US" b="1" dirty="0">
                <a:solidFill>
                  <a:srgbClr val="002060"/>
                </a:solidFill>
              </a:rPr>
              <a:t>观察法的四项</a:t>
            </a:r>
            <a:r>
              <a:rPr lang="zh-CN" altLang="en-US" b="1" dirty="0" smtClean="0">
                <a:solidFill>
                  <a:srgbClr val="002060"/>
                </a:solidFill>
              </a:rPr>
              <a:t>基本</a:t>
            </a:r>
            <a:r>
              <a:rPr lang="zh-CN" altLang="en-US" b="1" dirty="0">
                <a:solidFill>
                  <a:srgbClr val="002060"/>
                </a:solidFill>
              </a:rPr>
              <a:t>要素</a:t>
            </a:r>
          </a:p>
        </p:txBody>
      </p:sp>
      <p:sp>
        <p:nvSpPr>
          <p:cNvPr id="63490"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63491"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042A1B4C-5AAC-46F6-843F-FAE3320E9DFB}" type="slidenum">
              <a:rPr lang="zh-CN" altLang="en-US" smtClean="0">
                <a:latin typeface="Arial" charset="0"/>
                <a:ea typeface="宋体" charset="-122"/>
              </a:rPr>
              <a:pPr fontAlgn="base">
                <a:spcBef>
                  <a:spcPct val="0"/>
                </a:spcBef>
                <a:spcAft>
                  <a:spcPct val="0"/>
                </a:spcAft>
              </a:pPr>
              <a:t>36</a:t>
            </a:fld>
            <a:endParaRPr lang="en-US" altLang="zh-CN" smtClean="0">
              <a:latin typeface="Arial" charset="0"/>
              <a:ea typeface="宋体" charset="-122"/>
            </a:endParaRPr>
          </a:p>
        </p:txBody>
      </p:sp>
      <p:sp>
        <p:nvSpPr>
          <p:cNvPr id="63492" name="Rectangle 4"/>
          <p:cNvSpPr>
            <a:spLocks noChangeArrowheads="1"/>
          </p:cNvSpPr>
          <p:nvPr/>
        </p:nvSpPr>
        <p:spPr bwMode="auto">
          <a:xfrm>
            <a:off x="179388" y="2997200"/>
            <a:ext cx="8686800" cy="3455988"/>
          </a:xfrm>
          <a:prstGeom prst="rect">
            <a:avLst/>
          </a:prstGeom>
          <a:noFill/>
          <a:ln w="9525">
            <a:noFill/>
            <a:miter lim="800000"/>
            <a:headEnd/>
            <a:tailEnd/>
          </a:ln>
        </p:spPr>
        <p:txBody>
          <a:bodyPr/>
          <a:lstStyle/>
          <a:p>
            <a:pPr marL="342900" indent="-342900" eaLnBrk="0" hangingPunct="0">
              <a:spcBef>
                <a:spcPct val="20000"/>
              </a:spcBef>
              <a:buClr>
                <a:srgbClr val="009999"/>
              </a:buClr>
              <a:buFont typeface="Wingdings" pitchFamily="2" charset="2"/>
              <a:buChar char="v"/>
            </a:pPr>
            <a:r>
              <a:rPr lang="zh-CN" altLang="en-US" sz="2800" b="1">
                <a:solidFill>
                  <a:srgbClr val="002060"/>
                </a:solidFill>
                <a:latin typeface="Verdana" pitchFamily="34" charset="0"/>
              </a:rPr>
              <a:t>选择：在观察前后、中途选择应该观察的东西。</a:t>
            </a:r>
          </a:p>
          <a:p>
            <a:pPr marL="342900" indent="-342900" eaLnBrk="0" hangingPunct="0">
              <a:spcBef>
                <a:spcPct val="20000"/>
              </a:spcBef>
              <a:buClr>
                <a:srgbClr val="009999"/>
              </a:buClr>
              <a:buFont typeface="Wingdings" pitchFamily="2" charset="2"/>
              <a:buChar char="v"/>
            </a:pPr>
            <a:r>
              <a:rPr lang="zh-CN" altLang="en-US" sz="2800" b="1">
                <a:solidFill>
                  <a:srgbClr val="002060"/>
                </a:solidFill>
                <a:latin typeface="Verdana" pitchFamily="34" charset="0"/>
              </a:rPr>
              <a:t>激发：在不影响被观察者行为的情况下，增强和维持所期待的场面。</a:t>
            </a:r>
          </a:p>
          <a:p>
            <a:pPr marL="342900" indent="-342900" eaLnBrk="0" hangingPunct="0">
              <a:spcBef>
                <a:spcPct val="20000"/>
              </a:spcBef>
              <a:buClr>
                <a:srgbClr val="009999"/>
              </a:buClr>
              <a:buFont typeface="Wingdings" pitchFamily="2" charset="2"/>
              <a:buChar char="v"/>
            </a:pPr>
            <a:r>
              <a:rPr lang="zh-CN" altLang="en-US" sz="2800" b="1">
                <a:solidFill>
                  <a:srgbClr val="002060"/>
                </a:solidFill>
                <a:latin typeface="Verdana" pitchFamily="34" charset="0"/>
              </a:rPr>
              <a:t>记录：用摄像机或行为核查表</a:t>
            </a:r>
            <a:r>
              <a:rPr lang="en-US" altLang="zh-CN" sz="2800" b="1">
                <a:solidFill>
                  <a:srgbClr val="002060"/>
                </a:solidFill>
                <a:latin typeface="Times New Roman" pitchFamily="18" charset="0"/>
              </a:rPr>
              <a:t>(checklist)</a:t>
            </a:r>
            <a:r>
              <a:rPr lang="zh-CN" altLang="en-US" sz="2800" b="1">
                <a:solidFill>
                  <a:srgbClr val="002060"/>
                </a:solidFill>
                <a:latin typeface="Verdana" pitchFamily="34" charset="0"/>
              </a:rPr>
              <a:t>记录所观察的事件或行为。</a:t>
            </a:r>
          </a:p>
          <a:p>
            <a:pPr marL="342900" indent="-342900" eaLnBrk="0" hangingPunct="0">
              <a:spcBef>
                <a:spcPct val="20000"/>
              </a:spcBef>
              <a:buClr>
                <a:srgbClr val="009999"/>
              </a:buClr>
              <a:buFont typeface="Wingdings" pitchFamily="2" charset="2"/>
              <a:buChar char="v"/>
            </a:pPr>
            <a:r>
              <a:rPr lang="zh-CN" altLang="en-US" sz="2800" b="1">
                <a:solidFill>
                  <a:srgbClr val="002060"/>
                </a:solidFill>
                <a:latin typeface="Verdana" pitchFamily="34" charset="0"/>
              </a:rPr>
              <a:t>编码：为了对观察资料进行统计、分析，对其进行频数计算、确定分类标准并进行分类等工作。</a:t>
            </a:r>
          </a:p>
        </p:txBody>
      </p:sp>
      <p:sp>
        <p:nvSpPr>
          <p:cNvPr id="63493" name="Rectangle 2"/>
          <p:cNvSpPr>
            <a:spLocks noGrp="1" noChangeArrowheads="1"/>
          </p:cNvSpPr>
          <p:nvPr>
            <p:ph type="title"/>
          </p:nvPr>
        </p:nvSpPr>
        <p:spPr>
          <a:xfrm>
            <a:off x="407988" y="836613"/>
            <a:ext cx="8229600" cy="1143000"/>
          </a:xfrm>
        </p:spPr>
        <p:txBody>
          <a:bodyPr/>
          <a:lstStyle/>
          <a:p>
            <a:r>
              <a:rPr lang="zh-CN" altLang="en-US" b="1" smtClean="0">
                <a:solidFill>
                  <a:srgbClr val="002060"/>
                </a:solidFill>
                <a:latin typeface="黑体" pitchFamily="2" charset="-122"/>
                <a:ea typeface="黑体" pitchFamily="2" charset="-122"/>
              </a:rPr>
              <a:t>观察法概述</a:t>
            </a:r>
            <a:endParaRPr lang="zh-CN" altLang="en-US" smtClean="0">
              <a:solidFill>
                <a:srgbClr val="002060"/>
              </a:solidFill>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2"/>
          <p:cNvSpPr>
            <a:spLocks noGrp="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观察法概述</a:t>
            </a:r>
            <a:endParaRPr lang="zh-CN" altLang="en-US" smtClean="0">
              <a:solidFill>
                <a:srgbClr val="002060"/>
              </a:solidFill>
            </a:endParaRPr>
          </a:p>
        </p:txBody>
      </p:sp>
      <p:sp>
        <p:nvSpPr>
          <p:cNvPr id="64514" name="Rectangle 3"/>
          <p:cNvSpPr>
            <a:spLocks noGrp="1" noChangeArrowheads="1"/>
          </p:cNvSpPr>
          <p:nvPr>
            <p:ph idx="1"/>
          </p:nvPr>
        </p:nvSpPr>
        <p:spPr>
          <a:xfrm>
            <a:off x="611188" y="2276475"/>
            <a:ext cx="6059487" cy="685800"/>
          </a:xfrm>
        </p:spPr>
        <p:txBody>
          <a:bodyPr/>
          <a:lstStyle/>
          <a:p>
            <a:pPr>
              <a:buFont typeface="Wingdings" pitchFamily="2" charset="2"/>
              <a:buNone/>
            </a:pPr>
            <a:r>
              <a:rPr lang="en-US" altLang="zh-CN" smtClean="0">
                <a:solidFill>
                  <a:srgbClr val="002060"/>
                </a:solidFill>
              </a:rPr>
              <a:t>3 </a:t>
            </a:r>
            <a:r>
              <a:rPr lang="zh-CN" altLang="en-US" b="1" smtClean="0">
                <a:solidFill>
                  <a:srgbClr val="002060"/>
                </a:solidFill>
              </a:rPr>
              <a:t>观察法的几个特点</a:t>
            </a:r>
          </a:p>
        </p:txBody>
      </p:sp>
      <p:sp>
        <p:nvSpPr>
          <p:cNvPr id="64515"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64516"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1ADC08D9-6D8A-4BE3-80BA-E1EE6F54ACBD}" type="slidenum">
              <a:rPr lang="zh-CN" altLang="en-US" smtClean="0">
                <a:latin typeface="Arial" charset="0"/>
                <a:ea typeface="宋体" charset="-122"/>
              </a:rPr>
              <a:pPr fontAlgn="base">
                <a:spcBef>
                  <a:spcPct val="0"/>
                </a:spcBef>
                <a:spcAft>
                  <a:spcPct val="0"/>
                </a:spcAft>
              </a:pPr>
              <a:t>37</a:t>
            </a:fld>
            <a:endParaRPr lang="en-US" altLang="zh-CN" smtClean="0">
              <a:latin typeface="Arial" charset="0"/>
              <a:ea typeface="宋体" charset="-122"/>
            </a:endParaRPr>
          </a:p>
        </p:txBody>
      </p:sp>
      <p:sp>
        <p:nvSpPr>
          <p:cNvPr id="64517" name="Rectangle 4"/>
          <p:cNvSpPr>
            <a:spLocks noChangeArrowheads="1"/>
          </p:cNvSpPr>
          <p:nvPr/>
        </p:nvSpPr>
        <p:spPr bwMode="auto">
          <a:xfrm>
            <a:off x="468313" y="3284538"/>
            <a:ext cx="7632700" cy="2808287"/>
          </a:xfrm>
          <a:prstGeom prst="rect">
            <a:avLst/>
          </a:prstGeom>
          <a:noFill/>
          <a:ln w="9525">
            <a:noFill/>
            <a:miter lim="800000"/>
            <a:headEnd/>
            <a:tailEnd/>
          </a:ln>
        </p:spPr>
        <p:txBody>
          <a:bodyPr/>
          <a:lstStyle/>
          <a:p>
            <a:pPr marL="342900" indent="-342900" eaLnBrk="0" hangingPunct="0">
              <a:lnSpc>
                <a:spcPct val="115000"/>
              </a:lnSpc>
              <a:spcBef>
                <a:spcPct val="20000"/>
              </a:spcBef>
              <a:buClr>
                <a:srgbClr val="009999"/>
              </a:buClr>
              <a:buFont typeface="Wingdings" pitchFamily="2" charset="2"/>
              <a:buChar char="v"/>
            </a:pPr>
            <a:r>
              <a:rPr lang="zh-CN" altLang="en-US" sz="2800" b="1">
                <a:solidFill>
                  <a:srgbClr val="002060"/>
                </a:solidFill>
                <a:latin typeface="Verdana" pitchFamily="34" charset="0"/>
              </a:rPr>
              <a:t>观察是对正在发生的事件的直接感知；</a:t>
            </a:r>
          </a:p>
          <a:p>
            <a:pPr marL="342900" indent="-342900" eaLnBrk="0" hangingPunct="0">
              <a:lnSpc>
                <a:spcPct val="115000"/>
              </a:lnSpc>
              <a:spcBef>
                <a:spcPct val="20000"/>
              </a:spcBef>
              <a:buClr>
                <a:srgbClr val="009999"/>
              </a:buClr>
              <a:buFont typeface="Wingdings" pitchFamily="2" charset="2"/>
              <a:buChar char="v"/>
            </a:pPr>
            <a:r>
              <a:rPr lang="zh-CN" altLang="en-US" sz="2800" b="1">
                <a:solidFill>
                  <a:srgbClr val="002060"/>
                </a:solidFill>
                <a:latin typeface="Verdana" pitchFamily="34" charset="0"/>
              </a:rPr>
              <a:t>观察法适合于非言语的行为资料的收集；</a:t>
            </a:r>
          </a:p>
          <a:p>
            <a:pPr marL="342900" indent="-342900" eaLnBrk="0" hangingPunct="0">
              <a:lnSpc>
                <a:spcPct val="115000"/>
              </a:lnSpc>
              <a:spcBef>
                <a:spcPct val="20000"/>
              </a:spcBef>
              <a:buClr>
                <a:srgbClr val="009999"/>
              </a:buClr>
              <a:buFont typeface="Wingdings" pitchFamily="2" charset="2"/>
              <a:buChar char="v"/>
            </a:pPr>
            <a:r>
              <a:rPr lang="zh-CN" altLang="en-US" sz="2800" b="1">
                <a:solidFill>
                  <a:srgbClr val="002060"/>
                </a:solidFill>
                <a:latin typeface="Verdana" pitchFamily="34" charset="0"/>
              </a:rPr>
              <a:t>观察法可独立使用，也可配合个案、访谈等方法共同使用；</a:t>
            </a:r>
          </a:p>
          <a:p>
            <a:pPr marL="342900" indent="-342900" eaLnBrk="0" hangingPunct="0">
              <a:lnSpc>
                <a:spcPct val="115000"/>
              </a:lnSpc>
              <a:spcBef>
                <a:spcPct val="20000"/>
              </a:spcBef>
              <a:buClr>
                <a:srgbClr val="009999"/>
              </a:buClr>
              <a:buFont typeface="Wingdings" pitchFamily="2" charset="2"/>
              <a:buChar char="v"/>
            </a:pPr>
            <a:r>
              <a:rPr lang="zh-CN" altLang="en-US" sz="2800" b="1">
                <a:solidFill>
                  <a:srgbClr val="002060"/>
                </a:solidFill>
                <a:latin typeface="Verdana" pitchFamily="34" charset="0"/>
              </a:rPr>
              <a:t>被试反应性小，但难以探讨因果关系。</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2"/>
          <p:cNvSpPr>
            <a:spLocks noGrp="1" noChangeArrowheads="1"/>
          </p:cNvSpPr>
          <p:nvPr>
            <p:ph type="title"/>
          </p:nvPr>
        </p:nvSpPr>
        <p:spPr>
          <a:xfrm>
            <a:off x="468313" y="1125538"/>
            <a:ext cx="8229600" cy="1143000"/>
          </a:xfrm>
        </p:spPr>
        <p:txBody>
          <a:bodyPr/>
          <a:lstStyle/>
          <a:p>
            <a:r>
              <a:rPr lang="zh-CN" altLang="en-US" b="1" smtClean="0">
                <a:solidFill>
                  <a:srgbClr val="002060"/>
                </a:solidFill>
                <a:latin typeface="黑体" pitchFamily="2" charset="-122"/>
                <a:ea typeface="黑体" pitchFamily="2" charset="-122"/>
              </a:rPr>
              <a:t>第二节 观察法的分类</a:t>
            </a:r>
          </a:p>
        </p:txBody>
      </p:sp>
      <p:graphicFrame>
        <p:nvGraphicFramePr>
          <p:cNvPr id="772101" name="Group 5"/>
          <p:cNvGraphicFramePr>
            <a:graphicFrameLocks noGrp="1"/>
          </p:cNvGraphicFramePr>
          <p:nvPr>
            <p:ph sz="half" idx="2"/>
          </p:nvPr>
        </p:nvGraphicFramePr>
        <p:xfrm>
          <a:off x="2124075" y="3500438"/>
          <a:ext cx="5508625" cy="1978025"/>
        </p:xfrm>
        <a:graphic>
          <a:graphicData uri="http://schemas.openxmlformats.org/drawingml/2006/table">
            <a:tbl>
              <a:tblPr/>
              <a:tblGrid>
                <a:gridCol w="2820988"/>
                <a:gridCol w="2687637"/>
              </a:tblGrid>
              <a:tr h="215329">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smtClean="0">
                          <a:ln>
                            <a:noFill/>
                          </a:ln>
                          <a:solidFill>
                            <a:schemeClr val="hlink"/>
                          </a:solidFill>
                          <a:effectLst/>
                          <a:latin typeface="Verdana" pitchFamily="34" charset="0"/>
                          <a:ea typeface="宋体" charset="-122"/>
                        </a:rPr>
                        <a:t>现场非结构观察</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altLang="zh-CN" sz="2400" b="1" i="0" u="none" strike="noStrike" cap="none" normalizeH="0" baseline="0" smtClean="0">
                          <a:ln>
                            <a:noFill/>
                          </a:ln>
                          <a:solidFill>
                            <a:schemeClr val="hlink"/>
                          </a:solidFill>
                          <a:effectLst/>
                          <a:latin typeface="Verdana" pitchFamily="34" charset="0"/>
                          <a:ea typeface="宋体" charset="-122"/>
                        </a:rPr>
                        <a:t>(</a:t>
                      </a:r>
                      <a:r>
                        <a:rPr kumimoji="0" lang="zh-CN" altLang="en-US" sz="2400" b="1" i="0" u="none" strike="noStrike" cap="none" normalizeH="0" baseline="0" smtClean="0">
                          <a:ln>
                            <a:noFill/>
                          </a:ln>
                          <a:solidFill>
                            <a:schemeClr val="hlink"/>
                          </a:solidFill>
                          <a:effectLst/>
                          <a:latin typeface="Verdana" pitchFamily="34" charset="0"/>
                          <a:ea typeface="宋体" charset="-122"/>
                        </a:rPr>
                        <a:t>参与或非参与</a:t>
                      </a:r>
                      <a:r>
                        <a:rPr kumimoji="0" lang="en-US" altLang="zh-CN" sz="2400" b="1" i="0" u="none" strike="noStrike" cap="none" normalizeH="0" baseline="0" smtClean="0">
                          <a:ln>
                            <a:noFill/>
                          </a:ln>
                          <a:solidFill>
                            <a:schemeClr val="hlink"/>
                          </a:solidFill>
                          <a:effectLst/>
                          <a:latin typeface="Verdana" pitchFamily="34" charset="0"/>
                          <a:ea typeface="宋体" charset="-122"/>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smtClean="0">
                          <a:ln>
                            <a:noFill/>
                          </a:ln>
                          <a:solidFill>
                            <a:schemeClr val="hlink"/>
                          </a:solidFill>
                          <a:effectLst/>
                          <a:latin typeface="Verdana" pitchFamily="34" charset="0"/>
                          <a:ea typeface="宋体" charset="-122"/>
                        </a:rPr>
                        <a:t>实验室非结构观察</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altLang="zh-CN" sz="2400" b="1" i="0" u="none" strike="noStrike" cap="none" normalizeH="0" baseline="0" smtClean="0">
                          <a:ln>
                            <a:noFill/>
                          </a:ln>
                          <a:solidFill>
                            <a:schemeClr val="hlink"/>
                          </a:solidFill>
                          <a:effectLst/>
                          <a:latin typeface="Verdana" pitchFamily="34" charset="0"/>
                          <a:ea typeface="宋体" charset="-122"/>
                        </a:rPr>
                        <a:t>(</a:t>
                      </a:r>
                      <a:r>
                        <a:rPr kumimoji="0" lang="zh-CN" altLang="en-US" sz="2400" b="1" i="0" u="none" strike="noStrike" cap="none" normalizeH="0" baseline="0" smtClean="0">
                          <a:ln>
                            <a:noFill/>
                          </a:ln>
                          <a:solidFill>
                            <a:schemeClr val="hlink"/>
                          </a:solidFill>
                          <a:effectLst/>
                          <a:latin typeface="Verdana" pitchFamily="34" charset="0"/>
                          <a:ea typeface="宋体" charset="-122"/>
                        </a:rPr>
                        <a:t>非参与</a:t>
                      </a:r>
                      <a:r>
                        <a:rPr kumimoji="0" lang="en-US" altLang="zh-CN" sz="2400" b="1" i="0" u="none" strike="noStrike" cap="none" normalizeH="0" baseline="0" smtClean="0">
                          <a:ln>
                            <a:noFill/>
                          </a:ln>
                          <a:solidFill>
                            <a:schemeClr val="hlink"/>
                          </a:solidFill>
                          <a:effectLst/>
                          <a:latin typeface="Verdana" pitchFamily="34" charset="0"/>
                          <a:ea typeface="宋体" charset="-122"/>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81088">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smtClean="0">
                          <a:ln>
                            <a:noFill/>
                          </a:ln>
                          <a:solidFill>
                            <a:schemeClr val="hlink"/>
                          </a:solidFill>
                          <a:effectLst/>
                          <a:latin typeface="Verdana" pitchFamily="34" charset="0"/>
                          <a:ea typeface="宋体" charset="-122"/>
                        </a:rPr>
                        <a:t>现场结构观察</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altLang="zh-CN" sz="2400" b="1" i="0" u="none" strike="noStrike" cap="none" normalizeH="0" baseline="0" smtClean="0">
                          <a:ln>
                            <a:noFill/>
                          </a:ln>
                          <a:solidFill>
                            <a:schemeClr val="hlink"/>
                          </a:solidFill>
                          <a:effectLst/>
                          <a:latin typeface="Verdana" pitchFamily="34" charset="0"/>
                          <a:ea typeface="宋体" charset="-122"/>
                        </a:rPr>
                        <a:t>(</a:t>
                      </a:r>
                      <a:r>
                        <a:rPr kumimoji="0" lang="zh-CN" altLang="en-US" sz="2400" b="1" i="0" u="none" strike="noStrike" cap="none" normalizeH="0" baseline="0" smtClean="0">
                          <a:ln>
                            <a:noFill/>
                          </a:ln>
                          <a:solidFill>
                            <a:schemeClr val="hlink"/>
                          </a:solidFill>
                          <a:effectLst/>
                          <a:latin typeface="Verdana" pitchFamily="34" charset="0"/>
                          <a:ea typeface="宋体" charset="-122"/>
                        </a:rPr>
                        <a:t>非参与</a:t>
                      </a:r>
                      <a:r>
                        <a:rPr kumimoji="0" lang="en-US" altLang="zh-CN" sz="2400" b="1" i="0" u="none" strike="noStrike" cap="none" normalizeH="0" baseline="0" smtClean="0">
                          <a:ln>
                            <a:noFill/>
                          </a:ln>
                          <a:solidFill>
                            <a:schemeClr val="hlink"/>
                          </a:solidFill>
                          <a:effectLst/>
                          <a:latin typeface="Verdana" pitchFamily="34" charset="0"/>
                          <a:ea typeface="宋体" charset="-122"/>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Font typeface="Wingdings" pitchFamily="2" charset="2"/>
                        <a:defRPr sz="2400" b="1">
                          <a:solidFill>
                            <a:schemeClr val="hlink"/>
                          </a:solidFill>
                          <a:latin typeface="Verdana" pitchFamily="34" charset="0"/>
                        </a:defRPr>
                      </a:lvl1pPr>
                      <a:lvl2pPr>
                        <a:spcBef>
                          <a:spcPct val="20000"/>
                        </a:spcBef>
                        <a:buClr>
                          <a:schemeClr val="accent1"/>
                        </a:buClr>
                        <a:buFont typeface="Wingdings" pitchFamily="2" charset="2"/>
                        <a:defRPr sz="2400">
                          <a:solidFill>
                            <a:schemeClr val="tx1"/>
                          </a:solidFill>
                          <a:latin typeface="Arial" charset="0"/>
                        </a:defRPr>
                      </a:lvl2pPr>
                      <a:lvl3pPr>
                        <a:spcBef>
                          <a:spcPct val="20000"/>
                        </a:spcBef>
                        <a:buClr>
                          <a:schemeClr val="tx1"/>
                        </a:buClr>
                        <a:defRPr sz="2000">
                          <a:solidFill>
                            <a:schemeClr val="tx1"/>
                          </a:solidFill>
                          <a:latin typeface="Arial" charset="0"/>
                        </a:defRPr>
                      </a:lvl3pPr>
                      <a:lvl4pPr>
                        <a:spcBef>
                          <a:spcPct val="20000"/>
                        </a:spcBef>
                        <a:defRPr>
                          <a:solidFill>
                            <a:schemeClr val="tx1"/>
                          </a:solidFill>
                          <a:latin typeface="Arial" charset="0"/>
                        </a:defRPr>
                      </a:lvl4pPr>
                      <a:lvl5pPr>
                        <a:spcBef>
                          <a:spcPct val="20000"/>
                        </a:spcBef>
                        <a:defRPr>
                          <a:solidFill>
                            <a:schemeClr val="tx1"/>
                          </a:solidFill>
                          <a:latin typeface="Arial" charset="0"/>
                        </a:defRPr>
                      </a:lvl5pPr>
                      <a:lvl6pPr fontAlgn="base">
                        <a:spcBef>
                          <a:spcPct val="20000"/>
                        </a:spcBef>
                        <a:spcAft>
                          <a:spcPct val="0"/>
                        </a:spcAft>
                        <a:defRPr>
                          <a:solidFill>
                            <a:schemeClr val="tx1"/>
                          </a:solidFill>
                          <a:latin typeface="Arial" charset="0"/>
                        </a:defRPr>
                      </a:lvl6pPr>
                      <a:lvl7pPr fontAlgn="base">
                        <a:spcBef>
                          <a:spcPct val="20000"/>
                        </a:spcBef>
                        <a:spcAft>
                          <a:spcPct val="0"/>
                        </a:spcAft>
                        <a:defRPr>
                          <a:solidFill>
                            <a:schemeClr val="tx1"/>
                          </a:solidFill>
                          <a:latin typeface="Arial" charset="0"/>
                        </a:defRPr>
                      </a:lvl7pPr>
                      <a:lvl8pPr fontAlgn="base">
                        <a:spcBef>
                          <a:spcPct val="20000"/>
                        </a:spcBef>
                        <a:spcAft>
                          <a:spcPct val="0"/>
                        </a:spcAft>
                        <a:defRPr>
                          <a:solidFill>
                            <a:schemeClr val="tx1"/>
                          </a:solidFill>
                          <a:latin typeface="Arial" charset="0"/>
                        </a:defRPr>
                      </a:lvl8pPr>
                      <a:lvl9pPr fontAlgn="base">
                        <a:spcBef>
                          <a:spcPct val="20000"/>
                        </a:spcBef>
                        <a:spcAft>
                          <a:spcPct val="0"/>
                        </a:spcAft>
                        <a:defRPr>
                          <a:solidFill>
                            <a:schemeClr val="tx1"/>
                          </a:solidFill>
                          <a:latin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zh-CN" altLang="en-US" sz="2400" b="1" i="0" u="none" strike="noStrike" cap="none" normalizeH="0" baseline="0" dirty="0" smtClean="0">
                          <a:ln>
                            <a:noFill/>
                          </a:ln>
                          <a:solidFill>
                            <a:schemeClr val="hlink"/>
                          </a:solidFill>
                          <a:effectLst/>
                          <a:latin typeface="Verdana" pitchFamily="34" charset="0"/>
                          <a:ea typeface="宋体" charset="-122"/>
                        </a:rPr>
                        <a:t>实验室结构观察</a:t>
                      </a:r>
                    </a:p>
                    <a:p>
                      <a:pPr marL="0" marR="0" lvl="0" indent="0" algn="l" defTabSz="914400" rtl="0" eaLnBrk="1" fontAlgn="base" latinLnBrk="0" hangingPunct="1">
                        <a:lnSpc>
                          <a:spcPct val="100000"/>
                        </a:lnSpc>
                        <a:spcBef>
                          <a:spcPct val="20000"/>
                        </a:spcBef>
                        <a:spcAft>
                          <a:spcPct val="0"/>
                        </a:spcAft>
                        <a:buClr>
                          <a:schemeClr val="hlink"/>
                        </a:buClr>
                        <a:buSzTx/>
                        <a:buFont typeface="Wingdings" pitchFamily="2" charset="2"/>
                        <a:buNone/>
                        <a:tabLst/>
                      </a:pPr>
                      <a:r>
                        <a:rPr kumimoji="0" lang="en-US" altLang="zh-CN" sz="2400" b="1" i="0" u="none" strike="noStrike" cap="none" normalizeH="0" baseline="0" dirty="0" smtClean="0">
                          <a:ln>
                            <a:noFill/>
                          </a:ln>
                          <a:solidFill>
                            <a:schemeClr val="hlink"/>
                          </a:solidFill>
                          <a:effectLst/>
                          <a:latin typeface="Verdana" pitchFamily="34" charset="0"/>
                          <a:ea typeface="宋体" charset="-122"/>
                        </a:rPr>
                        <a:t>(</a:t>
                      </a:r>
                      <a:r>
                        <a:rPr kumimoji="0" lang="zh-CN" altLang="en-US" sz="2400" b="1" i="0" u="none" strike="noStrike" cap="none" normalizeH="0" baseline="0" dirty="0" smtClean="0">
                          <a:ln>
                            <a:noFill/>
                          </a:ln>
                          <a:solidFill>
                            <a:schemeClr val="hlink"/>
                          </a:solidFill>
                          <a:effectLst/>
                          <a:latin typeface="Verdana" pitchFamily="34" charset="0"/>
                          <a:ea typeface="宋体" charset="-122"/>
                        </a:rPr>
                        <a:t>非参与</a:t>
                      </a:r>
                      <a:r>
                        <a:rPr kumimoji="0" lang="en-US" altLang="zh-CN" sz="2400" b="1" i="0" u="none" strike="noStrike" cap="none" normalizeH="0" baseline="0" dirty="0" smtClean="0">
                          <a:ln>
                            <a:noFill/>
                          </a:ln>
                          <a:solidFill>
                            <a:schemeClr val="hlink"/>
                          </a:solidFill>
                          <a:effectLst/>
                          <a:latin typeface="Verdana" pitchFamily="34" charset="0"/>
                          <a:ea typeface="宋体" charset="-122"/>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65549" name="页脚占位符 4"/>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65550" name="灯片编号占位符 5"/>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AA149FF1-60A0-4D54-940F-355DC8FC5FB4}" type="slidenum">
              <a:rPr lang="zh-CN" altLang="en-US" smtClean="0">
                <a:latin typeface="Arial" charset="0"/>
                <a:ea typeface="宋体" charset="-122"/>
              </a:rPr>
              <a:pPr algn="ctr" fontAlgn="base">
                <a:spcBef>
                  <a:spcPct val="0"/>
                </a:spcBef>
                <a:spcAft>
                  <a:spcPct val="0"/>
                </a:spcAft>
              </a:pPr>
              <a:t>38</a:t>
            </a:fld>
            <a:endParaRPr lang="en-US" altLang="zh-CN" smtClean="0">
              <a:latin typeface="Arial" charset="0"/>
              <a:ea typeface="宋体" charset="-122"/>
            </a:endParaRPr>
          </a:p>
        </p:txBody>
      </p:sp>
      <p:sp>
        <p:nvSpPr>
          <p:cNvPr id="65551" name="Rectangle 4"/>
          <p:cNvSpPr>
            <a:spLocks noChangeArrowheads="1"/>
          </p:cNvSpPr>
          <p:nvPr/>
        </p:nvSpPr>
        <p:spPr bwMode="auto">
          <a:xfrm>
            <a:off x="107950" y="2708275"/>
            <a:ext cx="8110538" cy="4032250"/>
          </a:xfrm>
          <a:prstGeom prst="rect">
            <a:avLst/>
          </a:prstGeom>
          <a:noFill/>
          <a:ln w="9525">
            <a:noFill/>
            <a:miter lim="800000"/>
            <a:headEnd/>
            <a:tailEnd/>
          </a:ln>
        </p:spPr>
        <p:txBody>
          <a:bodyPr/>
          <a:lstStyle/>
          <a:p>
            <a:pPr marL="342900" indent="-342900" eaLnBrk="0" hangingPunct="0">
              <a:spcBef>
                <a:spcPct val="20000"/>
              </a:spcBef>
              <a:buClr>
                <a:srgbClr val="009999"/>
              </a:buClr>
              <a:buFont typeface="Wingdings" pitchFamily="2" charset="2"/>
              <a:buNone/>
            </a:pPr>
            <a:r>
              <a:rPr lang="zh-CN" altLang="en-US" sz="2800" b="1">
                <a:solidFill>
                  <a:srgbClr val="009999"/>
                </a:solidFill>
                <a:latin typeface="Verdana" pitchFamily="34" charset="0"/>
              </a:rPr>
              <a:t>                     自然场所          人工实验室</a:t>
            </a:r>
          </a:p>
          <a:p>
            <a:pPr marL="342900" indent="-342900" eaLnBrk="0" hangingPunct="0">
              <a:spcBef>
                <a:spcPct val="20000"/>
              </a:spcBef>
              <a:buClr>
                <a:srgbClr val="009999"/>
              </a:buClr>
              <a:buFont typeface="Wingdings" pitchFamily="2" charset="2"/>
              <a:buChar char="v"/>
            </a:pPr>
            <a:endParaRPr lang="zh-CN" altLang="en-US" sz="2800" b="1">
              <a:solidFill>
                <a:srgbClr val="009999"/>
              </a:solidFill>
              <a:latin typeface="Verdana" pitchFamily="34" charset="0"/>
            </a:endParaRPr>
          </a:p>
          <a:p>
            <a:pPr marL="342900" indent="-342900" eaLnBrk="0" hangingPunct="0">
              <a:spcBef>
                <a:spcPct val="20000"/>
              </a:spcBef>
              <a:buClr>
                <a:srgbClr val="009999"/>
              </a:buClr>
              <a:buFont typeface="Wingdings" pitchFamily="2" charset="2"/>
              <a:buNone/>
            </a:pPr>
            <a:r>
              <a:rPr lang="zh-CN" altLang="en-US" sz="2800" b="1">
                <a:solidFill>
                  <a:srgbClr val="009999"/>
                </a:solidFill>
                <a:latin typeface="Verdana" pitchFamily="34" charset="0"/>
              </a:rPr>
              <a:t>   非结构式</a:t>
            </a:r>
          </a:p>
          <a:p>
            <a:pPr marL="342900" indent="-342900" eaLnBrk="0" hangingPunct="0">
              <a:spcBef>
                <a:spcPct val="20000"/>
              </a:spcBef>
              <a:buClr>
                <a:srgbClr val="009999"/>
              </a:buClr>
              <a:buFont typeface="Wingdings" pitchFamily="2" charset="2"/>
              <a:buChar char="v"/>
            </a:pPr>
            <a:endParaRPr lang="zh-CN" altLang="en-US" sz="2800" b="1">
              <a:solidFill>
                <a:srgbClr val="009999"/>
              </a:solidFill>
              <a:latin typeface="Verdana" pitchFamily="34" charset="0"/>
            </a:endParaRPr>
          </a:p>
          <a:p>
            <a:pPr marL="342900" indent="-342900" eaLnBrk="0" hangingPunct="0">
              <a:spcBef>
                <a:spcPct val="20000"/>
              </a:spcBef>
              <a:buClr>
                <a:srgbClr val="009999"/>
              </a:buClr>
              <a:buFont typeface="Wingdings" pitchFamily="2" charset="2"/>
              <a:buNone/>
            </a:pPr>
            <a:r>
              <a:rPr lang="zh-CN" altLang="en-US" sz="2800" b="1">
                <a:solidFill>
                  <a:srgbClr val="009999"/>
                </a:solidFill>
                <a:latin typeface="Verdana" pitchFamily="34" charset="0"/>
              </a:rPr>
              <a:t>   结构式</a:t>
            </a:r>
          </a:p>
        </p:txBody>
      </p:sp>
      <p:sp>
        <p:nvSpPr>
          <p:cNvPr id="65552" name="文本占位符 1"/>
          <p:cNvSpPr>
            <a:spLocks noGrp="1"/>
          </p:cNvSpPr>
          <p:nvPr>
            <p:ph type="body" sz="half" idx="1"/>
          </p:nvPr>
        </p:nvSpPr>
        <p:spPr>
          <a:xfrm>
            <a:off x="468313" y="2565400"/>
            <a:ext cx="4038600" cy="4525963"/>
          </a:xfrm>
        </p:spPr>
        <p:txBody>
          <a:bodyPr/>
          <a:lstStyle/>
          <a:p>
            <a:endParaRPr lang="zh-CN" altLang="en-US"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ChangeArrowheads="1"/>
          </p:cNvSpPr>
          <p:nvPr>
            <p:ph type="title"/>
          </p:nvPr>
        </p:nvSpPr>
        <p:spPr>
          <a:xfrm>
            <a:off x="395288" y="981075"/>
            <a:ext cx="7696200" cy="563563"/>
          </a:xfrm>
        </p:spPr>
        <p:txBody>
          <a:bodyPr>
            <a:normAutofit fontScale="90000"/>
          </a:bodyPr>
          <a:lstStyle/>
          <a:p>
            <a:pPr>
              <a:defRPr/>
            </a:pPr>
            <a:r>
              <a:rPr lang="zh-CN" altLang="en-US" b="1" dirty="0" smtClean="0">
                <a:solidFill>
                  <a:srgbClr val="002060"/>
                </a:solidFill>
                <a:latin typeface="黑体" panose="02010609060101010101" pitchFamily="49" charset="-122"/>
                <a:ea typeface="黑体" panose="02010609060101010101" pitchFamily="49" charset="-122"/>
              </a:rPr>
              <a:t>观察法</a:t>
            </a:r>
            <a:r>
              <a:rPr lang="zh-CN" altLang="en-US" b="1" dirty="0">
                <a:solidFill>
                  <a:srgbClr val="002060"/>
                </a:solidFill>
                <a:latin typeface="黑体" panose="02010609060101010101" pitchFamily="49" charset="-122"/>
                <a:ea typeface="黑体" panose="02010609060101010101" pitchFamily="49" charset="-122"/>
              </a:rPr>
              <a:t>的</a:t>
            </a:r>
            <a:r>
              <a:rPr lang="zh-CN" altLang="en-US" b="1" dirty="0" smtClean="0">
                <a:solidFill>
                  <a:srgbClr val="002060"/>
                </a:solidFill>
                <a:latin typeface="黑体" panose="02010609060101010101" pitchFamily="49" charset="-122"/>
                <a:ea typeface="黑体" panose="02010609060101010101" pitchFamily="49" charset="-122"/>
              </a:rPr>
              <a:t>分类</a:t>
            </a:r>
            <a:endParaRPr lang="zh-CN" altLang="en-US" dirty="0">
              <a:solidFill>
                <a:srgbClr val="002060"/>
              </a:solidFill>
            </a:endParaRPr>
          </a:p>
        </p:txBody>
      </p:sp>
      <p:sp>
        <p:nvSpPr>
          <p:cNvPr id="773123" name="Rectangle 3"/>
          <p:cNvSpPr>
            <a:spLocks noGrp="1" noChangeArrowheads="1"/>
          </p:cNvSpPr>
          <p:nvPr>
            <p:ph idx="1"/>
          </p:nvPr>
        </p:nvSpPr>
        <p:spPr>
          <a:xfrm>
            <a:off x="179388" y="1916113"/>
            <a:ext cx="8785225" cy="5329237"/>
          </a:xfrm>
        </p:spPr>
        <p:txBody>
          <a:bodyPr>
            <a:normAutofit fontScale="85000" lnSpcReduction="10000"/>
          </a:bodyPr>
          <a:lstStyle/>
          <a:p>
            <a:pPr marL="0" indent="0">
              <a:lnSpc>
                <a:spcPct val="110000"/>
              </a:lnSpc>
              <a:buFontTx/>
              <a:buNone/>
              <a:defRPr/>
            </a:pPr>
            <a:r>
              <a:rPr lang="en-US" altLang="zh-CN" b="1" dirty="0" smtClean="0">
                <a:solidFill>
                  <a:srgbClr val="002060"/>
                </a:solidFill>
              </a:rPr>
              <a:t>1. </a:t>
            </a:r>
            <a:r>
              <a:rPr lang="zh-CN" altLang="en-US" b="1" dirty="0" smtClean="0">
                <a:solidFill>
                  <a:srgbClr val="002060"/>
                </a:solidFill>
              </a:rPr>
              <a:t>非结构式观察</a:t>
            </a:r>
            <a:endParaRPr lang="en-US" altLang="zh-CN" b="1" dirty="0">
              <a:solidFill>
                <a:srgbClr val="002060"/>
              </a:solidFill>
            </a:endParaRPr>
          </a:p>
          <a:p>
            <a:pPr marL="0" indent="0">
              <a:lnSpc>
                <a:spcPct val="170000"/>
              </a:lnSpc>
              <a:buFontTx/>
              <a:buNone/>
              <a:defRPr/>
            </a:pPr>
            <a:r>
              <a:rPr lang="zh-CN" altLang="en-US" b="1" dirty="0" smtClean="0">
                <a:solidFill>
                  <a:srgbClr val="002060"/>
                </a:solidFill>
              </a:rPr>
              <a:t>       </a:t>
            </a:r>
            <a:r>
              <a:rPr lang="zh-CN" altLang="en-US" sz="2400" b="1" dirty="0" smtClean="0">
                <a:solidFill>
                  <a:srgbClr val="002060"/>
                </a:solidFill>
              </a:rPr>
              <a:t>非</a:t>
            </a:r>
            <a:r>
              <a:rPr lang="zh-CN" altLang="en-US" sz="2400" b="1" dirty="0">
                <a:solidFill>
                  <a:srgbClr val="002060"/>
                </a:solidFill>
              </a:rPr>
              <a:t>结构式观察是在没有预先确定范围和记分标准的情况下进行的观察。对观察对象的行为和当时的情境作多方面的描述和记录。一般作为其他研究方法的辅助手段，用于研究的早期阶段</a:t>
            </a:r>
            <a:r>
              <a:rPr lang="zh-CN" altLang="en-US" sz="2400" b="1" dirty="0" smtClean="0">
                <a:solidFill>
                  <a:srgbClr val="002060"/>
                </a:solidFill>
              </a:rPr>
              <a:t>。</a:t>
            </a:r>
            <a:endParaRPr lang="en-US" altLang="zh-CN" sz="2400" b="1" dirty="0" smtClean="0">
              <a:solidFill>
                <a:srgbClr val="002060"/>
              </a:solidFill>
            </a:endParaRPr>
          </a:p>
          <a:p>
            <a:pPr marL="0" indent="0">
              <a:lnSpc>
                <a:spcPct val="170000"/>
              </a:lnSpc>
              <a:buFontTx/>
              <a:buNone/>
              <a:defRPr/>
            </a:pPr>
            <a:r>
              <a:rPr lang="en-US" altLang="zh-CN" b="1" dirty="0" smtClean="0">
                <a:solidFill>
                  <a:srgbClr val="002060"/>
                </a:solidFill>
              </a:rPr>
              <a:t> </a:t>
            </a:r>
            <a:r>
              <a:rPr lang="zh-CN" altLang="en-US" b="1" dirty="0">
                <a:solidFill>
                  <a:srgbClr val="002060"/>
                </a:solidFill>
              </a:rPr>
              <a:t>非</a:t>
            </a:r>
            <a:r>
              <a:rPr lang="zh-CN" altLang="en-US" b="1" dirty="0" smtClean="0">
                <a:solidFill>
                  <a:srgbClr val="002060"/>
                </a:solidFill>
              </a:rPr>
              <a:t>结构式观察的优缺点</a:t>
            </a:r>
            <a:endParaRPr lang="en-US" altLang="zh-CN" b="1" dirty="0" smtClean="0">
              <a:solidFill>
                <a:srgbClr val="002060"/>
              </a:solidFill>
            </a:endParaRPr>
          </a:p>
          <a:p>
            <a:pPr marL="0" indent="0">
              <a:lnSpc>
                <a:spcPct val="170000"/>
              </a:lnSpc>
              <a:spcBef>
                <a:spcPts val="0"/>
              </a:spcBef>
              <a:buFontTx/>
              <a:buNone/>
              <a:defRPr/>
            </a:pPr>
            <a:r>
              <a:rPr lang="zh-CN" altLang="en-US" sz="2600" b="1" dirty="0" smtClean="0">
                <a:solidFill>
                  <a:srgbClr val="002060"/>
                </a:solidFill>
              </a:rPr>
              <a:t>        优点：比结构观察更接近实际生活，观察到的东西更真实。</a:t>
            </a:r>
          </a:p>
          <a:p>
            <a:pPr marL="0" indent="0">
              <a:lnSpc>
                <a:spcPct val="170000"/>
              </a:lnSpc>
              <a:spcBef>
                <a:spcPts val="0"/>
              </a:spcBef>
              <a:buFontTx/>
              <a:buNone/>
              <a:defRPr/>
            </a:pPr>
            <a:r>
              <a:rPr lang="en-US" altLang="zh-CN" sz="2600" b="1" dirty="0" smtClean="0">
                <a:solidFill>
                  <a:srgbClr val="002060"/>
                </a:solidFill>
              </a:rPr>
              <a:t>         </a:t>
            </a:r>
            <a:r>
              <a:rPr lang="zh-CN" altLang="en-US" sz="2600" b="1" dirty="0">
                <a:solidFill>
                  <a:srgbClr val="002060"/>
                </a:solidFill>
              </a:rPr>
              <a:t>缺点</a:t>
            </a:r>
            <a:r>
              <a:rPr lang="zh-CN" altLang="en-US" sz="2600" b="1" dirty="0" smtClean="0">
                <a:solidFill>
                  <a:srgbClr val="002060"/>
                </a:solidFill>
              </a:rPr>
              <a:t>：</a:t>
            </a:r>
            <a:r>
              <a:rPr lang="zh-CN" altLang="en-US" sz="2600" b="1" dirty="0">
                <a:solidFill>
                  <a:srgbClr val="002060"/>
                </a:solidFill>
              </a:rPr>
              <a:t>观察时难免带有主观性和选择性；观察获得的材料是不系统的，很难作为科学研究的可靠依据</a:t>
            </a:r>
            <a:r>
              <a:rPr lang="zh-CN" altLang="en-US" sz="2600" b="1" dirty="0" smtClean="0">
                <a:solidFill>
                  <a:srgbClr val="002060"/>
                </a:solidFill>
              </a:rPr>
              <a:t>。</a:t>
            </a:r>
            <a:endParaRPr lang="zh-CN" altLang="en-US" b="1" dirty="0">
              <a:solidFill>
                <a:srgbClr val="002060"/>
              </a:solidFill>
            </a:endParaRPr>
          </a:p>
          <a:p>
            <a:pPr marL="457200" lvl="1" indent="0">
              <a:lnSpc>
                <a:spcPct val="110000"/>
              </a:lnSpc>
              <a:buFontTx/>
              <a:buNone/>
              <a:defRPr/>
            </a:pPr>
            <a:r>
              <a:rPr lang="en-US" altLang="zh-CN" b="1" dirty="0">
                <a:solidFill>
                  <a:schemeClr val="accent1"/>
                </a:solidFill>
              </a:rPr>
              <a:t> </a:t>
            </a:r>
            <a:r>
              <a:rPr lang="en-US" altLang="zh-CN" b="1" dirty="0" smtClean="0">
                <a:solidFill>
                  <a:schemeClr val="accent1"/>
                </a:solidFill>
              </a:rPr>
              <a:t> </a:t>
            </a:r>
            <a:endParaRPr lang="zh-CN" altLang="en-US" b="1" dirty="0"/>
          </a:p>
        </p:txBody>
      </p:sp>
      <p:sp>
        <p:nvSpPr>
          <p:cNvPr id="66563"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66564"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07F231C3-6556-4E94-939D-A190FAE2BCBC}" type="slidenum">
              <a:rPr lang="zh-CN" altLang="en-US" smtClean="0">
                <a:latin typeface="Arial" charset="0"/>
                <a:ea typeface="宋体" charset="-122"/>
              </a:rPr>
              <a:pPr fontAlgn="base">
                <a:spcBef>
                  <a:spcPct val="0"/>
                </a:spcBef>
                <a:spcAft>
                  <a:spcPct val="0"/>
                </a:spcAft>
              </a:pPr>
              <a:t>39</a:t>
            </a:fld>
            <a:endParaRPr lang="en-US" altLang="zh-CN" smtClean="0">
              <a:latin typeface="Arial" charset="0"/>
              <a:ea typeface="宋体"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468313" y="620713"/>
            <a:ext cx="8229600" cy="1143000"/>
          </a:xfrm>
        </p:spPr>
        <p:txBody>
          <a:bodyPr/>
          <a:lstStyle/>
          <a:p>
            <a:r>
              <a:rPr lang="zh-CN" altLang="en-US" b="1" smtClean="0">
                <a:solidFill>
                  <a:srgbClr val="002060"/>
                </a:solidFill>
                <a:latin typeface="宋体" charset="-122"/>
              </a:rPr>
              <a:t>心理学研究的类型</a:t>
            </a:r>
            <a:endParaRPr lang="zh-CN" altLang="en-US" b="1" smtClean="0">
              <a:solidFill>
                <a:srgbClr val="002060"/>
              </a:solidFill>
              <a:latin typeface="黑体" pitchFamily="2" charset="-122"/>
              <a:ea typeface="黑体" pitchFamily="2" charset="-122"/>
            </a:endParaRPr>
          </a:p>
        </p:txBody>
      </p:sp>
      <p:sp>
        <p:nvSpPr>
          <p:cNvPr id="30722" name="Rectangle 3"/>
          <p:cNvSpPr>
            <a:spLocks noGrp="1" noChangeArrowheads="1"/>
          </p:cNvSpPr>
          <p:nvPr>
            <p:ph type="body" idx="1"/>
          </p:nvPr>
        </p:nvSpPr>
        <p:spPr>
          <a:xfrm>
            <a:off x="250825" y="1828800"/>
            <a:ext cx="8642350" cy="5029200"/>
          </a:xfrm>
        </p:spPr>
        <p:txBody>
          <a:bodyPr/>
          <a:lstStyle/>
          <a:p>
            <a:pPr>
              <a:lnSpc>
                <a:spcPct val="120000"/>
              </a:lnSpc>
              <a:buFont typeface="Wingdings" pitchFamily="2" charset="2"/>
              <a:buNone/>
            </a:pPr>
            <a:r>
              <a:rPr lang="en-US" altLang="zh-CN" b="1" smtClean="0">
                <a:solidFill>
                  <a:srgbClr val="002060"/>
                </a:solidFill>
                <a:latin typeface="宋体" charset="-122"/>
              </a:rPr>
              <a:t>  2.</a:t>
            </a:r>
            <a:r>
              <a:rPr lang="zh-CN" altLang="en-US" b="1" smtClean="0">
                <a:solidFill>
                  <a:srgbClr val="002060"/>
                </a:solidFill>
                <a:latin typeface="宋体" charset="-122"/>
              </a:rPr>
              <a:t>根据研究的时间分类：</a:t>
            </a:r>
          </a:p>
          <a:p>
            <a:pPr>
              <a:lnSpc>
                <a:spcPct val="120000"/>
              </a:lnSpc>
              <a:buFont typeface="Wingdings" pitchFamily="2" charset="2"/>
              <a:buNone/>
            </a:pPr>
            <a:r>
              <a:rPr lang="zh-CN" altLang="en-US" sz="2400" b="1" smtClean="0">
                <a:solidFill>
                  <a:srgbClr val="002060"/>
                </a:solidFill>
                <a:latin typeface="宋体" charset="-122"/>
              </a:rPr>
              <a:t> （</a:t>
            </a:r>
            <a:r>
              <a:rPr lang="en-US" altLang="zh-CN" sz="2400" b="1" smtClean="0">
                <a:solidFill>
                  <a:srgbClr val="002060"/>
                </a:solidFill>
                <a:latin typeface="宋体" charset="-122"/>
              </a:rPr>
              <a:t>1</a:t>
            </a:r>
            <a:r>
              <a:rPr lang="zh-CN" altLang="en-US" sz="2400" b="1" smtClean="0">
                <a:solidFill>
                  <a:srgbClr val="002060"/>
                </a:solidFill>
                <a:latin typeface="宋体" charset="-122"/>
              </a:rPr>
              <a:t>）横向研究：是指在同一时间里研究不同年龄被试的心理</a:t>
            </a:r>
            <a:endParaRPr lang="en-US" altLang="zh-CN" sz="2400" b="1" smtClean="0">
              <a:solidFill>
                <a:srgbClr val="002060"/>
              </a:solidFill>
              <a:latin typeface="宋体" charset="-122"/>
            </a:endParaRPr>
          </a:p>
          <a:p>
            <a:pPr>
              <a:lnSpc>
                <a:spcPct val="120000"/>
              </a:lnSpc>
              <a:buFont typeface="Wingdings" pitchFamily="2" charset="2"/>
              <a:buNone/>
            </a:pPr>
            <a:r>
              <a:rPr lang="zh-CN" altLang="en-US" sz="2400" b="1" smtClean="0">
                <a:solidFill>
                  <a:srgbClr val="002060"/>
                </a:solidFill>
                <a:latin typeface="宋体" charset="-122"/>
              </a:rPr>
              <a:t>和行为特点以对各年龄段的特征作出分析的研究。</a:t>
            </a:r>
          </a:p>
          <a:p>
            <a:pPr>
              <a:lnSpc>
                <a:spcPct val="120000"/>
              </a:lnSpc>
              <a:buFont typeface="Wingdings" pitchFamily="2" charset="2"/>
              <a:buNone/>
            </a:pPr>
            <a:r>
              <a:rPr lang="zh-CN" altLang="en-US" sz="2400" b="1" smtClean="0">
                <a:solidFill>
                  <a:srgbClr val="002060"/>
                </a:solidFill>
                <a:latin typeface="宋体" charset="-122"/>
              </a:rPr>
              <a:t> （</a:t>
            </a:r>
            <a:r>
              <a:rPr lang="en-US" altLang="zh-CN" sz="2400" b="1" smtClean="0">
                <a:solidFill>
                  <a:srgbClr val="002060"/>
                </a:solidFill>
                <a:latin typeface="宋体" charset="-122"/>
              </a:rPr>
              <a:t>2</a:t>
            </a:r>
            <a:r>
              <a:rPr lang="zh-CN" altLang="en-US" sz="2400" b="1" smtClean="0">
                <a:solidFill>
                  <a:srgbClr val="002060"/>
                </a:solidFill>
                <a:latin typeface="宋体" charset="-122"/>
              </a:rPr>
              <a:t>）纵向研究：又称为追踪研究，是指在较长时间内追踪同</a:t>
            </a:r>
            <a:endParaRPr lang="en-US" altLang="zh-CN" sz="2400" b="1" smtClean="0">
              <a:solidFill>
                <a:srgbClr val="002060"/>
              </a:solidFill>
              <a:latin typeface="宋体" charset="-122"/>
            </a:endParaRPr>
          </a:p>
          <a:p>
            <a:pPr>
              <a:lnSpc>
                <a:spcPct val="120000"/>
              </a:lnSpc>
              <a:buFont typeface="Wingdings" pitchFamily="2" charset="2"/>
              <a:buNone/>
            </a:pPr>
            <a:r>
              <a:rPr lang="zh-CN" altLang="en-US" sz="2400" b="1" smtClean="0">
                <a:solidFill>
                  <a:srgbClr val="002060"/>
                </a:solidFill>
                <a:latin typeface="宋体" charset="-122"/>
              </a:rPr>
              <a:t>一群被试以考察其心理和行为特点的变化趋势的研究。</a:t>
            </a:r>
          </a:p>
          <a:p>
            <a:pPr>
              <a:lnSpc>
                <a:spcPct val="120000"/>
              </a:lnSpc>
              <a:buFont typeface="Wingdings" pitchFamily="2" charset="2"/>
              <a:buNone/>
            </a:pPr>
            <a:r>
              <a:rPr lang="zh-CN" altLang="en-US" sz="2400" b="1" smtClean="0">
                <a:solidFill>
                  <a:srgbClr val="002060"/>
                </a:solidFill>
                <a:latin typeface="宋体" charset="-122"/>
              </a:rPr>
              <a:t> （</a:t>
            </a:r>
            <a:r>
              <a:rPr lang="en-US" altLang="zh-CN" sz="2400" b="1" smtClean="0">
                <a:solidFill>
                  <a:srgbClr val="002060"/>
                </a:solidFill>
                <a:latin typeface="宋体" charset="-122"/>
              </a:rPr>
              <a:t>3</a:t>
            </a:r>
            <a:r>
              <a:rPr lang="zh-CN" altLang="en-US" sz="2400" b="1" smtClean="0">
                <a:solidFill>
                  <a:srgbClr val="002060"/>
                </a:solidFill>
                <a:latin typeface="宋体" charset="-122"/>
              </a:rPr>
              <a:t>）横向持续研究：是指在同一时间对多组被试，从事时间</a:t>
            </a:r>
            <a:endParaRPr lang="en-US" altLang="zh-CN" sz="2400" b="1" smtClean="0">
              <a:solidFill>
                <a:srgbClr val="002060"/>
              </a:solidFill>
              <a:latin typeface="宋体" charset="-122"/>
            </a:endParaRPr>
          </a:p>
          <a:p>
            <a:pPr>
              <a:lnSpc>
                <a:spcPct val="120000"/>
              </a:lnSpc>
              <a:buFont typeface="Wingdings" pitchFamily="2" charset="2"/>
              <a:buNone/>
            </a:pPr>
            <a:r>
              <a:rPr lang="zh-CN" altLang="en-US" sz="2400" b="1" smtClean="0">
                <a:solidFill>
                  <a:srgbClr val="002060"/>
                </a:solidFill>
                <a:latin typeface="宋体" charset="-122"/>
              </a:rPr>
              <a:t>长度适宜（比横向研究的时间长，纵向研究的时间短）来收集</a:t>
            </a:r>
            <a:endParaRPr lang="en-US" altLang="zh-CN" sz="2400" b="1" smtClean="0">
              <a:solidFill>
                <a:srgbClr val="002060"/>
              </a:solidFill>
              <a:latin typeface="宋体" charset="-122"/>
            </a:endParaRPr>
          </a:p>
          <a:p>
            <a:pPr>
              <a:lnSpc>
                <a:spcPct val="120000"/>
              </a:lnSpc>
              <a:buFont typeface="Wingdings" pitchFamily="2" charset="2"/>
              <a:buNone/>
            </a:pPr>
            <a:r>
              <a:rPr lang="zh-CN" altLang="en-US" sz="2400" b="1" smtClean="0">
                <a:solidFill>
                  <a:srgbClr val="002060"/>
                </a:solidFill>
                <a:latin typeface="宋体" charset="-122"/>
              </a:rPr>
              <a:t>资料的一种研究。</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0290" name="Rectangle 2"/>
          <p:cNvSpPr>
            <a:spLocks noGrp="1" noChangeArrowheads="1"/>
          </p:cNvSpPr>
          <p:nvPr>
            <p:ph type="title"/>
          </p:nvPr>
        </p:nvSpPr>
        <p:spPr>
          <a:xfrm>
            <a:off x="2303463" y="1628775"/>
            <a:ext cx="4537075" cy="563563"/>
          </a:xfrm>
        </p:spPr>
        <p:txBody>
          <a:bodyPr>
            <a:normAutofit fontScale="90000"/>
          </a:bodyPr>
          <a:lstStyle/>
          <a:p>
            <a:pPr>
              <a:defRPr/>
            </a:pPr>
            <a:r>
              <a:rPr lang="zh-CN" altLang="en-US" b="1" dirty="0" smtClean="0">
                <a:solidFill>
                  <a:srgbClr val="002060"/>
                </a:solidFill>
              </a:rPr>
              <a:t>观察法的分类</a:t>
            </a:r>
            <a:endParaRPr lang="zh-CN" altLang="en-US" b="1" dirty="0">
              <a:solidFill>
                <a:srgbClr val="002060"/>
              </a:solidFill>
            </a:endParaRPr>
          </a:p>
        </p:txBody>
      </p:sp>
      <p:sp>
        <p:nvSpPr>
          <p:cNvPr id="780291" name="Rectangle 3"/>
          <p:cNvSpPr>
            <a:spLocks noGrp="1" noChangeArrowheads="1"/>
          </p:cNvSpPr>
          <p:nvPr>
            <p:ph idx="1"/>
          </p:nvPr>
        </p:nvSpPr>
        <p:spPr>
          <a:xfrm>
            <a:off x="250825" y="2601913"/>
            <a:ext cx="8785225" cy="3275012"/>
          </a:xfrm>
        </p:spPr>
        <p:txBody>
          <a:bodyPr>
            <a:normAutofit fontScale="92500"/>
          </a:bodyPr>
          <a:lstStyle/>
          <a:p>
            <a:pPr>
              <a:buFont typeface="Wingdings" pitchFamily="2" charset="2"/>
              <a:buNone/>
              <a:defRPr/>
            </a:pPr>
            <a:r>
              <a:rPr lang="en-US" altLang="zh-CN" sz="4200" dirty="0" smtClean="0">
                <a:solidFill>
                  <a:schemeClr val="tx2"/>
                </a:solidFill>
              </a:rPr>
              <a:t>2</a:t>
            </a:r>
            <a:r>
              <a:rPr lang="en-US" altLang="zh-CN" sz="4200" dirty="0">
                <a:solidFill>
                  <a:schemeClr val="tx2"/>
                </a:solidFill>
              </a:rPr>
              <a:t>.</a:t>
            </a:r>
            <a:r>
              <a:rPr lang="en-US" altLang="zh-CN" sz="4200" dirty="0" smtClean="0">
                <a:solidFill>
                  <a:schemeClr val="tx2"/>
                </a:solidFill>
              </a:rPr>
              <a:t> </a:t>
            </a:r>
            <a:r>
              <a:rPr lang="zh-CN" altLang="en-US" sz="4200" b="1" dirty="0" smtClean="0">
                <a:solidFill>
                  <a:srgbClr val="002060"/>
                </a:solidFill>
              </a:rPr>
              <a:t>结构式观察</a:t>
            </a:r>
            <a:endParaRPr lang="zh-CN" altLang="en-US" sz="4200" b="1" dirty="0">
              <a:solidFill>
                <a:srgbClr val="002060"/>
              </a:solidFill>
            </a:endParaRPr>
          </a:p>
          <a:p>
            <a:pPr>
              <a:lnSpc>
                <a:spcPct val="150000"/>
              </a:lnSpc>
              <a:defRPr/>
            </a:pPr>
            <a:r>
              <a:rPr lang="zh-CN" altLang="en-US" sz="3000" b="1" dirty="0" smtClean="0">
                <a:solidFill>
                  <a:srgbClr val="002060"/>
                </a:solidFill>
              </a:rPr>
              <a:t>        结构</a:t>
            </a:r>
            <a:r>
              <a:rPr lang="zh-CN" altLang="en-US" sz="3000" b="1" dirty="0">
                <a:solidFill>
                  <a:srgbClr val="002060"/>
                </a:solidFill>
              </a:rPr>
              <a:t>观察是采用确切的记分标准，始终如一地对预定的观察项目进行的观察。通常针对标准情境，需要一个观察记录表，在表上的相应栏目填写资料。</a:t>
            </a:r>
          </a:p>
        </p:txBody>
      </p:sp>
      <p:sp>
        <p:nvSpPr>
          <p:cNvPr id="67587"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67588"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34F92D50-A003-409C-AA9A-6E5751CCE39B}" type="slidenum">
              <a:rPr lang="zh-CN" altLang="en-US" smtClean="0">
                <a:latin typeface="Arial" charset="0"/>
                <a:ea typeface="宋体" charset="-122"/>
              </a:rPr>
              <a:pPr fontAlgn="base">
                <a:spcBef>
                  <a:spcPct val="0"/>
                </a:spcBef>
                <a:spcAft>
                  <a:spcPct val="0"/>
                </a:spcAft>
              </a:pPr>
              <a:t>40</a:t>
            </a:fld>
            <a:endParaRPr lang="en-US" altLang="zh-CN" smtClean="0">
              <a:latin typeface="Arial" charset="0"/>
              <a:ea typeface="宋体" charset="-122"/>
            </a:endParaRPr>
          </a:p>
        </p:txBody>
      </p:sp>
      <p:sp>
        <p:nvSpPr>
          <p:cNvPr id="780292" name="Rectangle 4"/>
          <p:cNvSpPr>
            <a:spLocks noChangeArrowheads="1"/>
          </p:cNvSpPr>
          <p:nvPr/>
        </p:nvSpPr>
        <p:spPr bwMode="auto">
          <a:xfrm>
            <a:off x="250825" y="3573463"/>
            <a:ext cx="8642350" cy="2303462"/>
          </a:xfrm>
          <a:prstGeom prst="rect">
            <a:avLst/>
          </a:prstGeom>
          <a:noFill/>
          <a:ln w="9525">
            <a:noFill/>
            <a:miter lim="800000"/>
            <a:headEnd/>
            <a:tailEnd/>
          </a:ln>
        </p:spPr>
        <p:txBody>
          <a:bodyPr/>
          <a:lstStyle/>
          <a:p>
            <a:pPr marL="342900" indent="-342900" eaLnBrk="0" hangingPunct="0">
              <a:spcBef>
                <a:spcPct val="20000"/>
              </a:spcBef>
              <a:buClr>
                <a:srgbClr val="009999"/>
              </a:buClr>
              <a:buFont typeface="Wingdings" pitchFamily="2" charset="2"/>
              <a:buChar char="v"/>
            </a:pPr>
            <a:endParaRPr lang="zh-CN" altLang="en-US" sz="2800" b="1">
              <a:solidFill>
                <a:srgbClr val="009999"/>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780291">
                                            <p:txEl>
                                              <p:pRg st="0" end="0"/>
                                            </p:txEl>
                                          </p:spTgt>
                                        </p:tgtEl>
                                        <p:attrNameLst>
                                          <p:attrName>style.visibility</p:attrName>
                                        </p:attrNameLst>
                                      </p:cBhvr>
                                      <p:to>
                                        <p:strVal val="visible"/>
                                      </p:to>
                                    </p:set>
                                    <p:animEffect transition="in" filter="barn(inHorizontal)">
                                      <p:cBhvr>
                                        <p:cTn id="7" dur="500"/>
                                        <p:tgtEl>
                                          <p:spTgt spid="7802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780291">
                                            <p:txEl>
                                              <p:pRg st="1" end="1"/>
                                            </p:txEl>
                                          </p:spTgt>
                                        </p:tgtEl>
                                        <p:attrNameLst>
                                          <p:attrName>style.visibility</p:attrName>
                                        </p:attrNameLst>
                                      </p:cBhvr>
                                      <p:to>
                                        <p:strVal val="visible"/>
                                      </p:to>
                                    </p:set>
                                    <p:animEffect transition="in" filter="barn(inHorizontal)">
                                      <p:cBhvr>
                                        <p:cTn id="12" dur="500"/>
                                        <p:tgtEl>
                                          <p:spTgt spid="7802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nodePh="1">
                                  <p:stCondLst>
                                    <p:cond delay="0"/>
                                  </p:stCondLst>
                                  <p:endCondLst>
                                    <p:cond evt="begin" delay="0">
                                      <p:tn val="15"/>
                                    </p:cond>
                                  </p:endCondLst>
                                  <p:childTnLst>
                                    <p:set>
                                      <p:cBhvr>
                                        <p:cTn id="16" dur="1" fill="hold">
                                          <p:stCondLst>
                                            <p:cond delay="0"/>
                                          </p:stCondLst>
                                        </p:cTn>
                                        <p:tgtEl>
                                          <p:spTgt spid="780292"/>
                                        </p:tgtEl>
                                        <p:attrNameLst>
                                          <p:attrName>style.visibility</p:attrName>
                                        </p:attrNameLst>
                                      </p:cBhvr>
                                      <p:to>
                                        <p:strVal val="visible"/>
                                      </p:to>
                                    </p:set>
                                    <p:animEffect transition="in" filter="barn(inHorizontal)">
                                      <p:cBhvr>
                                        <p:cTn id="17" dur="500"/>
                                        <p:tgtEl>
                                          <p:spTgt spid="7802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0291" grpId="0" build="p"/>
      <p:bldP spid="78029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Grp="1" noChangeArrowheads="1"/>
          </p:cNvSpPr>
          <p:nvPr>
            <p:ph type="title"/>
          </p:nvPr>
        </p:nvSpPr>
        <p:spPr>
          <a:xfrm>
            <a:off x="573088" y="1125538"/>
            <a:ext cx="8229600" cy="1143000"/>
          </a:xfrm>
        </p:spPr>
        <p:txBody>
          <a:bodyPr/>
          <a:lstStyle/>
          <a:p>
            <a:r>
              <a:rPr lang="zh-CN" altLang="en-US" b="1" smtClean="0">
                <a:solidFill>
                  <a:srgbClr val="002060"/>
                </a:solidFill>
              </a:rPr>
              <a:t>观察法的分类</a:t>
            </a:r>
          </a:p>
        </p:txBody>
      </p:sp>
      <p:sp>
        <p:nvSpPr>
          <p:cNvPr id="781315" name="Rectangle 3"/>
          <p:cNvSpPr>
            <a:spLocks noGrp="1" noChangeArrowheads="1"/>
          </p:cNvSpPr>
          <p:nvPr>
            <p:ph idx="1"/>
          </p:nvPr>
        </p:nvSpPr>
        <p:spPr>
          <a:xfrm>
            <a:off x="171450" y="1890713"/>
            <a:ext cx="8785225" cy="4967287"/>
          </a:xfrm>
        </p:spPr>
        <p:txBody>
          <a:bodyPr>
            <a:normAutofit lnSpcReduction="10000"/>
          </a:bodyPr>
          <a:lstStyle/>
          <a:p>
            <a:pPr marL="0" indent="0">
              <a:spcBef>
                <a:spcPts val="0"/>
              </a:spcBef>
              <a:buClr>
                <a:srgbClr val="009999"/>
              </a:buClr>
              <a:buFont typeface="Wingdings" pitchFamily="2" charset="2"/>
              <a:buChar char="v"/>
              <a:defRPr/>
            </a:pPr>
            <a:endParaRPr lang="en-US" altLang="zh-CN" sz="3600" b="1" kern="1200" dirty="0" smtClean="0">
              <a:solidFill>
                <a:srgbClr val="002060"/>
              </a:solidFill>
              <a:latin typeface="Verdana" pitchFamily="34" charset="0"/>
            </a:endParaRPr>
          </a:p>
          <a:p>
            <a:pPr marL="0" indent="0">
              <a:spcBef>
                <a:spcPts val="0"/>
              </a:spcBef>
              <a:buClr>
                <a:srgbClr val="009999"/>
              </a:buClr>
              <a:buFontTx/>
              <a:buNone/>
              <a:defRPr/>
            </a:pPr>
            <a:r>
              <a:rPr lang="zh-CN" altLang="en-US" sz="3600" b="1" kern="1200" dirty="0" smtClean="0">
                <a:solidFill>
                  <a:srgbClr val="002060"/>
                </a:solidFill>
                <a:latin typeface="+mn-ea"/>
              </a:rPr>
              <a:t>（</a:t>
            </a:r>
            <a:r>
              <a:rPr lang="en-US" altLang="zh-CN" sz="3600" b="1" kern="1200" dirty="0" smtClean="0">
                <a:solidFill>
                  <a:srgbClr val="002060"/>
                </a:solidFill>
                <a:latin typeface="+mn-ea"/>
              </a:rPr>
              <a:t>1</a:t>
            </a:r>
            <a:r>
              <a:rPr lang="zh-CN" altLang="en-US" sz="3600" b="1" kern="1200" dirty="0" smtClean="0">
                <a:solidFill>
                  <a:srgbClr val="002060"/>
                </a:solidFill>
                <a:latin typeface="+mn-ea"/>
              </a:rPr>
              <a:t>）结构式观察的特点</a:t>
            </a:r>
            <a:endParaRPr lang="en-US" altLang="zh-CN" sz="3600" b="1" kern="1200" dirty="0">
              <a:solidFill>
                <a:srgbClr val="002060"/>
              </a:solidFill>
              <a:latin typeface="+mn-ea"/>
            </a:endParaRPr>
          </a:p>
          <a:p>
            <a:pPr>
              <a:lnSpc>
                <a:spcPct val="150000"/>
              </a:lnSpc>
              <a:spcBef>
                <a:spcPts val="0"/>
              </a:spcBef>
              <a:buClr>
                <a:srgbClr val="009999"/>
              </a:buClr>
              <a:buFont typeface="Wingdings" panose="05000000000000000000" pitchFamily="2" charset="2"/>
              <a:buChar char="Ø"/>
              <a:defRPr/>
            </a:pPr>
            <a:r>
              <a:rPr lang="zh-CN" altLang="en-US" sz="2400" b="1" kern="1200" dirty="0" smtClean="0">
                <a:solidFill>
                  <a:srgbClr val="002060"/>
                </a:solidFill>
                <a:latin typeface="Verdana" pitchFamily="34" charset="0"/>
              </a:rPr>
              <a:t> 结构</a:t>
            </a:r>
            <a:r>
              <a:rPr lang="zh-CN" altLang="en-US" sz="2400" b="1" kern="1200" dirty="0">
                <a:solidFill>
                  <a:srgbClr val="002060"/>
                </a:solidFill>
                <a:latin typeface="Verdana" pitchFamily="34" charset="0"/>
              </a:rPr>
              <a:t>观察是依据研究目的和理论范畴，以特定的观点，有系统地设定观察项目，观察必要的场面，发现其特点和规律。</a:t>
            </a:r>
          </a:p>
          <a:p>
            <a:pPr>
              <a:lnSpc>
                <a:spcPct val="150000"/>
              </a:lnSpc>
              <a:spcBef>
                <a:spcPts val="0"/>
              </a:spcBef>
              <a:buClr>
                <a:srgbClr val="009999"/>
              </a:buClr>
              <a:buFont typeface="Wingdings" panose="05000000000000000000" pitchFamily="2" charset="2"/>
              <a:buChar char="Ø"/>
              <a:defRPr/>
            </a:pPr>
            <a:r>
              <a:rPr lang="zh-CN" altLang="en-US" sz="2400" b="1" kern="1200" dirty="0">
                <a:solidFill>
                  <a:srgbClr val="002060"/>
                </a:solidFill>
                <a:latin typeface="Verdana" pitchFamily="34" charset="0"/>
              </a:rPr>
              <a:t>为了保证观察的客观性，观察者不介入，而是以旁观者</a:t>
            </a:r>
            <a:r>
              <a:rPr lang="en-US" altLang="zh-CN" sz="2400" b="1" kern="1200" dirty="0">
                <a:solidFill>
                  <a:srgbClr val="002060"/>
                </a:solidFill>
                <a:latin typeface="Times New Roman" pitchFamily="18" charset="0"/>
              </a:rPr>
              <a:t>(on-looker)</a:t>
            </a:r>
            <a:r>
              <a:rPr lang="zh-CN" altLang="en-US" sz="2400" b="1" kern="1200" dirty="0">
                <a:solidFill>
                  <a:srgbClr val="002060"/>
                </a:solidFill>
                <a:latin typeface="Verdana" pitchFamily="34" charset="0"/>
              </a:rPr>
              <a:t>的身份，在一旁悄悄地观察。</a:t>
            </a:r>
          </a:p>
          <a:p>
            <a:pPr>
              <a:lnSpc>
                <a:spcPct val="150000"/>
              </a:lnSpc>
              <a:buFont typeface="Wingdings" panose="05000000000000000000" pitchFamily="2" charset="2"/>
              <a:buChar char="Ø"/>
              <a:defRPr/>
            </a:pPr>
            <a:r>
              <a:rPr lang="zh-CN" altLang="en-US" sz="2400" b="1" dirty="0" smtClean="0">
                <a:solidFill>
                  <a:srgbClr val="002060"/>
                </a:solidFill>
              </a:rPr>
              <a:t>与</a:t>
            </a:r>
            <a:r>
              <a:rPr lang="zh-CN" altLang="en-US" sz="2400" b="1" dirty="0">
                <a:solidFill>
                  <a:srgbClr val="002060"/>
                </a:solidFill>
              </a:rPr>
              <a:t>非结构观察不同，结构观察在观察前要提出假设，为此，要计划一个标准化的手段，即要有一个要观察的项目的清单，也就是观察范围。</a:t>
            </a:r>
          </a:p>
        </p:txBody>
      </p:sp>
      <p:sp>
        <p:nvSpPr>
          <p:cNvPr id="68611"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68612"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83964471-5858-423C-ABCF-885957A395E6}" type="slidenum">
              <a:rPr lang="zh-CN" altLang="en-US" smtClean="0">
                <a:latin typeface="Arial" charset="0"/>
                <a:ea typeface="宋体" charset="-122"/>
              </a:rPr>
              <a:pPr fontAlgn="base">
                <a:spcBef>
                  <a:spcPct val="0"/>
                </a:spcBef>
                <a:spcAft>
                  <a:spcPct val="0"/>
                </a:spcAft>
              </a:pPr>
              <a:t>41</a:t>
            </a:fld>
            <a:endParaRPr lang="en-US" altLang="zh-CN" smtClean="0">
              <a:latin typeface="Arial" charset="0"/>
              <a:ea typeface="宋体" charset="-122"/>
            </a:endParaRPr>
          </a:p>
        </p:txBody>
      </p:sp>
      <p:sp>
        <p:nvSpPr>
          <p:cNvPr id="781316" name="Rectangle 4"/>
          <p:cNvSpPr>
            <a:spLocks noChangeArrowheads="1"/>
          </p:cNvSpPr>
          <p:nvPr/>
        </p:nvSpPr>
        <p:spPr bwMode="auto">
          <a:xfrm>
            <a:off x="179388" y="3068638"/>
            <a:ext cx="8640762" cy="3024187"/>
          </a:xfrm>
          <a:prstGeom prst="rect">
            <a:avLst/>
          </a:prstGeom>
          <a:noFill/>
          <a:ln w="9525">
            <a:noFill/>
            <a:miter lim="800000"/>
            <a:headEnd/>
            <a:tailEnd/>
          </a:ln>
        </p:spPr>
        <p:txBody>
          <a:bodyPr/>
          <a:lstStyle/>
          <a:p>
            <a:pPr eaLnBrk="0" hangingPunct="0">
              <a:lnSpc>
                <a:spcPct val="105000"/>
              </a:lnSpc>
              <a:spcBef>
                <a:spcPct val="20000"/>
              </a:spcBef>
              <a:buClr>
                <a:srgbClr val="009999"/>
              </a:buClr>
            </a:pPr>
            <a:endParaRPr lang="zh-CN" altLang="en-US" sz="2800" b="1">
              <a:solidFill>
                <a:srgbClr val="009999"/>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781315">
                                            <p:txEl>
                                              <p:pRg st="1" end="1"/>
                                            </p:txEl>
                                          </p:spTgt>
                                        </p:tgtEl>
                                        <p:attrNameLst>
                                          <p:attrName>style.visibility</p:attrName>
                                        </p:attrNameLst>
                                      </p:cBhvr>
                                      <p:to>
                                        <p:strVal val="visible"/>
                                      </p:to>
                                    </p:set>
                                    <p:animEffect transition="in" filter="barn(inHorizontal)">
                                      <p:cBhvr>
                                        <p:cTn id="7" dur="500"/>
                                        <p:tgtEl>
                                          <p:spTgt spid="78131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781315">
                                            <p:txEl>
                                              <p:pRg st="2" end="2"/>
                                            </p:txEl>
                                          </p:spTgt>
                                        </p:tgtEl>
                                        <p:attrNameLst>
                                          <p:attrName>style.visibility</p:attrName>
                                        </p:attrNameLst>
                                      </p:cBhvr>
                                      <p:to>
                                        <p:strVal val="visible"/>
                                      </p:to>
                                    </p:set>
                                    <p:animEffect transition="in" filter="barn(inHorizontal)">
                                      <p:cBhvr>
                                        <p:cTn id="12" dur="500"/>
                                        <p:tgtEl>
                                          <p:spTgt spid="78131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781315">
                                            <p:txEl>
                                              <p:pRg st="3" end="3"/>
                                            </p:txEl>
                                          </p:spTgt>
                                        </p:tgtEl>
                                        <p:attrNameLst>
                                          <p:attrName>style.visibility</p:attrName>
                                        </p:attrNameLst>
                                      </p:cBhvr>
                                      <p:to>
                                        <p:strVal val="visible"/>
                                      </p:to>
                                    </p:set>
                                    <p:animEffect transition="in" filter="barn(inHorizontal)">
                                      <p:cBhvr>
                                        <p:cTn id="17" dur="500"/>
                                        <p:tgtEl>
                                          <p:spTgt spid="78131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781315">
                                            <p:txEl>
                                              <p:pRg st="4" end="4"/>
                                            </p:txEl>
                                          </p:spTgt>
                                        </p:tgtEl>
                                        <p:attrNameLst>
                                          <p:attrName>style.visibility</p:attrName>
                                        </p:attrNameLst>
                                      </p:cBhvr>
                                      <p:to>
                                        <p:strVal val="visible"/>
                                      </p:to>
                                    </p:set>
                                    <p:animEffect transition="in" filter="barn(inHorizontal)">
                                      <p:cBhvr>
                                        <p:cTn id="22" dur="500"/>
                                        <p:tgtEl>
                                          <p:spTgt spid="781315">
                                            <p:txEl>
                                              <p:pRg st="4" end="4"/>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grpId="0" nodeType="clickEffect" nodePh="1">
                                  <p:stCondLst>
                                    <p:cond delay="0"/>
                                  </p:stCondLst>
                                  <p:endCondLst>
                                    <p:cond evt="begin" delay="0">
                                      <p:tn val="25"/>
                                    </p:cond>
                                  </p:endCondLst>
                                  <p:childTnLst>
                                    <p:set>
                                      <p:cBhvr>
                                        <p:cTn id="26" dur="1" fill="hold">
                                          <p:stCondLst>
                                            <p:cond delay="0"/>
                                          </p:stCondLst>
                                        </p:cTn>
                                        <p:tgtEl>
                                          <p:spTgt spid="781316"/>
                                        </p:tgtEl>
                                        <p:attrNameLst>
                                          <p:attrName>style.visibility</p:attrName>
                                        </p:attrNameLst>
                                      </p:cBhvr>
                                      <p:to>
                                        <p:strVal val="visible"/>
                                      </p:to>
                                    </p:set>
                                    <p:animEffect transition="in" filter="barn(inHorizontal)">
                                      <p:cBhvr>
                                        <p:cTn id="27" dur="500"/>
                                        <p:tgtEl>
                                          <p:spTgt spid="7813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81315" grpId="0" build="p"/>
      <p:bldP spid="78131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Grp="1" noChangeArrowheads="1"/>
          </p:cNvSpPr>
          <p:nvPr>
            <p:ph type="title"/>
          </p:nvPr>
        </p:nvSpPr>
        <p:spPr>
          <a:xfrm>
            <a:off x="684213" y="908050"/>
            <a:ext cx="7883525" cy="1008063"/>
          </a:xfrm>
        </p:spPr>
        <p:txBody>
          <a:bodyPr/>
          <a:lstStyle/>
          <a:p>
            <a:r>
              <a:rPr lang="zh-CN" altLang="en-US" b="1" smtClean="0">
                <a:solidFill>
                  <a:srgbClr val="002060"/>
                </a:solidFill>
              </a:rPr>
              <a:t>观察法的分类</a:t>
            </a:r>
            <a:endParaRPr lang="zh-CN" altLang="en-US" sz="2800" smtClean="0"/>
          </a:p>
        </p:txBody>
      </p:sp>
      <p:sp>
        <p:nvSpPr>
          <p:cNvPr id="69634" name="Rectangle 3"/>
          <p:cNvSpPr>
            <a:spLocks noGrp="1" noChangeArrowheads="1"/>
          </p:cNvSpPr>
          <p:nvPr>
            <p:ph idx="1"/>
          </p:nvPr>
        </p:nvSpPr>
        <p:spPr>
          <a:xfrm>
            <a:off x="323850" y="1916113"/>
            <a:ext cx="8496300" cy="4502150"/>
          </a:xfrm>
        </p:spPr>
        <p:txBody>
          <a:bodyPr/>
          <a:lstStyle/>
          <a:p>
            <a:pPr>
              <a:lnSpc>
                <a:spcPct val="105000"/>
              </a:lnSpc>
              <a:buFont typeface="Wingdings" pitchFamily="2" charset="2"/>
              <a:buNone/>
            </a:pPr>
            <a:r>
              <a:rPr lang="zh-CN" altLang="en-US" b="1" smtClean="0">
                <a:solidFill>
                  <a:srgbClr val="002060"/>
                </a:solidFill>
              </a:rPr>
              <a:t>（</a:t>
            </a:r>
            <a:r>
              <a:rPr lang="en-US" altLang="zh-CN" b="1" smtClean="0">
                <a:solidFill>
                  <a:srgbClr val="002060"/>
                </a:solidFill>
              </a:rPr>
              <a:t>2</a:t>
            </a:r>
            <a:r>
              <a:rPr lang="zh-CN" altLang="en-US" b="1" smtClean="0">
                <a:solidFill>
                  <a:srgbClr val="002060"/>
                </a:solidFill>
              </a:rPr>
              <a:t>）结构式观察的形式</a:t>
            </a:r>
            <a:endParaRPr lang="en-US" altLang="zh-CN" b="1" smtClean="0">
              <a:solidFill>
                <a:srgbClr val="002060"/>
              </a:solidFill>
            </a:endParaRPr>
          </a:p>
          <a:p>
            <a:pPr>
              <a:lnSpc>
                <a:spcPct val="105000"/>
              </a:lnSpc>
              <a:buFont typeface="Wingdings" pitchFamily="2" charset="2"/>
              <a:buNone/>
            </a:pPr>
            <a:r>
              <a:rPr lang="en-US" altLang="zh-CN" b="1" smtClean="0"/>
              <a:t>   </a:t>
            </a:r>
            <a:r>
              <a:rPr lang="en-US" altLang="zh-CN" sz="2800" b="1" smtClean="0">
                <a:solidFill>
                  <a:srgbClr val="002060"/>
                </a:solidFill>
              </a:rPr>
              <a:t>a </a:t>
            </a:r>
            <a:r>
              <a:rPr lang="zh-CN" altLang="en-US" sz="2800" b="1" smtClean="0">
                <a:solidFill>
                  <a:srgbClr val="002060"/>
                </a:solidFill>
              </a:rPr>
              <a:t>事件取样 </a:t>
            </a:r>
            <a:r>
              <a:rPr lang="en-US" altLang="zh-CN" sz="2800" b="1" smtClean="0">
                <a:solidFill>
                  <a:srgbClr val="002060"/>
                </a:solidFill>
              </a:rPr>
              <a:t>:</a:t>
            </a:r>
            <a:r>
              <a:rPr lang="zh-CN" altLang="en-US" sz="2800" b="1" smtClean="0">
                <a:solidFill>
                  <a:srgbClr val="002060"/>
                </a:solidFill>
              </a:rPr>
              <a:t>从被观察者的多种行为中，选出与研究目的直接联系的、有代表性的行为进行观察，记录其发生和变化过程。</a:t>
            </a:r>
          </a:p>
          <a:p>
            <a:pPr>
              <a:lnSpc>
                <a:spcPct val="105000"/>
              </a:lnSpc>
              <a:buFontTx/>
              <a:buNone/>
            </a:pPr>
            <a:r>
              <a:rPr lang="en-US" altLang="zh-CN" sz="2800" b="1" smtClean="0">
                <a:solidFill>
                  <a:srgbClr val="002060"/>
                </a:solidFill>
              </a:rPr>
              <a:t>    b </a:t>
            </a:r>
            <a:r>
              <a:rPr lang="zh-CN" altLang="en-US" sz="2800" b="1" smtClean="0">
                <a:solidFill>
                  <a:srgbClr val="002060"/>
                </a:solidFill>
              </a:rPr>
              <a:t>时间取样</a:t>
            </a:r>
            <a:r>
              <a:rPr lang="en-US" altLang="zh-CN" sz="2800" b="1" smtClean="0">
                <a:solidFill>
                  <a:srgbClr val="002060"/>
                </a:solidFill>
              </a:rPr>
              <a:t>:</a:t>
            </a:r>
            <a:r>
              <a:rPr lang="zh-CN" altLang="en-US" sz="2800" b="1" smtClean="0">
                <a:solidFill>
                  <a:srgbClr val="002060"/>
                </a:solidFill>
              </a:rPr>
              <a:t> 对选定作观察的行为，在特定时间里对该种行为是否发生、发生频率和持续时间作观察记录。</a:t>
            </a:r>
          </a:p>
          <a:p>
            <a:pPr>
              <a:lnSpc>
                <a:spcPct val="105000"/>
              </a:lnSpc>
            </a:pPr>
            <a:endParaRPr lang="zh-CN" altLang="en-US" sz="2800" smtClean="0"/>
          </a:p>
        </p:txBody>
      </p:sp>
      <p:sp>
        <p:nvSpPr>
          <p:cNvPr id="69635"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69636"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2276CB62-88B5-4F0F-AEB5-0EAD0CF4C890}" type="slidenum">
              <a:rPr lang="zh-CN" altLang="en-US" smtClean="0">
                <a:latin typeface="Arial" charset="0"/>
                <a:ea typeface="宋体" charset="-122"/>
              </a:rPr>
              <a:pPr fontAlgn="base">
                <a:spcBef>
                  <a:spcPct val="0"/>
                </a:spcBef>
                <a:spcAft>
                  <a:spcPct val="0"/>
                </a:spcAft>
              </a:pPr>
              <a:t>42</a:t>
            </a:fld>
            <a:endParaRPr lang="en-US" altLang="zh-CN" smtClean="0">
              <a:latin typeface="Arial" charset="0"/>
              <a:ea typeface="宋体" charset="-122"/>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Grp="1" noChangeArrowheads="1"/>
          </p:cNvSpPr>
          <p:nvPr>
            <p:ph type="title"/>
          </p:nvPr>
        </p:nvSpPr>
        <p:spPr>
          <a:xfrm>
            <a:off x="539750" y="981075"/>
            <a:ext cx="8229600" cy="1143000"/>
          </a:xfrm>
        </p:spPr>
        <p:txBody>
          <a:bodyPr/>
          <a:lstStyle/>
          <a:p>
            <a:r>
              <a:rPr lang="zh-CN" altLang="en-US" b="1" smtClean="0">
                <a:solidFill>
                  <a:srgbClr val="002060"/>
                </a:solidFill>
              </a:rPr>
              <a:t>观察法的分类</a:t>
            </a:r>
            <a:endParaRPr lang="zh-CN" altLang="en-US" smtClean="0"/>
          </a:p>
        </p:txBody>
      </p:sp>
      <p:sp>
        <p:nvSpPr>
          <p:cNvPr id="70658" name="Rectangle 3"/>
          <p:cNvSpPr>
            <a:spLocks noGrp="1" noChangeArrowheads="1"/>
          </p:cNvSpPr>
          <p:nvPr>
            <p:ph idx="1"/>
          </p:nvPr>
        </p:nvSpPr>
        <p:spPr>
          <a:xfrm>
            <a:off x="250825" y="2060575"/>
            <a:ext cx="8713788" cy="4502150"/>
          </a:xfrm>
        </p:spPr>
        <p:txBody>
          <a:bodyPr/>
          <a:lstStyle/>
          <a:p>
            <a:pPr>
              <a:lnSpc>
                <a:spcPct val="105000"/>
              </a:lnSpc>
              <a:buFont typeface="Wingdings" pitchFamily="2" charset="2"/>
              <a:buNone/>
            </a:pPr>
            <a:r>
              <a:rPr lang="en-US" altLang="zh-CN" sz="2800" b="1" smtClean="0">
                <a:solidFill>
                  <a:srgbClr val="002060"/>
                </a:solidFill>
              </a:rPr>
              <a:t>(3)</a:t>
            </a:r>
            <a:r>
              <a:rPr lang="zh-CN" altLang="en-US" sz="2800" b="1" smtClean="0">
                <a:solidFill>
                  <a:srgbClr val="002060"/>
                </a:solidFill>
              </a:rPr>
              <a:t>等级量表观察法    在实际观察或在对录像资料进行分析过程中，采用等级量表来评判被观察者行为表现的程度，以便进一步作系统分析的方法。</a:t>
            </a:r>
          </a:p>
          <a:p>
            <a:pPr>
              <a:lnSpc>
                <a:spcPct val="105000"/>
              </a:lnSpc>
            </a:pPr>
            <a:r>
              <a:rPr lang="zh-CN" altLang="en-US" sz="2800" b="1" u="sng" smtClean="0">
                <a:solidFill>
                  <a:srgbClr val="002060"/>
                </a:solidFill>
              </a:rPr>
              <a:t>数字等级量表</a:t>
            </a:r>
            <a:r>
              <a:rPr lang="zh-CN" altLang="en-US" sz="2800" b="1" smtClean="0">
                <a:solidFill>
                  <a:srgbClr val="002060"/>
                </a:solidFill>
              </a:rPr>
              <a:t>：</a:t>
            </a:r>
            <a:r>
              <a:rPr lang="en-US" altLang="zh-CN" sz="2800" b="1" smtClean="0">
                <a:solidFill>
                  <a:srgbClr val="002060"/>
                </a:solidFill>
              </a:rPr>
              <a:t>3</a:t>
            </a:r>
            <a:r>
              <a:rPr lang="zh-CN" altLang="en-US" sz="2800" b="1" smtClean="0">
                <a:solidFill>
                  <a:srgbClr val="002060"/>
                </a:solidFill>
              </a:rPr>
              <a:t>级、</a:t>
            </a:r>
            <a:r>
              <a:rPr lang="en-US" altLang="zh-CN" sz="2800" b="1" smtClean="0">
                <a:solidFill>
                  <a:srgbClr val="002060"/>
                </a:solidFill>
              </a:rPr>
              <a:t>5</a:t>
            </a:r>
            <a:r>
              <a:rPr lang="zh-CN" altLang="en-US" sz="2800" b="1" smtClean="0">
                <a:solidFill>
                  <a:srgbClr val="002060"/>
                </a:solidFill>
              </a:rPr>
              <a:t>级、</a:t>
            </a:r>
            <a:r>
              <a:rPr lang="en-US" altLang="zh-CN" sz="2800" b="1" smtClean="0">
                <a:solidFill>
                  <a:srgbClr val="002060"/>
                </a:solidFill>
              </a:rPr>
              <a:t>7</a:t>
            </a:r>
            <a:r>
              <a:rPr lang="zh-CN" altLang="en-US" sz="2800" b="1" smtClean="0">
                <a:solidFill>
                  <a:srgbClr val="002060"/>
                </a:solidFill>
              </a:rPr>
              <a:t>级、</a:t>
            </a:r>
            <a:r>
              <a:rPr lang="en-US" altLang="zh-CN" sz="2800" b="1" smtClean="0">
                <a:solidFill>
                  <a:srgbClr val="002060"/>
                </a:solidFill>
              </a:rPr>
              <a:t>9</a:t>
            </a:r>
            <a:r>
              <a:rPr lang="zh-CN" altLang="en-US" sz="2800" b="1" smtClean="0">
                <a:solidFill>
                  <a:srgbClr val="002060"/>
                </a:solidFill>
              </a:rPr>
              <a:t>级等</a:t>
            </a:r>
          </a:p>
          <a:p>
            <a:pPr>
              <a:lnSpc>
                <a:spcPct val="105000"/>
              </a:lnSpc>
            </a:pPr>
            <a:r>
              <a:rPr lang="zh-CN" altLang="en-US" sz="2800" b="1" smtClean="0">
                <a:solidFill>
                  <a:srgbClr val="002060"/>
                </a:solidFill>
              </a:rPr>
              <a:t>如小学生遵守课堂纪律行为（</a:t>
            </a:r>
            <a:r>
              <a:rPr lang="en-US" altLang="zh-CN" sz="2800" b="1" smtClean="0">
                <a:solidFill>
                  <a:srgbClr val="002060"/>
                </a:solidFill>
              </a:rPr>
              <a:t>5</a:t>
            </a:r>
            <a:r>
              <a:rPr lang="zh-CN" altLang="en-US" sz="2800" b="1" smtClean="0">
                <a:solidFill>
                  <a:srgbClr val="002060"/>
                </a:solidFill>
              </a:rPr>
              <a:t>级）</a:t>
            </a:r>
          </a:p>
          <a:p>
            <a:pPr>
              <a:lnSpc>
                <a:spcPct val="105000"/>
              </a:lnSpc>
              <a:buFont typeface="Wingdings" pitchFamily="2" charset="2"/>
              <a:buNone/>
            </a:pPr>
            <a:r>
              <a:rPr lang="en-US" altLang="zh-CN" sz="2800" b="1" smtClean="0">
                <a:solidFill>
                  <a:srgbClr val="002060"/>
                </a:solidFill>
              </a:rPr>
              <a:t>    1 </a:t>
            </a:r>
            <a:r>
              <a:rPr lang="zh-CN" altLang="en-US" sz="2800" b="1" smtClean="0">
                <a:solidFill>
                  <a:srgbClr val="002060"/>
                </a:solidFill>
              </a:rPr>
              <a:t>捣乱、破坏纪律；</a:t>
            </a:r>
            <a:r>
              <a:rPr lang="en-US" altLang="zh-CN" sz="2800" b="1" smtClean="0">
                <a:solidFill>
                  <a:srgbClr val="002060"/>
                </a:solidFill>
              </a:rPr>
              <a:t>2 </a:t>
            </a:r>
            <a:r>
              <a:rPr lang="zh-CN" altLang="en-US" sz="2800" b="1" smtClean="0">
                <a:solidFill>
                  <a:srgbClr val="002060"/>
                </a:solidFill>
              </a:rPr>
              <a:t>自己不守纪律，但对他人影响不大；</a:t>
            </a:r>
            <a:r>
              <a:rPr lang="en-US" altLang="zh-CN" sz="2800" b="1" smtClean="0">
                <a:solidFill>
                  <a:srgbClr val="002060"/>
                </a:solidFill>
              </a:rPr>
              <a:t>3 </a:t>
            </a:r>
            <a:r>
              <a:rPr lang="zh-CN" altLang="en-US" sz="2800" b="1" smtClean="0">
                <a:solidFill>
                  <a:srgbClr val="002060"/>
                </a:solidFill>
              </a:rPr>
              <a:t>有时守纪律，有时不能</a:t>
            </a:r>
            <a:r>
              <a:rPr lang="en-US" altLang="zh-CN" sz="2800" b="1" smtClean="0">
                <a:solidFill>
                  <a:srgbClr val="002060"/>
                </a:solidFill>
              </a:rPr>
              <a:t>(</a:t>
            </a:r>
            <a:r>
              <a:rPr lang="zh-CN" altLang="en-US" sz="2800" b="1" smtClean="0">
                <a:solidFill>
                  <a:srgbClr val="002060"/>
                </a:solidFill>
              </a:rPr>
              <a:t>有小动作</a:t>
            </a:r>
            <a:r>
              <a:rPr lang="en-US" altLang="zh-CN" sz="2800" b="1" smtClean="0">
                <a:solidFill>
                  <a:srgbClr val="002060"/>
                </a:solidFill>
              </a:rPr>
              <a:t>)</a:t>
            </a:r>
            <a:r>
              <a:rPr lang="zh-CN" altLang="en-US" sz="2800" b="1" smtClean="0">
                <a:solidFill>
                  <a:srgbClr val="002060"/>
                </a:solidFill>
              </a:rPr>
              <a:t>；</a:t>
            </a:r>
            <a:r>
              <a:rPr lang="en-US" altLang="zh-CN" sz="2800" b="1" smtClean="0">
                <a:solidFill>
                  <a:srgbClr val="002060"/>
                </a:solidFill>
              </a:rPr>
              <a:t>4 </a:t>
            </a:r>
            <a:r>
              <a:rPr lang="zh-CN" altLang="en-US" sz="2800" b="1" smtClean="0">
                <a:solidFill>
                  <a:srgbClr val="002060"/>
                </a:solidFill>
              </a:rPr>
              <a:t>基本遵守纪律，偶尔分心，提醒能改正；</a:t>
            </a:r>
            <a:r>
              <a:rPr lang="en-US" altLang="zh-CN" sz="2800" b="1" smtClean="0">
                <a:solidFill>
                  <a:srgbClr val="002060"/>
                </a:solidFill>
              </a:rPr>
              <a:t>5 </a:t>
            </a:r>
            <a:r>
              <a:rPr lang="zh-CN" altLang="en-US" sz="2800" b="1" smtClean="0">
                <a:solidFill>
                  <a:srgbClr val="002060"/>
                </a:solidFill>
              </a:rPr>
              <a:t>自觉遵守纪律。</a:t>
            </a:r>
          </a:p>
        </p:txBody>
      </p:sp>
      <p:sp>
        <p:nvSpPr>
          <p:cNvPr id="70659"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70660"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2A3AE710-7205-41EB-B23B-7337513A7DAD}" type="slidenum">
              <a:rPr lang="zh-CN" altLang="en-US" smtClean="0">
                <a:latin typeface="Arial" charset="0"/>
                <a:ea typeface="宋体" charset="-122"/>
              </a:rPr>
              <a:pPr fontAlgn="base">
                <a:spcBef>
                  <a:spcPct val="0"/>
                </a:spcBef>
                <a:spcAft>
                  <a:spcPct val="0"/>
                </a:spcAft>
              </a:pPr>
              <a:t>43</a:t>
            </a:fld>
            <a:endParaRPr lang="en-US" altLang="zh-CN" smtClean="0">
              <a:latin typeface="Arial" charset="0"/>
              <a:ea typeface="宋体" charset="-122"/>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Grp="1" noChangeArrowheads="1"/>
          </p:cNvSpPr>
          <p:nvPr>
            <p:ph type="title"/>
          </p:nvPr>
        </p:nvSpPr>
        <p:spPr>
          <a:xfrm>
            <a:off x="468313" y="981075"/>
            <a:ext cx="8064500" cy="1008063"/>
          </a:xfrm>
        </p:spPr>
        <p:txBody>
          <a:bodyPr/>
          <a:lstStyle/>
          <a:p>
            <a:r>
              <a:rPr lang="zh-CN" altLang="en-US" b="1" smtClean="0">
                <a:solidFill>
                  <a:srgbClr val="002060"/>
                </a:solidFill>
              </a:rPr>
              <a:t>观察法的分类</a:t>
            </a:r>
            <a:endParaRPr lang="zh-CN" altLang="en-US" sz="2800" smtClean="0"/>
          </a:p>
        </p:txBody>
      </p:sp>
      <p:sp>
        <p:nvSpPr>
          <p:cNvPr id="791555" name="Rectangle 3"/>
          <p:cNvSpPr>
            <a:spLocks noGrp="1" noChangeArrowheads="1"/>
          </p:cNvSpPr>
          <p:nvPr>
            <p:ph idx="1"/>
          </p:nvPr>
        </p:nvSpPr>
        <p:spPr>
          <a:xfrm>
            <a:off x="179388" y="2133600"/>
            <a:ext cx="8686800" cy="4392613"/>
          </a:xfrm>
        </p:spPr>
        <p:txBody>
          <a:bodyPr>
            <a:normAutofit/>
          </a:bodyPr>
          <a:lstStyle/>
          <a:p>
            <a:pPr marL="0" indent="0">
              <a:lnSpc>
                <a:spcPct val="105000"/>
              </a:lnSpc>
              <a:buFontTx/>
              <a:buNone/>
              <a:defRPr/>
            </a:pPr>
            <a:r>
              <a:rPr lang="en-US" altLang="zh-CN" sz="3600" b="1" dirty="0" smtClean="0">
                <a:solidFill>
                  <a:srgbClr val="002060"/>
                </a:solidFill>
              </a:rPr>
              <a:t>3 </a:t>
            </a:r>
            <a:r>
              <a:rPr lang="zh-CN" altLang="en-US" sz="3600" b="1" dirty="0" smtClean="0">
                <a:solidFill>
                  <a:srgbClr val="002060"/>
                </a:solidFill>
              </a:rPr>
              <a:t>实验观察法</a:t>
            </a:r>
            <a:endParaRPr lang="en-US" altLang="zh-CN" sz="3600" b="1" dirty="0" smtClean="0">
              <a:solidFill>
                <a:srgbClr val="002060"/>
              </a:solidFill>
            </a:endParaRPr>
          </a:p>
          <a:p>
            <a:pPr>
              <a:lnSpc>
                <a:spcPct val="105000"/>
              </a:lnSpc>
              <a:defRPr/>
            </a:pPr>
            <a:r>
              <a:rPr lang="zh-CN" altLang="en-US" b="1" dirty="0" smtClean="0">
                <a:solidFill>
                  <a:srgbClr val="002060"/>
                </a:solidFill>
              </a:rPr>
              <a:t>在</a:t>
            </a:r>
            <a:r>
              <a:rPr lang="zh-CN" altLang="en-US" b="1" dirty="0">
                <a:solidFill>
                  <a:srgbClr val="002060"/>
                </a:solidFill>
              </a:rPr>
              <a:t>观察中对被试施加某种刺激，从而引发观察者期待的行为，然后观察他们的行为，这种观察叫做实验性结构观察</a:t>
            </a:r>
            <a:r>
              <a:rPr lang="zh-CN" altLang="en-US" b="1" dirty="0" smtClean="0">
                <a:solidFill>
                  <a:srgbClr val="002060"/>
                </a:solidFill>
              </a:rPr>
              <a:t>。</a:t>
            </a:r>
            <a:endParaRPr lang="zh-CN" altLang="en-US" b="1" dirty="0">
              <a:solidFill>
                <a:srgbClr val="002060"/>
              </a:solidFill>
            </a:endParaRPr>
          </a:p>
        </p:txBody>
      </p:sp>
      <p:sp>
        <p:nvSpPr>
          <p:cNvPr id="71683"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71684"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FF621619-94DD-4353-9AD9-CA239223A520}" type="slidenum">
              <a:rPr lang="zh-CN" altLang="en-US" smtClean="0">
                <a:latin typeface="Arial" charset="0"/>
                <a:ea typeface="宋体" charset="-122"/>
              </a:rPr>
              <a:pPr fontAlgn="base">
                <a:spcBef>
                  <a:spcPct val="0"/>
                </a:spcBef>
                <a:spcAft>
                  <a:spcPct val="0"/>
                </a:spcAft>
              </a:pPr>
              <a:t>44</a:t>
            </a:fld>
            <a:endParaRPr lang="en-US" altLang="zh-CN" smtClean="0">
              <a:latin typeface="Arial" charset="0"/>
              <a:ea typeface="宋体" charset="-122"/>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Grp="1" noChangeArrowheads="1"/>
          </p:cNvSpPr>
          <p:nvPr>
            <p:ph type="title"/>
          </p:nvPr>
        </p:nvSpPr>
        <p:spPr>
          <a:xfrm>
            <a:off x="611188" y="1052513"/>
            <a:ext cx="8229600" cy="1143000"/>
          </a:xfrm>
        </p:spPr>
        <p:txBody>
          <a:bodyPr/>
          <a:lstStyle/>
          <a:p>
            <a:r>
              <a:rPr lang="zh-CN" altLang="en-US" b="1" smtClean="0">
                <a:solidFill>
                  <a:srgbClr val="002060"/>
                </a:solidFill>
              </a:rPr>
              <a:t>观察法的分类</a:t>
            </a:r>
            <a:endParaRPr lang="zh-CN" altLang="en-US" smtClean="0"/>
          </a:p>
        </p:txBody>
      </p:sp>
      <p:sp>
        <p:nvSpPr>
          <p:cNvPr id="72706"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72707"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9124D005-515A-4B49-A359-87A6C048C252}" type="slidenum">
              <a:rPr lang="zh-CN" altLang="en-US" smtClean="0">
                <a:latin typeface="Arial" charset="0"/>
                <a:ea typeface="宋体" charset="-122"/>
              </a:rPr>
              <a:pPr fontAlgn="base">
                <a:spcBef>
                  <a:spcPct val="0"/>
                </a:spcBef>
                <a:spcAft>
                  <a:spcPct val="0"/>
                </a:spcAft>
              </a:pPr>
              <a:t>45</a:t>
            </a:fld>
            <a:endParaRPr lang="en-US" altLang="zh-CN" smtClean="0">
              <a:latin typeface="Arial" charset="0"/>
              <a:ea typeface="宋体" charset="-122"/>
            </a:endParaRPr>
          </a:p>
        </p:txBody>
      </p:sp>
      <p:sp>
        <p:nvSpPr>
          <p:cNvPr id="792580" name="Rectangle 4"/>
          <p:cNvSpPr>
            <a:spLocks noChangeArrowheads="1"/>
          </p:cNvSpPr>
          <p:nvPr/>
        </p:nvSpPr>
        <p:spPr bwMode="auto">
          <a:xfrm>
            <a:off x="323850" y="2276475"/>
            <a:ext cx="8424863" cy="4105275"/>
          </a:xfrm>
          <a:prstGeom prst="rect">
            <a:avLst/>
          </a:prstGeom>
          <a:noFill/>
          <a:ln>
            <a:noFill/>
          </a:ln>
          <a:effectLst/>
          <a:extLst>
            <a:ext uri="{909E8E84-426E-40DD-AFC4-6F175D3DCCD1}"/>
            <a:ext uri="{91240B29-F687-4F45-9708-019B960494DF}"/>
            <a:ext uri="{AF507438-7753-43E0-B8FC-AC1667EBCBE1}"/>
          </a:extLst>
        </p:spPr>
        <p:txBody>
          <a:bodyPr/>
          <a:lstStyle>
            <a:lvl1pPr marL="342900" indent="-342900">
              <a:spcBef>
                <a:spcPct val="20000"/>
              </a:spcBef>
              <a:buChar char="•"/>
              <a:defRPr sz="3200">
                <a:solidFill>
                  <a:schemeClr val="tx1"/>
                </a:solidFill>
                <a:latin typeface="Arial" pitchFamily="34" charset="0"/>
                <a:ea typeface="宋体" pitchFamily="2" charset="-122"/>
              </a:defRPr>
            </a:lvl1pPr>
            <a:lvl2pPr marL="742950" indent="-285750">
              <a:spcBef>
                <a:spcPct val="20000"/>
              </a:spcBef>
              <a:buChar char="–"/>
              <a:defRPr sz="2800">
                <a:solidFill>
                  <a:schemeClr val="tx1"/>
                </a:solidFill>
                <a:latin typeface="Arial" pitchFamily="34" charset="0"/>
                <a:ea typeface="宋体" pitchFamily="2" charset="-122"/>
              </a:defRPr>
            </a:lvl2pPr>
            <a:lvl3pPr marL="1143000" indent="-228600">
              <a:spcBef>
                <a:spcPct val="20000"/>
              </a:spcBef>
              <a:buChar char="•"/>
              <a:defRPr sz="2400">
                <a:solidFill>
                  <a:schemeClr val="tx1"/>
                </a:solidFill>
                <a:latin typeface="Arial" pitchFamily="34" charset="0"/>
                <a:ea typeface="宋体" pitchFamily="2" charset="-122"/>
              </a:defRPr>
            </a:lvl3pPr>
            <a:lvl4pPr marL="1600200" indent="-228600">
              <a:spcBef>
                <a:spcPct val="20000"/>
              </a:spcBef>
              <a:buChar char="–"/>
              <a:defRPr sz="2000">
                <a:solidFill>
                  <a:schemeClr val="tx1"/>
                </a:solidFill>
                <a:latin typeface="Arial" pitchFamily="34" charset="0"/>
                <a:ea typeface="宋体" pitchFamily="2" charset="-122"/>
              </a:defRPr>
            </a:lvl4pPr>
            <a:lvl5pPr marL="2057400" indent="-228600">
              <a:spcBef>
                <a:spcPct val="20000"/>
              </a:spcBef>
              <a:buChar char="»"/>
              <a:defRPr sz="2000">
                <a:solidFill>
                  <a:schemeClr val="tx1"/>
                </a:solidFill>
                <a:latin typeface="Arial" pitchFamily="34" charset="0"/>
                <a:ea typeface="宋体" pitchFamily="2" charset="-122"/>
              </a:defRPr>
            </a:lvl5pPr>
            <a:lvl6pPr marL="25146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6pPr>
            <a:lvl7pPr marL="29718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7pPr>
            <a:lvl8pPr marL="34290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8pPr>
            <a:lvl9pPr marL="38862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9pPr>
          </a:lstStyle>
          <a:p>
            <a:pPr marL="0" indent="0" eaLnBrk="0" hangingPunct="0">
              <a:lnSpc>
                <a:spcPct val="105000"/>
              </a:lnSpc>
              <a:buFontTx/>
              <a:buNone/>
              <a:defRPr/>
            </a:pPr>
            <a:r>
              <a:rPr lang="zh-CN" altLang="en-US" sz="2800" b="1" kern="0" dirty="0" smtClean="0">
                <a:solidFill>
                  <a:srgbClr val="002060"/>
                </a:solidFill>
                <a:latin typeface="Arial"/>
                <a:ea typeface="宋体"/>
              </a:rPr>
              <a:t>       研究者</a:t>
            </a:r>
            <a:r>
              <a:rPr lang="zh-CN" altLang="en-US" sz="2800" b="1" kern="0" dirty="0">
                <a:solidFill>
                  <a:srgbClr val="002060"/>
                </a:solidFill>
                <a:latin typeface="Arial"/>
                <a:ea typeface="宋体"/>
              </a:rPr>
              <a:t>还可采用伪装的方式做出某种行为。如要观察违犯交通规则的行为，可以伪装出违犯规则行为，让别人效法；可伪装顾客进入商店，故意使其他顾客和店员进行不恰当地交谈，以观察顾客的行为。</a:t>
            </a:r>
          </a:p>
          <a:p>
            <a:pPr marL="0" indent="0" eaLnBrk="0" hangingPunct="0">
              <a:lnSpc>
                <a:spcPct val="105000"/>
              </a:lnSpc>
              <a:buClr>
                <a:srgbClr val="009999"/>
              </a:buClr>
              <a:buFontTx/>
              <a:buNone/>
              <a:defRPr/>
            </a:pPr>
            <a:r>
              <a:rPr lang="zh-CN" altLang="en-US" sz="2800" b="1" dirty="0" smtClean="0">
                <a:solidFill>
                  <a:srgbClr val="002060"/>
                </a:solidFill>
                <a:latin typeface="Verdana" pitchFamily="34" charset="0"/>
              </a:rPr>
              <a:t>      实验观察与实验的区别：实验要解决因果问题，实验观察不是；实验更严格，也更脱离实际生活，实验观察不太严格，但更接近实际生活。它适合于在理论指导下，对问题做较系统的研究。</a:t>
            </a:r>
          </a:p>
        </p:txBody>
      </p:sp>
      <p:sp>
        <p:nvSpPr>
          <p:cNvPr id="792581" name="Rectangle 5"/>
          <p:cNvSpPr>
            <a:spLocks noChangeArrowheads="1"/>
          </p:cNvSpPr>
          <p:nvPr/>
        </p:nvSpPr>
        <p:spPr bwMode="auto">
          <a:xfrm>
            <a:off x="323850" y="3429000"/>
            <a:ext cx="3889375" cy="576263"/>
          </a:xfrm>
          <a:prstGeom prst="rect">
            <a:avLst/>
          </a:prstGeom>
          <a:noFill/>
          <a:ln w="9525">
            <a:noFill/>
            <a:miter lim="800000"/>
            <a:headEnd/>
            <a:tailEnd/>
          </a:ln>
        </p:spPr>
        <p:txBody>
          <a:bodyPr/>
          <a:lstStyle/>
          <a:p>
            <a:pPr eaLnBrk="0" hangingPunct="0">
              <a:lnSpc>
                <a:spcPct val="105000"/>
              </a:lnSpc>
              <a:spcBef>
                <a:spcPct val="20000"/>
              </a:spcBef>
              <a:buClr>
                <a:srgbClr val="009999"/>
              </a:buClr>
            </a:pPr>
            <a:endParaRPr lang="zh-CN" altLang="en-US" sz="2800" b="1">
              <a:solidFill>
                <a:srgbClr val="009999"/>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nodePh="1">
                                  <p:stCondLst>
                                    <p:cond delay="0"/>
                                  </p:stCondLst>
                                  <p:endCondLst>
                                    <p:cond evt="begin" delay="0">
                                      <p:tn val="5"/>
                                    </p:cond>
                                  </p:endCondLst>
                                  <p:childTnLst>
                                    <p:set>
                                      <p:cBhvr>
                                        <p:cTn id="6" dur="1" fill="hold">
                                          <p:stCondLst>
                                            <p:cond delay="0"/>
                                          </p:stCondLst>
                                        </p:cTn>
                                        <p:tgtEl>
                                          <p:spTgt spid="792581"/>
                                        </p:tgtEl>
                                        <p:attrNameLst>
                                          <p:attrName>style.visibility</p:attrName>
                                        </p:attrNameLst>
                                      </p:cBhvr>
                                      <p:to>
                                        <p:strVal val="visible"/>
                                      </p:to>
                                    </p:set>
                                    <p:animEffect transition="in" filter="barn(inHorizontal)">
                                      <p:cBhvr>
                                        <p:cTn id="7" dur="500"/>
                                        <p:tgtEl>
                                          <p:spTgt spid="79258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792580"/>
                                        </p:tgtEl>
                                        <p:attrNameLst>
                                          <p:attrName>style.visibility</p:attrName>
                                        </p:attrNameLst>
                                      </p:cBhvr>
                                      <p:to>
                                        <p:strVal val="visible"/>
                                      </p:to>
                                    </p:set>
                                    <p:animEffect transition="in" filter="barn(inHorizontal)">
                                      <p:cBhvr>
                                        <p:cTn id="12" dur="500"/>
                                        <p:tgtEl>
                                          <p:spTgt spid="79258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2580" grpId="0"/>
      <p:bldP spid="792581"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Grp="1" noChangeArrowheads="1"/>
          </p:cNvSpPr>
          <p:nvPr>
            <p:ph type="title"/>
          </p:nvPr>
        </p:nvSpPr>
        <p:spPr>
          <a:xfrm>
            <a:off x="493713" y="908050"/>
            <a:ext cx="8229600" cy="1143000"/>
          </a:xfrm>
        </p:spPr>
        <p:txBody>
          <a:bodyPr/>
          <a:lstStyle/>
          <a:p>
            <a:r>
              <a:rPr lang="zh-CN" altLang="en-US" b="1" smtClean="0">
                <a:solidFill>
                  <a:srgbClr val="002060"/>
                </a:solidFill>
              </a:rPr>
              <a:t>观察法的分类</a:t>
            </a:r>
            <a:endParaRPr lang="zh-CN" altLang="en-US" smtClean="0"/>
          </a:p>
        </p:txBody>
      </p:sp>
      <p:sp>
        <p:nvSpPr>
          <p:cNvPr id="73730"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73731"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851E12D0-2206-4AB8-A0BB-E73E041A73B8}" type="slidenum">
              <a:rPr lang="zh-CN" altLang="en-US" smtClean="0">
                <a:latin typeface="Arial" charset="0"/>
                <a:ea typeface="宋体" charset="-122"/>
              </a:rPr>
              <a:pPr fontAlgn="base">
                <a:spcBef>
                  <a:spcPct val="0"/>
                </a:spcBef>
                <a:spcAft>
                  <a:spcPct val="0"/>
                </a:spcAft>
              </a:pPr>
              <a:t>46</a:t>
            </a:fld>
            <a:endParaRPr lang="en-US" altLang="zh-CN" smtClean="0">
              <a:latin typeface="Arial" charset="0"/>
              <a:ea typeface="宋体" charset="-122"/>
            </a:endParaRPr>
          </a:p>
        </p:txBody>
      </p:sp>
      <p:sp>
        <p:nvSpPr>
          <p:cNvPr id="794628" name="Rectangle 4"/>
          <p:cNvSpPr>
            <a:spLocks noChangeArrowheads="1"/>
          </p:cNvSpPr>
          <p:nvPr/>
        </p:nvSpPr>
        <p:spPr bwMode="auto">
          <a:xfrm>
            <a:off x="179388" y="2420938"/>
            <a:ext cx="8856662" cy="4070350"/>
          </a:xfrm>
          <a:prstGeom prst="rect">
            <a:avLst/>
          </a:prstGeom>
          <a:noFill/>
          <a:ln>
            <a:noFill/>
          </a:ln>
          <a:effectLst/>
          <a:extLst>
            <a:ext uri="{909E8E84-426E-40DD-AFC4-6F175D3DCCD1}"/>
            <a:ext uri="{91240B29-F687-4F45-9708-019B960494DF}"/>
            <a:ext uri="{AF507438-7753-43E0-B8FC-AC1667EBCBE1}"/>
          </a:extLst>
        </p:spPr>
        <p:txBody>
          <a:bodyPr/>
          <a:lstStyle>
            <a:lvl1pPr marL="342900" indent="-342900">
              <a:spcBef>
                <a:spcPct val="20000"/>
              </a:spcBef>
              <a:buChar char="•"/>
              <a:defRPr sz="3200">
                <a:solidFill>
                  <a:schemeClr val="tx1"/>
                </a:solidFill>
                <a:latin typeface="Arial" pitchFamily="34" charset="0"/>
                <a:ea typeface="宋体" pitchFamily="2" charset="-122"/>
              </a:defRPr>
            </a:lvl1pPr>
            <a:lvl2pPr marL="742950" indent="-285750">
              <a:spcBef>
                <a:spcPct val="20000"/>
              </a:spcBef>
              <a:buChar char="–"/>
              <a:defRPr sz="2800">
                <a:solidFill>
                  <a:schemeClr val="tx1"/>
                </a:solidFill>
                <a:latin typeface="Arial" pitchFamily="34" charset="0"/>
                <a:ea typeface="宋体" pitchFamily="2" charset="-122"/>
              </a:defRPr>
            </a:lvl2pPr>
            <a:lvl3pPr marL="1143000" indent="-228600">
              <a:spcBef>
                <a:spcPct val="20000"/>
              </a:spcBef>
              <a:buChar char="•"/>
              <a:defRPr sz="2400">
                <a:solidFill>
                  <a:schemeClr val="tx1"/>
                </a:solidFill>
                <a:latin typeface="Arial" pitchFamily="34" charset="0"/>
                <a:ea typeface="宋体" pitchFamily="2" charset="-122"/>
              </a:defRPr>
            </a:lvl3pPr>
            <a:lvl4pPr marL="1600200" indent="-228600">
              <a:spcBef>
                <a:spcPct val="20000"/>
              </a:spcBef>
              <a:buChar char="–"/>
              <a:defRPr sz="2000">
                <a:solidFill>
                  <a:schemeClr val="tx1"/>
                </a:solidFill>
                <a:latin typeface="Arial" pitchFamily="34" charset="0"/>
                <a:ea typeface="宋体" pitchFamily="2" charset="-122"/>
              </a:defRPr>
            </a:lvl4pPr>
            <a:lvl5pPr marL="2057400" indent="-228600">
              <a:spcBef>
                <a:spcPct val="20000"/>
              </a:spcBef>
              <a:buChar char="»"/>
              <a:defRPr sz="2000">
                <a:solidFill>
                  <a:schemeClr val="tx1"/>
                </a:solidFill>
                <a:latin typeface="Arial" pitchFamily="34" charset="0"/>
                <a:ea typeface="宋体" pitchFamily="2" charset="-122"/>
              </a:defRPr>
            </a:lvl5pPr>
            <a:lvl6pPr marL="25146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6pPr>
            <a:lvl7pPr marL="29718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7pPr>
            <a:lvl8pPr marL="34290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8pPr>
            <a:lvl9pPr marL="38862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9pPr>
          </a:lstStyle>
          <a:p>
            <a:pPr marL="0" indent="0" eaLnBrk="0" hangingPunct="0">
              <a:buClr>
                <a:srgbClr val="009999"/>
              </a:buClr>
              <a:buFontTx/>
              <a:buNone/>
              <a:defRPr/>
            </a:pPr>
            <a:r>
              <a:rPr lang="en-US" altLang="zh-CN" sz="3600" b="1" dirty="0" smtClean="0">
                <a:solidFill>
                  <a:srgbClr val="002060"/>
                </a:solidFill>
                <a:latin typeface="+mn-ea"/>
                <a:ea typeface="+mn-ea"/>
              </a:rPr>
              <a:t>3 </a:t>
            </a:r>
            <a:r>
              <a:rPr lang="zh-CN" altLang="en-US" sz="3600" b="1" dirty="0" smtClean="0">
                <a:solidFill>
                  <a:srgbClr val="002060"/>
                </a:solidFill>
                <a:latin typeface="+mn-ea"/>
                <a:ea typeface="+mn-ea"/>
              </a:rPr>
              <a:t>参与观察</a:t>
            </a:r>
            <a:endParaRPr lang="en-US" altLang="zh-CN" sz="3600" b="1" dirty="0" smtClean="0">
              <a:solidFill>
                <a:srgbClr val="002060"/>
              </a:solidFill>
              <a:latin typeface="+mn-ea"/>
              <a:ea typeface="+mn-ea"/>
            </a:endParaRPr>
          </a:p>
          <a:p>
            <a:pPr marL="0" indent="0" eaLnBrk="0" hangingPunct="0">
              <a:buClr>
                <a:srgbClr val="009999"/>
              </a:buClr>
              <a:buFontTx/>
              <a:buNone/>
              <a:defRPr/>
            </a:pPr>
            <a:r>
              <a:rPr lang="zh-CN" altLang="en-US" sz="2800" b="1" dirty="0" smtClean="0">
                <a:solidFill>
                  <a:srgbClr val="002060"/>
                </a:solidFill>
              </a:rPr>
              <a:t>      就是</a:t>
            </a:r>
            <a:r>
              <a:rPr lang="zh-CN" altLang="en-US" sz="2800" b="1" dirty="0">
                <a:solidFill>
                  <a:srgbClr val="002060"/>
                </a:solidFill>
              </a:rPr>
              <a:t>研究者深入到所研究对象的生活背景中，在实际参与研究对象日常社会生活的过程中所进行的观察。</a:t>
            </a:r>
            <a:endParaRPr lang="en-US" altLang="zh-CN" sz="2800" b="1" dirty="0" smtClean="0">
              <a:solidFill>
                <a:srgbClr val="002060"/>
              </a:solidFill>
              <a:latin typeface="Verdana" pitchFamily="34" charset="0"/>
            </a:endParaRPr>
          </a:p>
          <a:p>
            <a:pPr eaLnBrk="0" hangingPunct="0">
              <a:buClr>
                <a:srgbClr val="009999"/>
              </a:buClr>
              <a:buFont typeface="Wingdings" pitchFamily="2" charset="2"/>
              <a:buChar char="v"/>
              <a:defRPr/>
            </a:pPr>
            <a:r>
              <a:rPr lang="zh-CN" altLang="en-US" sz="2800" b="1" dirty="0" smtClean="0">
                <a:solidFill>
                  <a:srgbClr val="002060"/>
                </a:solidFill>
                <a:latin typeface="Verdana" pitchFamily="34" charset="0"/>
              </a:rPr>
              <a:t>参与观察的目的是全面、深入地描述某一特定的文化现象。它预先并没有什么具体的理论假设，也很难通过其他方法（如问卷、实验）获得所需的材料，因此需要在一定的人群中进行长期的观察，从大量现象中概括出该人群的主要特征。</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794628"/>
                                        </p:tgtEl>
                                        <p:attrNameLst>
                                          <p:attrName>style.visibility</p:attrName>
                                        </p:attrNameLst>
                                      </p:cBhvr>
                                      <p:to>
                                        <p:strVal val="visible"/>
                                      </p:to>
                                    </p:set>
                                    <p:animEffect transition="in" filter="barn(inHorizontal)">
                                      <p:cBhvr>
                                        <p:cTn id="7" dur="500"/>
                                        <p:tgtEl>
                                          <p:spTgt spid="794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4628"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Grp="1" noChangeArrowheads="1"/>
          </p:cNvSpPr>
          <p:nvPr>
            <p:ph type="title"/>
          </p:nvPr>
        </p:nvSpPr>
        <p:spPr>
          <a:xfrm>
            <a:off x="179388" y="908050"/>
            <a:ext cx="8316912" cy="1439863"/>
          </a:xfrm>
        </p:spPr>
        <p:txBody>
          <a:bodyPr/>
          <a:lstStyle/>
          <a:p>
            <a:r>
              <a:rPr lang="zh-CN" altLang="en-US" b="1" smtClean="0">
                <a:solidFill>
                  <a:srgbClr val="002060"/>
                </a:solidFill>
              </a:rPr>
              <a:t>观察法的分类</a:t>
            </a:r>
            <a:endParaRPr lang="zh-CN" altLang="en-US" sz="2800" smtClean="0"/>
          </a:p>
        </p:txBody>
      </p:sp>
      <p:sp>
        <p:nvSpPr>
          <p:cNvPr id="795651" name="Rectangle 3"/>
          <p:cNvSpPr>
            <a:spLocks noGrp="1" noChangeArrowheads="1"/>
          </p:cNvSpPr>
          <p:nvPr>
            <p:ph idx="1"/>
          </p:nvPr>
        </p:nvSpPr>
        <p:spPr>
          <a:xfrm>
            <a:off x="250825" y="2492375"/>
            <a:ext cx="8642350" cy="4176713"/>
          </a:xfrm>
        </p:spPr>
        <p:txBody>
          <a:bodyPr>
            <a:normAutofit/>
          </a:bodyPr>
          <a:lstStyle/>
          <a:p>
            <a:pPr>
              <a:lnSpc>
                <a:spcPct val="110000"/>
              </a:lnSpc>
              <a:buFont typeface="Wingdings" pitchFamily="2" charset="2"/>
              <a:buNone/>
              <a:defRPr/>
            </a:pPr>
            <a:r>
              <a:rPr lang="zh-CN" altLang="en-US" sz="2800" b="1" dirty="0" smtClean="0">
                <a:solidFill>
                  <a:srgbClr val="002060"/>
                </a:solidFill>
              </a:rPr>
              <a:t>（</a:t>
            </a:r>
            <a:r>
              <a:rPr lang="en-US" altLang="zh-CN" sz="2800" b="1" dirty="0" smtClean="0">
                <a:solidFill>
                  <a:srgbClr val="002060"/>
                </a:solidFill>
              </a:rPr>
              <a:t>1</a:t>
            </a:r>
            <a:r>
              <a:rPr lang="zh-CN" altLang="en-US" sz="2800" b="1" dirty="0" smtClean="0">
                <a:solidFill>
                  <a:srgbClr val="002060"/>
                </a:solidFill>
              </a:rPr>
              <a:t>）参与观察的形式</a:t>
            </a:r>
            <a:endParaRPr lang="en-US" altLang="zh-CN" sz="2800" b="1" dirty="0" smtClean="0">
              <a:solidFill>
                <a:srgbClr val="002060"/>
              </a:solidFill>
            </a:endParaRPr>
          </a:p>
          <a:p>
            <a:pPr>
              <a:lnSpc>
                <a:spcPct val="110000"/>
              </a:lnSpc>
              <a:buFont typeface="Wingdings" pitchFamily="2" charset="2"/>
              <a:buNone/>
              <a:defRPr/>
            </a:pPr>
            <a:r>
              <a:rPr lang="en-US" altLang="zh-CN" sz="2800" b="1" dirty="0" smtClean="0">
                <a:solidFill>
                  <a:srgbClr val="002060"/>
                </a:solidFill>
              </a:rPr>
              <a:t>a </a:t>
            </a:r>
            <a:r>
              <a:rPr lang="zh-CN" altLang="en-US" sz="2800" b="1" dirty="0" smtClean="0">
                <a:solidFill>
                  <a:srgbClr val="002060"/>
                </a:solidFill>
              </a:rPr>
              <a:t>作为</a:t>
            </a:r>
            <a:r>
              <a:rPr lang="zh-CN" altLang="en-US" sz="2800" b="1" dirty="0">
                <a:solidFill>
                  <a:srgbClr val="002060"/>
                </a:solidFill>
              </a:rPr>
              <a:t>参与者的观察者    被观察者知道观察者的真实身份</a:t>
            </a:r>
            <a:r>
              <a:rPr lang="zh-CN" altLang="en-US" sz="2800" b="1" dirty="0" smtClean="0">
                <a:solidFill>
                  <a:srgbClr val="002060"/>
                </a:solidFill>
              </a:rPr>
              <a:t>。</a:t>
            </a:r>
            <a:endParaRPr lang="en-US" altLang="zh-CN" sz="2800" b="1" dirty="0" smtClean="0">
              <a:solidFill>
                <a:srgbClr val="002060"/>
              </a:solidFill>
            </a:endParaRPr>
          </a:p>
          <a:p>
            <a:pPr>
              <a:lnSpc>
                <a:spcPct val="110000"/>
              </a:lnSpc>
              <a:buFont typeface="Wingdings" pitchFamily="2" charset="2"/>
              <a:buNone/>
              <a:defRPr/>
            </a:pPr>
            <a:r>
              <a:rPr lang="en-US" altLang="zh-CN" sz="2800" b="1" dirty="0" smtClean="0">
                <a:solidFill>
                  <a:srgbClr val="002060"/>
                </a:solidFill>
              </a:rPr>
              <a:t>b </a:t>
            </a:r>
            <a:r>
              <a:rPr lang="zh-CN" altLang="en-US" sz="2800" b="1" kern="1200" dirty="0" smtClean="0">
                <a:solidFill>
                  <a:srgbClr val="002060"/>
                </a:solidFill>
              </a:rPr>
              <a:t>作为</a:t>
            </a:r>
            <a:r>
              <a:rPr lang="zh-CN" altLang="en-US" sz="2800" b="1" kern="1200" dirty="0">
                <a:solidFill>
                  <a:srgbClr val="002060"/>
                </a:solidFill>
              </a:rPr>
              <a:t>观察者的参与者    观察者既能够成为群体的成员，又不暴露其研究者身份。研究人员可以装作一个体验生活的作家，或进行采访实习的记者等。</a:t>
            </a:r>
          </a:p>
          <a:p>
            <a:pPr>
              <a:lnSpc>
                <a:spcPct val="110000"/>
              </a:lnSpc>
              <a:buFont typeface="Wingdings" pitchFamily="2" charset="2"/>
              <a:buNone/>
              <a:defRPr/>
            </a:pPr>
            <a:endParaRPr lang="zh-CN" altLang="en-US" dirty="0"/>
          </a:p>
        </p:txBody>
      </p:sp>
      <p:sp>
        <p:nvSpPr>
          <p:cNvPr id="74755"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74756"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07E7A282-1F56-462E-838B-0D954FC09F96}" type="slidenum">
              <a:rPr lang="zh-CN" altLang="en-US" smtClean="0">
                <a:latin typeface="Arial" charset="0"/>
                <a:ea typeface="宋体" charset="-122"/>
              </a:rPr>
              <a:pPr fontAlgn="base">
                <a:spcBef>
                  <a:spcPct val="0"/>
                </a:spcBef>
                <a:spcAft>
                  <a:spcPct val="0"/>
                </a:spcAft>
              </a:pPr>
              <a:t>47</a:t>
            </a:fld>
            <a:endParaRPr lang="en-US" altLang="zh-CN" smtClean="0">
              <a:latin typeface="Arial" charset="0"/>
              <a:ea typeface="宋体" charset="-122"/>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Grp="1" noChangeArrowheads="1"/>
          </p:cNvSpPr>
          <p:nvPr>
            <p:ph type="title"/>
          </p:nvPr>
        </p:nvSpPr>
        <p:spPr>
          <a:xfrm>
            <a:off x="457200" y="981075"/>
            <a:ext cx="8229600" cy="1143000"/>
          </a:xfrm>
        </p:spPr>
        <p:txBody>
          <a:bodyPr/>
          <a:lstStyle/>
          <a:p>
            <a:r>
              <a:rPr lang="zh-CN" altLang="en-US" b="1" smtClean="0">
                <a:solidFill>
                  <a:srgbClr val="002060"/>
                </a:solidFill>
              </a:rPr>
              <a:t>观察法的分类</a:t>
            </a:r>
            <a:endParaRPr lang="zh-CN" altLang="en-US" smtClean="0"/>
          </a:p>
        </p:txBody>
      </p:sp>
      <p:sp>
        <p:nvSpPr>
          <p:cNvPr id="75778"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75779"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801B3049-FD60-424B-AAFC-D772EFE51E3B}" type="slidenum">
              <a:rPr lang="zh-CN" altLang="en-US" smtClean="0">
                <a:latin typeface="Arial" charset="0"/>
                <a:ea typeface="宋体" charset="-122"/>
              </a:rPr>
              <a:pPr fontAlgn="base">
                <a:spcBef>
                  <a:spcPct val="0"/>
                </a:spcBef>
                <a:spcAft>
                  <a:spcPct val="0"/>
                </a:spcAft>
              </a:pPr>
              <a:t>48</a:t>
            </a:fld>
            <a:endParaRPr lang="en-US" altLang="zh-CN" smtClean="0">
              <a:latin typeface="Arial" charset="0"/>
              <a:ea typeface="宋体" charset="-122"/>
            </a:endParaRPr>
          </a:p>
        </p:txBody>
      </p:sp>
      <p:sp>
        <p:nvSpPr>
          <p:cNvPr id="796676" name="Rectangle 4"/>
          <p:cNvSpPr>
            <a:spLocks noChangeArrowheads="1"/>
          </p:cNvSpPr>
          <p:nvPr/>
        </p:nvSpPr>
        <p:spPr bwMode="auto">
          <a:xfrm>
            <a:off x="179388" y="2924175"/>
            <a:ext cx="8785225" cy="2881313"/>
          </a:xfrm>
          <a:prstGeom prst="rect">
            <a:avLst/>
          </a:prstGeom>
          <a:noFill/>
          <a:ln>
            <a:noFill/>
          </a:ln>
          <a:effectLst/>
          <a:extLst>
            <a:ext uri="{909E8E84-426E-40DD-AFC4-6F175D3DCCD1}"/>
            <a:ext uri="{91240B29-F687-4F45-9708-019B960494DF}"/>
            <a:ext uri="{AF507438-7753-43E0-B8FC-AC1667EBCBE1}"/>
          </a:extLst>
        </p:spPr>
        <p:txBody>
          <a:bodyPr/>
          <a:lstStyle>
            <a:lvl1pPr marL="342900" indent="-342900">
              <a:spcBef>
                <a:spcPct val="20000"/>
              </a:spcBef>
              <a:buChar char="•"/>
              <a:defRPr sz="3200">
                <a:solidFill>
                  <a:schemeClr val="tx1"/>
                </a:solidFill>
                <a:latin typeface="Arial" pitchFamily="34" charset="0"/>
                <a:ea typeface="宋体" pitchFamily="2" charset="-122"/>
              </a:defRPr>
            </a:lvl1pPr>
            <a:lvl2pPr marL="742950" indent="-285750">
              <a:spcBef>
                <a:spcPct val="20000"/>
              </a:spcBef>
              <a:buChar char="–"/>
              <a:defRPr sz="2800">
                <a:solidFill>
                  <a:schemeClr val="tx1"/>
                </a:solidFill>
                <a:latin typeface="Arial" pitchFamily="34" charset="0"/>
                <a:ea typeface="宋体" pitchFamily="2" charset="-122"/>
              </a:defRPr>
            </a:lvl2pPr>
            <a:lvl3pPr marL="1143000" indent="-228600">
              <a:spcBef>
                <a:spcPct val="20000"/>
              </a:spcBef>
              <a:buChar char="•"/>
              <a:defRPr sz="2400">
                <a:solidFill>
                  <a:schemeClr val="tx1"/>
                </a:solidFill>
                <a:latin typeface="Arial" pitchFamily="34" charset="0"/>
                <a:ea typeface="宋体" pitchFamily="2" charset="-122"/>
              </a:defRPr>
            </a:lvl3pPr>
            <a:lvl4pPr marL="1600200" indent="-228600">
              <a:spcBef>
                <a:spcPct val="20000"/>
              </a:spcBef>
              <a:buChar char="–"/>
              <a:defRPr sz="2000">
                <a:solidFill>
                  <a:schemeClr val="tx1"/>
                </a:solidFill>
                <a:latin typeface="Arial" pitchFamily="34" charset="0"/>
                <a:ea typeface="宋体" pitchFamily="2" charset="-122"/>
              </a:defRPr>
            </a:lvl4pPr>
            <a:lvl5pPr marL="2057400" indent="-228600">
              <a:spcBef>
                <a:spcPct val="20000"/>
              </a:spcBef>
              <a:buChar char="»"/>
              <a:defRPr sz="2000">
                <a:solidFill>
                  <a:schemeClr val="tx1"/>
                </a:solidFill>
                <a:latin typeface="Arial" pitchFamily="34" charset="0"/>
                <a:ea typeface="宋体" pitchFamily="2" charset="-122"/>
              </a:defRPr>
            </a:lvl5pPr>
            <a:lvl6pPr marL="25146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6pPr>
            <a:lvl7pPr marL="29718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7pPr>
            <a:lvl8pPr marL="34290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8pPr>
            <a:lvl9pPr marL="38862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9pPr>
          </a:lstStyle>
          <a:p>
            <a:pPr eaLnBrk="0" hangingPunct="0">
              <a:buClr>
                <a:srgbClr val="009999"/>
              </a:buClr>
              <a:buFont typeface="Wingdings" pitchFamily="2" charset="2"/>
              <a:buNone/>
              <a:defRPr/>
            </a:pPr>
            <a:r>
              <a:rPr lang="en-US" altLang="zh-CN" sz="2800" b="1" dirty="0" smtClean="0">
                <a:solidFill>
                  <a:srgbClr val="002060"/>
                </a:solidFill>
                <a:latin typeface="+mn-ea"/>
                <a:ea typeface="+mn-ea"/>
              </a:rPr>
              <a:t>C </a:t>
            </a:r>
            <a:r>
              <a:rPr lang="zh-CN" altLang="en-US" sz="2800" b="1" dirty="0" smtClean="0">
                <a:solidFill>
                  <a:srgbClr val="002060"/>
                </a:solidFill>
                <a:latin typeface="+mn-ea"/>
                <a:ea typeface="+mn-ea"/>
              </a:rPr>
              <a:t>完全的参与者    这是一种间谍式的角色，在整个观察过程中，被观察群体的成员都相信他就是这一群体中的一个普通成员，谁也不知道他的真实身份。</a:t>
            </a:r>
          </a:p>
          <a:p>
            <a:pPr eaLnBrk="0" hangingPunct="0">
              <a:buClr>
                <a:srgbClr val="009999"/>
              </a:buClr>
              <a:buFontTx/>
              <a:buNone/>
              <a:defRPr/>
            </a:pPr>
            <a:r>
              <a:rPr lang="zh-CN" altLang="en-US" sz="2800" b="1" dirty="0" smtClean="0">
                <a:solidFill>
                  <a:srgbClr val="009999"/>
                </a:solidFill>
                <a:latin typeface="Verdana" pitchFamily="34"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796676"/>
                                        </p:tgtEl>
                                        <p:attrNameLst>
                                          <p:attrName>style.visibility</p:attrName>
                                        </p:attrNameLst>
                                      </p:cBhvr>
                                      <p:to>
                                        <p:strVal val="visible"/>
                                      </p:to>
                                    </p:set>
                                    <p:animEffect transition="in" filter="barn(inHorizontal)">
                                      <p:cBhvr>
                                        <p:cTn id="7" dur="500"/>
                                        <p:tgtEl>
                                          <p:spTgt spid="79667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6676"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Grp="1" noChangeArrowheads="1"/>
          </p:cNvSpPr>
          <p:nvPr>
            <p:ph type="title"/>
          </p:nvPr>
        </p:nvSpPr>
        <p:spPr>
          <a:xfrm>
            <a:off x="0" y="908050"/>
            <a:ext cx="7740650" cy="923925"/>
          </a:xfrm>
        </p:spPr>
        <p:txBody>
          <a:bodyPr/>
          <a:lstStyle/>
          <a:p>
            <a:r>
              <a:rPr lang="zh-CN" altLang="en-US" b="1" smtClean="0">
                <a:solidFill>
                  <a:srgbClr val="002060"/>
                </a:solidFill>
              </a:rPr>
              <a:t>观察法的分类</a:t>
            </a:r>
            <a:endParaRPr lang="zh-CN" altLang="en-US" sz="2800" smtClean="0"/>
          </a:p>
        </p:txBody>
      </p:sp>
      <p:sp>
        <p:nvSpPr>
          <p:cNvPr id="798723" name="Rectangle 3"/>
          <p:cNvSpPr>
            <a:spLocks noGrp="1" noChangeArrowheads="1"/>
          </p:cNvSpPr>
          <p:nvPr>
            <p:ph idx="1"/>
          </p:nvPr>
        </p:nvSpPr>
        <p:spPr>
          <a:xfrm>
            <a:off x="468313" y="2133600"/>
            <a:ext cx="8229600" cy="3311525"/>
          </a:xfrm>
        </p:spPr>
        <p:txBody>
          <a:bodyPr>
            <a:normAutofit fontScale="85000" lnSpcReduction="10000"/>
          </a:bodyPr>
          <a:lstStyle/>
          <a:p>
            <a:pPr marL="0" indent="0">
              <a:buFontTx/>
              <a:buNone/>
              <a:defRPr/>
            </a:pPr>
            <a:r>
              <a:rPr lang="zh-CN" altLang="en-US" dirty="0" smtClean="0"/>
              <a:t>（</a:t>
            </a:r>
            <a:r>
              <a:rPr lang="en-US" altLang="zh-CN" b="1" dirty="0" smtClean="0">
                <a:solidFill>
                  <a:srgbClr val="002060"/>
                </a:solidFill>
              </a:rPr>
              <a:t>2</a:t>
            </a:r>
            <a:r>
              <a:rPr lang="zh-CN" altLang="en-US" b="1" dirty="0" smtClean="0">
                <a:solidFill>
                  <a:srgbClr val="002060"/>
                </a:solidFill>
              </a:rPr>
              <a:t>）参与观察的步骤</a:t>
            </a:r>
            <a:endParaRPr lang="en-US" altLang="zh-CN" b="1" dirty="0" smtClean="0">
              <a:solidFill>
                <a:srgbClr val="002060"/>
              </a:solidFill>
            </a:endParaRPr>
          </a:p>
          <a:p>
            <a:pPr marL="609600" indent="-609600">
              <a:defRPr/>
            </a:pPr>
            <a:r>
              <a:rPr lang="zh-CN" altLang="en-US" b="1" dirty="0" smtClean="0">
                <a:solidFill>
                  <a:srgbClr val="002060"/>
                </a:solidFill>
              </a:rPr>
              <a:t>进入</a:t>
            </a:r>
            <a:r>
              <a:rPr lang="zh-CN" altLang="en-US" b="1" dirty="0">
                <a:solidFill>
                  <a:srgbClr val="002060"/>
                </a:solidFill>
              </a:rPr>
              <a:t>现场</a:t>
            </a:r>
          </a:p>
          <a:p>
            <a:pPr marL="609600" indent="-609600">
              <a:defRPr/>
            </a:pPr>
            <a:r>
              <a:rPr lang="zh-CN" altLang="en-US" b="1" dirty="0">
                <a:solidFill>
                  <a:srgbClr val="002060"/>
                </a:solidFill>
              </a:rPr>
              <a:t>确定观察内容</a:t>
            </a:r>
          </a:p>
          <a:p>
            <a:pPr marL="609600" indent="-609600">
              <a:defRPr/>
            </a:pPr>
            <a:r>
              <a:rPr lang="zh-CN" altLang="en-US" b="1" dirty="0">
                <a:solidFill>
                  <a:srgbClr val="002060"/>
                </a:solidFill>
              </a:rPr>
              <a:t>确定观察的时间、地点</a:t>
            </a:r>
          </a:p>
          <a:p>
            <a:pPr marL="609600" indent="-609600">
              <a:defRPr/>
            </a:pPr>
            <a:r>
              <a:rPr lang="zh-CN" altLang="en-US" b="1" dirty="0">
                <a:solidFill>
                  <a:srgbClr val="002060"/>
                </a:solidFill>
              </a:rPr>
              <a:t>确立与被观察者的关系</a:t>
            </a:r>
          </a:p>
          <a:p>
            <a:pPr marL="609600" indent="-609600">
              <a:defRPr/>
            </a:pPr>
            <a:r>
              <a:rPr lang="zh-CN" altLang="en-US" b="1" dirty="0">
                <a:solidFill>
                  <a:srgbClr val="002060"/>
                </a:solidFill>
              </a:rPr>
              <a:t>获得观察材料    当场记录，事后回忆，日记，必要时使用相应的设备，如录音、录像设备等。</a:t>
            </a:r>
          </a:p>
        </p:txBody>
      </p:sp>
      <p:sp>
        <p:nvSpPr>
          <p:cNvPr id="76803"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76804"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AD336E2B-8908-4F45-9E58-685505FD787D}" type="slidenum">
              <a:rPr lang="zh-CN" altLang="en-US" smtClean="0">
                <a:latin typeface="Arial" charset="0"/>
                <a:ea typeface="宋体" charset="-122"/>
              </a:rPr>
              <a:pPr fontAlgn="base">
                <a:spcBef>
                  <a:spcPct val="0"/>
                </a:spcBef>
                <a:spcAft>
                  <a:spcPct val="0"/>
                </a:spcAft>
              </a:pPr>
              <a:t>49</a:t>
            </a:fld>
            <a:endParaRPr lang="en-US" altLang="zh-CN" smtClean="0">
              <a:latin typeface="Arial" charset="0"/>
              <a:ea typeface="宋体"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Grp="1" noChangeArrowheads="1"/>
          </p:cNvSpPr>
          <p:nvPr>
            <p:ph type="title"/>
          </p:nvPr>
        </p:nvSpPr>
        <p:spPr>
          <a:xfrm>
            <a:off x="539750" y="908050"/>
            <a:ext cx="8229600" cy="1143000"/>
          </a:xfrm>
        </p:spPr>
        <p:txBody>
          <a:bodyPr/>
          <a:lstStyle/>
          <a:p>
            <a:r>
              <a:rPr lang="zh-CN" altLang="en-US" b="1" smtClean="0">
                <a:solidFill>
                  <a:srgbClr val="000066"/>
                </a:solidFill>
                <a:latin typeface="宋体" charset="-122"/>
              </a:rPr>
              <a:t>心理学研究的主要类型</a:t>
            </a:r>
            <a:endParaRPr lang="zh-CN" altLang="en-US" b="1" smtClean="0">
              <a:solidFill>
                <a:srgbClr val="660066"/>
              </a:solidFill>
              <a:latin typeface="黑体" pitchFamily="2" charset="-122"/>
              <a:ea typeface="黑体" pitchFamily="2" charset="-122"/>
            </a:endParaRPr>
          </a:p>
        </p:txBody>
      </p:sp>
      <p:sp>
        <p:nvSpPr>
          <p:cNvPr id="31746" name="Rectangle 3"/>
          <p:cNvSpPr>
            <a:spLocks noGrp="1" noChangeArrowheads="1"/>
          </p:cNvSpPr>
          <p:nvPr>
            <p:ph type="body" idx="1"/>
          </p:nvPr>
        </p:nvSpPr>
        <p:spPr>
          <a:xfrm>
            <a:off x="1182688" y="2017713"/>
            <a:ext cx="7772400" cy="4840287"/>
          </a:xfrm>
        </p:spPr>
        <p:txBody>
          <a:bodyPr/>
          <a:lstStyle/>
          <a:p>
            <a:pPr>
              <a:lnSpc>
                <a:spcPct val="120000"/>
              </a:lnSpc>
              <a:buFont typeface="Wingdings" pitchFamily="2" charset="2"/>
              <a:buNone/>
            </a:pPr>
            <a:r>
              <a:rPr lang="en-US" altLang="zh-CN" b="1" smtClean="0">
                <a:solidFill>
                  <a:srgbClr val="000066"/>
                </a:solidFill>
                <a:latin typeface="宋体" charset="-122"/>
              </a:rPr>
              <a:t>  3.</a:t>
            </a:r>
            <a:r>
              <a:rPr lang="zh-CN" altLang="en-US" b="1" smtClean="0">
                <a:solidFill>
                  <a:srgbClr val="000066"/>
                </a:solidFill>
                <a:latin typeface="宋体" charset="-122"/>
              </a:rPr>
              <a:t>定性和定量研究</a:t>
            </a:r>
          </a:p>
          <a:p>
            <a:pPr>
              <a:lnSpc>
                <a:spcPct val="12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a:t>
            </a:r>
            <a:r>
              <a:rPr lang="zh-CN" altLang="en-US" sz="2400" b="1" smtClean="0">
                <a:solidFill>
                  <a:srgbClr val="000066"/>
                </a:solidFill>
                <a:latin typeface="宋体" charset="-122"/>
              </a:rPr>
              <a:t>）定性研究：是以解释性的理解、描述为主对心理</a:t>
            </a:r>
          </a:p>
          <a:p>
            <a:pPr>
              <a:lnSpc>
                <a:spcPct val="120000"/>
              </a:lnSpc>
              <a:buFont typeface="Wingdings" pitchFamily="2" charset="2"/>
              <a:buNone/>
            </a:pPr>
            <a:r>
              <a:rPr lang="zh-CN" altLang="en-US" sz="2400" b="1" smtClean="0">
                <a:solidFill>
                  <a:srgbClr val="000066"/>
                </a:solidFill>
                <a:latin typeface="宋体" charset="-122"/>
              </a:rPr>
              <a:t>和行为进行研究的取向。主要是指那些采用非实验的方</a:t>
            </a:r>
          </a:p>
          <a:p>
            <a:pPr>
              <a:lnSpc>
                <a:spcPct val="120000"/>
              </a:lnSpc>
              <a:buFont typeface="Wingdings" pitchFamily="2" charset="2"/>
              <a:buNone/>
            </a:pPr>
            <a:r>
              <a:rPr lang="zh-CN" altLang="en-US" sz="2400" b="1" smtClean="0">
                <a:solidFill>
                  <a:srgbClr val="000066"/>
                </a:solidFill>
                <a:latin typeface="宋体" charset="-122"/>
              </a:rPr>
              <a:t>式，且不以数量形式表达的研究。</a:t>
            </a:r>
          </a:p>
          <a:p>
            <a:pPr>
              <a:lnSpc>
                <a:spcPct val="120000"/>
              </a:lnSpc>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）定量研究：又称量化研究，用数字计量表达对心</a:t>
            </a:r>
          </a:p>
          <a:p>
            <a:pPr>
              <a:lnSpc>
                <a:spcPct val="120000"/>
              </a:lnSpc>
              <a:buFont typeface="Wingdings" pitchFamily="2" charset="2"/>
              <a:buNone/>
            </a:pPr>
            <a:r>
              <a:rPr lang="zh-CN" altLang="en-US" sz="2400" b="1" smtClean="0">
                <a:solidFill>
                  <a:srgbClr val="000066"/>
                </a:solidFill>
                <a:latin typeface="宋体" charset="-122"/>
              </a:rPr>
              <a:t>理和行为进行研究的取向。量化是用可操作的方式对事</a:t>
            </a:r>
          </a:p>
          <a:p>
            <a:pPr>
              <a:lnSpc>
                <a:spcPct val="120000"/>
              </a:lnSpc>
              <a:buFont typeface="Wingdings" pitchFamily="2" charset="2"/>
              <a:buNone/>
            </a:pPr>
            <a:r>
              <a:rPr lang="zh-CN" altLang="en-US" sz="2400" b="1" smtClean="0">
                <a:solidFill>
                  <a:srgbClr val="000066"/>
                </a:solidFill>
                <a:latin typeface="宋体" charset="-122"/>
              </a:rPr>
              <a:t>件、活动、人物的性质加以数字计量的表达，量化是心</a:t>
            </a:r>
          </a:p>
          <a:p>
            <a:pPr>
              <a:lnSpc>
                <a:spcPct val="120000"/>
              </a:lnSpc>
              <a:buFont typeface="Wingdings" pitchFamily="2" charset="2"/>
              <a:buNone/>
            </a:pPr>
            <a:r>
              <a:rPr lang="zh-CN" altLang="en-US" sz="2400" b="1" smtClean="0">
                <a:solidFill>
                  <a:srgbClr val="000066"/>
                </a:solidFill>
                <a:latin typeface="宋体" charset="-122"/>
              </a:rPr>
              <a:t>理学研究科学化的重要标志。</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Grp="1" noChangeArrowheads="1"/>
          </p:cNvSpPr>
          <p:nvPr>
            <p:ph type="title"/>
          </p:nvPr>
        </p:nvSpPr>
        <p:spPr>
          <a:xfrm>
            <a:off x="539750" y="836613"/>
            <a:ext cx="8099425" cy="1150937"/>
          </a:xfrm>
        </p:spPr>
        <p:txBody>
          <a:bodyPr/>
          <a:lstStyle/>
          <a:p>
            <a:r>
              <a:rPr lang="zh-CN" altLang="en-US" b="1" smtClean="0">
                <a:solidFill>
                  <a:srgbClr val="002060"/>
                </a:solidFill>
              </a:rPr>
              <a:t>观察法的分类</a:t>
            </a:r>
            <a:endParaRPr lang="zh-CN" altLang="en-US" smtClean="0"/>
          </a:p>
        </p:txBody>
      </p:sp>
      <p:sp>
        <p:nvSpPr>
          <p:cNvPr id="799747" name="Rectangle 3"/>
          <p:cNvSpPr>
            <a:spLocks noGrp="1" noChangeArrowheads="1"/>
          </p:cNvSpPr>
          <p:nvPr>
            <p:ph idx="1"/>
          </p:nvPr>
        </p:nvSpPr>
        <p:spPr>
          <a:xfrm>
            <a:off x="323850" y="2060575"/>
            <a:ext cx="8569325" cy="4141788"/>
          </a:xfrm>
        </p:spPr>
        <p:txBody>
          <a:bodyPr>
            <a:normAutofit fontScale="92500" lnSpcReduction="10000"/>
          </a:bodyPr>
          <a:lstStyle/>
          <a:p>
            <a:pPr marL="0" indent="0">
              <a:buFontTx/>
              <a:buNone/>
              <a:defRPr/>
            </a:pPr>
            <a:r>
              <a:rPr lang="en-US" altLang="zh-CN" b="1" dirty="0">
                <a:solidFill>
                  <a:srgbClr val="002060"/>
                </a:solidFill>
              </a:rPr>
              <a:t>5</a:t>
            </a:r>
            <a:r>
              <a:rPr lang="en-US" altLang="zh-CN" b="1" dirty="0" smtClean="0">
                <a:solidFill>
                  <a:srgbClr val="002060"/>
                </a:solidFill>
              </a:rPr>
              <a:t> </a:t>
            </a:r>
            <a:r>
              <a:rPr lang="zh-CN" altLang="en-US" b="1" dirty="0" smtClean="0">
                <a:solidFill>
                  <a:srgbClr val="002060"/>
                </a:solidFill>
              </a:rPr>
              <a:t>间接观察</a:t>
            </a:r>
            <a:endParaRPr lang="en-US" altLang="zh-CN" b="1" dirty="0" smtClean="0">
              <a:solidFill>
                <a:srgbClr val="002060"/>
              </a:solidFill>
            </a:endParaRPr>
          </a:p>
          <a:p>
            <a:pPr>
              <a:defRPr/>
            </a:pPr>
            <a:r>
              <a:rPr lang="zh-CN" altLang="en-US" sz="3000" b="1" dirty="0" smtClean="0">
                <a:solidFill>
                  <a:srgbClr val="002060"/>
                </a:solidFill>
              </a:rPr>
              <a:t>直接</a:t>
            </a:r>
            <a:r>
              <a:rPr lang="zh-CN" altLang="en-US" sz="3000" b="1" dirty="0">
                <a:solidFill>
                  <a:srgbClr val="002060"/>
                </a:solidFill>
              </a:rPr>
              <a:t>观察的局限性是，观察者本人的出现以及观察工具的使用对被观察者有这样那样的影响。而间接观察能避免这种影响。</a:t>
            </a:r>
          </a:p>
          <a:p>
            <a:pPr marL="0" indent="0">
              <a:buFontTx/>
              <a:buNone/>
              <a:defRPr/>
            </a:pPr>
            <a:r>
              <a:rPr lang="zh-CN" altLang="en-US" sz="3000" b="1" dirty="0" smtClean="0">
                <a:solidFill>
                  <a:srgbClr val="002060"/>
                </a:solidFill>
              </a:rPr>
              <a:t>（</a:t>
            </a:r>
            <a:r>
              <a:rPr lang="en-US" altLang="zh-CN" sz="3000" b="1" dirty="0" smtClean="0">
                <a:solidFill>
                  <a:srgbClr val="002060"/>
                </a:solidFill>
              </a:rPr>
              <a:t>1</a:t>
            </a:r>
            <a:r>
              <a:rPr lang="zh-CN" altLang="en-US" sz="3000" b="1" dirty="0" smtClean="0">
                <a:solidFill>
                  <a:srgbClr val="002060"/>
                </a:solidFill>
              </a:rPr>
              <a:t>）物质</a:t>
            </a:r>
            <a:r>
              <a:rPr lang="zh-CN" altLang="en-US" sz="3000" b="1" dirty="0">
                <a:solidFill>
                  <a:srgbClr val="002060"/>
                </a:solidFill>
              </a:rPr>
              <a:t>痕迹观察</a:t>
            </a:r>
          </a:p>
          <a:p>
            <a:pPr>
              <a:buFont typeface="Wingdings" pitchFamily="2" charset="2"/>
              <a:buNone/>
              <a:defRPr/>
            </a:pPr>
            <a:r>
              <a:rPr lang="en-US" altLang="zh-CN" sz="3000" b="1" dirty="0">
                <a:solidFill>
                  <a:srgbClr val="002060"/>
                </a:solidFill>
              </a:rPr>
              <a:t>  a</a:t>
            </a:r>
            <a:r>
              <a:rPr lang="en-US" altLang="zh-CN" sz="3000" b="1" dirty="0" smtClean="0">
                <a:solidFill>
                  <a:srgbClr val="002060"/>
                </a:solidFill>
              </a:rPr>
              <a:t> </a:t>
            </a:r>
            <a:r>
              <a:rPr lang="zh-CN" altLang="en-US" sz="3000" b="1" dirty="0">
                <a:solidFill>
                  <a:srgbClr val="002060"/>
                </a:solidFill>
              </a:rPr>
              <a:t>腐损测量    图书馆中书籍的磨损程度，刑警队车辆的轮胎的磨损程度等。</a:t>
            </a:r>
          </a:p>
          <a:p>
            <a:pPr>
              <a:buFont typeface="Wingdings" pitchFamily="2" charset="2"/>
              <a:buNone/>
              <a:defRPr/>
            </a:pPr>
            <a:r>
              <a:rPr lang="en-US" altLang="zh-CN" sz="3000" b="1" dirty="0">
                <a:solidFill>
                  <a:srgbClr val="002060"/>
                </a:solidFill>
              </a:rPr>
              <a:t>  </a:t>
            </a:r>
            <a:r>
              <a:rPr lang="en-US" altLang="zh-CN" sz="3000" b="1" dirty="0" smtClean="0">
                <a:solidFill>
                  <a:srgbClr val="002060"/>
                </a:solidFill>
              </a:rPr>
              <a:t>b </a:t>
            </a:r>
            <a:r>
              <a:rPr lang="zh-CN" altLang="en-US" sz="3000" b="1" dirty="0" smtClean="0">
                <a:solidFill>
                  <a:srgbClr val="002060"/>
                </a:solidFill>
              </a:rPr>
              <a:t>累计</a:t>
            </a:r>
            <a:r>
              <a:rPr lang="zh-CN" altLang="en-US" sz="3000" b="1" dirty="0">
                <a:solidFill>
                  <a:srgbClr val="002060"/>
                </a:solidFill>
              </a:rPr>
              <a:t>物测量    私人书架上的灰尘；垃圾箱中丢弃物的内容；公共厕所墙壁上的涂写文字；</a:t>
            </a:r>
          </a:p>
        </p:txBody>
      </p:sp>
      <p:sp>
        <p:nvSpPr>
          <p:cNvPr id="77827"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77828"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183773B8-66F4-4B3A-93A8-DCD7DC4DBDD1}" type="slidenum">
              <a:rPr lang="zh-CN" altLang="en-US" smtClean="0">
                <a:latin typeface="Arial" charset="0"/>
                <a:ea typeface="宋体" charset="-122"/>
              </a:rPr>
              <a:pPr fontAlgn="base">
                <a:spcBef>
                  <a:spcPct val="0"/>
                </a:spcBef>
                <a:spcAft>
                  <a:spcPct val="0"/>
                </a:spcAft>
              </a:pPr>
              <a:t>50</a:t>
            </a:fld>
            <a:endParaRPr lang="en-US" altLang="zh-CN" smtClean="0">
              <a:latin typeface="Arial" charset="0"/>
              <a:ea typeface="宋体" charset="-122"/>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Grp="1" noChangeArrowheads="1"/>
          </p:cNvSpPr>
          <p:nvPr>
            <p:ph type="title"/>
          </p:nvPr>
        </p:nvSpPr>
        <p:spPr>
          <a:xfrm>
            <a:off x="457200" y="1052513"/>
            <a:ext cx="8229600" cy="1143000"/>
          </a:xfrm>
        </p:spPr>
        <p:txBody>
          <a:bodyPr/>
          <a:lstStyle/>
          <a:p>
            <a:r>
              <a:rPr lang="zh-CN" altLang="en-US" b="1" smtClean="0">
                <a:solidFill>
                  <a:srgbClr val="002060"/>
                </a:solidFill>
              </a:rPr>
              <a:t>观察法的分类</a:t>
            </a:r>
            <a:endParaRPr lang="zh-CN" altLang="en-US" smtClean="0"/>
          </a:p>
        </p:txBody>
      </p:sp>
      <p:sp>
        <p:nvSpPr>
          <p:cNvPr id="800771" name="Rectangle 3"/>
          <p:cNvSpPr>
            <a:spLocks noGrp="1" noChangeArrowheads="1"/>
          </p:cNvSpPr>
          <p:nvPr>
            <p:ph idx="1"/>
          </p:nvPr>
        </p:nvSpPr>
        <p:spPr>
          <a:xfrm>
            <a:off x="322263" y="2852738"/>
            <a:ext cx="8821737" cy="2305050"/>
          </a:xfrm>
        </p:spPr>
        <p:txBody>
          <a:bodyPr>
            <a:normAutofit/>
          </a:bodyPr>
          <a:lstStyle/>
          <a:p>
            <a:pPr marL="0" indent="0">
              <a:buFontTx/>
              <a:buNone/>
              <a:defRPr/>
            </a:pPr>
            <a:r>
              <a:rPr lang="zh-CN" altLang="en-US" b="1" dirty="0" smtClean="0">
                <a:solidFill>
                  <a:srgbClr val="002060"/>
                </a:solidFill>
              </a:rPr>
              <a:t>（</a:t>
            </a:r>
            <a:r>
              <a:rPr lang="en-US" altLang="zh-CN" b="1" dirty="0" smtClean="0">
                <a:solidFill>
                  <a:srgbClr val="002060"/>
                </a:solidFill>
              </a:rPr>
              <a:t>2</a:t>
            </a:r>
            <a:r>
              <a:rPr lang="zh-CN" altLang="en-US" b="1" dirty="0" smtClean="0">
                <a:solidFill>
                  <a:srgbClr val="002060"/>
                </a:solidFill>
              </a:rPr>
              <a:t>）</a:t>
            </a:r>
            <a:r>
              <a:rPr lang="en-US" altLang="zh-CN" b="1" dirty="0" smtClean="0">
                <a:solidFill>
                  <a:srgbClr val="002060"/>
                </a:solidFill>
              </a:rPr>
              <a:t> </a:t>
            </a:r>
            <a:r>
              <a:rPr lang="zh-CN" altLang="en-US" b="1" dirty="0">
                <a:solidFill>
                  <a:srgbClr val="002060"/>
                </a:solidFill>
              </a:rPr>
              <a:t>行为痕迹观察</a:t>
            </a:r>
          </a:p>
          <a:p>
            <a:pPr>
              <a:defRPr/>
            </a:pPr>
            <a:r>
              <a:rPr lang="zh-CN" altLang="en-US" b="1" dirty="0">
                <a:solidFill>
                  <a:srgbClr val="002060"/>
                </a:solidFill>
              </a:rPr>
              <a:t>对“丢失邮件或物品”的观察；考察人们的助人行为和道德观念的情况；</a:t>
            </a:r>
          </a:p>
        </p:txBody>
      </p:sp>
      <p:sp>
        <p:nvSpPr>
          <p:cNvPr id="78851"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78852"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501E7BD1-681C-4296-BC02-AA6360F02DE4}" type="slidenum">
              <a:rPr lang="zh-CN" altLang="en-US" smtClean="0">
                <a:latin typeface="Arial" charset="0"/>
                <a:ea typeface="宋体" charset="-122"/>
              </a:rPr>
              <a:pPr fontAlgn="base">
                <a:spcBef>
                  <a:spcPct val="0"/>
                </a:spcBef>
                <a:spcAft>
                  <a:spcPct val="0"/>
                </a:spcAft>
              </a:pPr>
              <a:t>51</a:t>
            </a:fld>
            <a:endParaRPr lang="en-US" altLang="zh-CN" smtClean="0">
              <a:latin typeface="Arial" charset="0"/>
              <a:ea typeface="宋体" charset="-122"/>
            </a:endParaRPr>
          </a:p>
        </p:txBody>
      </p:sp>
      <p:sp>
        <p:nvSpPr>
          <p:cNvPr id="800772" name="Rectangle 4"/>
          <p:cNvSpPr>
            <a:spLocks noChangeArrowheads="1"/>
          </p:cNvSpPr>
          <p:nvPr/>
        </p:nvSpPr>
        <p:spPr bwMode="auto">
          <a:xfrm>
            <a:off x="179388" y="2708275"/>
            <a:ext cx="8642350" cy="1368425"/>
          </a:xfrm>
          <a:prstGeom prst="rect">
            <a:avLst/>
          </a:prstGeom>
          <a:noFill/>
          <a:ln w="9525">
            <a:noFill/>
            <a:miter lim="800000"/>
            <a:headEnd/>
            <a:tailEnd/>
          </a:ln>
        </p:spPr>
        <p:txBody>
          <a:bodyPr/>
          <a:lstStyle/>
          <a:p>
            <a:pPr eaLnBrk="0" hangingPunct="0">
              <a:spcBef>
                <a:spcPct val="20000"/>
              </a:spcBef>
              <a:buClr>
                <a:srgbClr val="009999"/>
              </a:buClr>
            </a:pPr>
            <a:endParaRPr lang="zh-CN" altLang="en-US" sz="2800" b="1">
              <a:solidFill>
                <a:srgbClr val="009999"/>
              </a:solidFill>
              <a:latin typeface="Verdana" pitchFamily="34" charset="0"/>
            </a:endParaRPr>
          </a:p>
        </p:txBody>
      </p:sp>
      <p:sp>
        <p:nvSpPr>
          <p:cNvPr id="800773" name="Rectangle 5"/>
          <p:cNvSpPr>
            <a:spLocks noChangeArrowheads="1"/>
          </p:cNvSpPr>
          <p:nvPr/>
        </p:nvSpPr>
        <p:spPr bwMode="auto">
          <a:xfrm>
            <a:off x="179388" y="4076700"/>
            <a:ext cx="8785225" cy="2160588"/>
          </a:xfrm>
          <a:prstGeom prst="rect">
            <a:avLst/>
          </a:prstGeom>
          <a:noFill/>
          <a:ln w="9525">
            <a:noFill/>
            <a:miter lim="800000"/>
            <a:headEnd/>
            <a:tailEnd/>
          </a:ln>
        </p:spPr>
        <p:txBody>
          <a:bodyPr/>
          <a:lstStyle/>
          <a:p>
            <a:pPr marL="342900" indent="-342900" eaLnBrk="0" hangingPunct="0">
              <a:spcBef>
                <a:spcPct val="20000"/>
              </a:spcBef>
              <a:buClr>
                <a:srgbClr val="009999"/>
              </a:buClr>
              <a:buFont typeface="Wingdings" pitchFamily="2" charset="2"/>
              <a:buChar char="v"/>
            </a:pPr>
            <a:endParaRPr lang="zh-CN" altLang="en-US" sz="2800" b="1">
              <a:solidFill>
                <a:srgbClr val="009999"/>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800771">
                                            <p:txEl>
                                              <p:pRg st="0" end="0"/>
                                            </p:txEl>
                                          </p:spTgt>
                                        </p:tgtEl>
                                        <p:attrNameLst>
                                          <p:attrName>style.visibility</p:attrName>
                                        </p:attrNameLst>
                                      </p:cBhvr>
                                      <p:to>
                                        <p:strVal val="visible"/>
                                      </p:to>
                                    </p:set>
                                    <p:animEffect transition="in" filter="barn(inHorizontal)">
                                      <p:cBhvr>
                                        <p:cTn id="7" dur="500"/>
                                        <p:tgtEl>
                                          <p:spTgt spid="8007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800771">
                                            <p:txEl>
                                              <p:pRg st="1" end="1"/>
                                            </p:txEl>
                                          </p:spTgt>
                                        </p:tgtEl>
                                        <p:attrNameLst>
                                          <p:attrName>style.visibility</p:attrName>
                                        </p:attrNameLst>
                                      </p:cBhvr>
                                      <p:to>
                                        <p:strVal val="visible"/>
                                      </p:to>
                                    </p:set>
                                    <p:animEffect transition="in" filter="barn(inHorizontal)">
                                      <p:cBhvr>
                                        <p:cTn id="12" dur="500"/>
                                        <p:tgtEl>
                                          <p:spTgt spid="8007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nodePh="1">
                                  <p:stCondLst>
                                    <p:cond delay="0"/>
                                  </p:stCondLst>
                                  <p:endCondLst>
                                    <p:cond evt="begin" delay="0">
                                      <p:tn val="15"/>
                                    </p:cond>
                                  </p:endCondLst>
                                  <p:childTnLst>
                                    <p:set>
                                      <p:cBhvr>
                                        <p:cTn id="16" dur="1" fill="hold">
                                          <p:stCondLst>
                                            <p:cond delay="0"/>
                                          </p:stCondLst>
                                        </p:cTn>
                                        <p:tgtEl>
                                          <p:spTgt spid="800772"/>
                                        </p:tgtEl>
                                        <p:attrNameLst>
                                          <p:attrName>style.visibility</p:attrName>
                                        </p:attrNameLst>
                                      </p:cBhvr>
                                      <p:to>
                                        <p:strVal val="visible"/>
                                      </p:to>
                                    </p:set>
                                    <p:animEffect transition="in" filter="barn(inHorizontal)">
                                      <p:cBhvr>
                                        <p:cTn id="17" dur="500"/>
                                        <p:tgtEl>
                                          <p:spTgt spid="80077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grpId="0" nodeType="clickEffect" nodePh="1">
                                  <p:stCondLst>
                                    <p:cond delay="0"/>
                                  </p:stCondLst>
                                  <p:endCondLst>
                                    <p:cond evt="begin" delay="0">
                                      <p:tn val="20"/>
                                    </p:cond>
                                  </p:endCondLst>
                                  <p:childTnLst>
                                    <p:set>
                                      <p:cBhvr>
                                        <p:cTn id="21" dur="1" fill="hold">
                                          <p:stCondLst>
                                            <p:cond delay="0"/>
                                          </p:stCondLst>
                                        </p:cTn>
                                        <p:tgtEl>
                                          <p:spTgt spid="800773"/>
                                        </p:tgtEl>
                                        <p:attrNameLst>
                                          <p:attrName>style.visibility</p:attrName>
                                        </p:attrNameLst>
                                      </p:cBhvr>
                                      <p:to>
                                        <p:strVal val="visible"/>
                                      </p:to>
                                    </p:set>
                                    <p:animEffect transition="in" filter="barn(inHorizontal)">
                                      <p:cBhvr>
                                        <p:cTn id="22" dur="500"/>
                                        <p:tgtEl>
                                          <p:spTgt spid="800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0771" grpId="0" build="p"/>
      <p:bldP spid="800772" grpId="0"/>
      <p:bldP spid="800773"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Grp="1" noChangeArrowheads="1"/>
          </p:cNvSpPr>
          <p:nvPr>
            <p:ph type="title"/>
          </p:nvPr>
        </p:nvSpPr>
        <p:spPr>
          <a:xfrm>
            <a:off x="539750" y="981075"/>
            <a:ext cx="8064500" cy="1295400"/>
          </a:xfrm>
        </p:spPr>
        <p:txBody>
          <a:bodyPr/>
          <a:lstStyle/>
          <a:p>
            <a:r>
              <a:rPr lang="zh-CN" altLang="en-US" b="1" smtClean="0">
                <a:solidFill>
                  <a:srgbClr val="002060"/>
                </a:solidFill>
              </a:rPr>
              <a:t>第三节 观察研究的步骤</a:t>
            </a:r>
          </a:p>
        </p:txBody>
      </p:sp>
      <p:sp>
        <p:nvSpPr>
          <p:cNvPr id="801795" name="Rectangle 3"/>
          <p:cNvSpPr>
            <a:spLocks noGrp="1" noChangeArrowheads="1"/>
          </p:cNvSpPr>
          <p:nvPr>
            <p:ph idx="1"/>
          </p:nvPr>
        </p:nvSpPr>
        <p:spPr>
          <a:xfrm>
            <a:off x="179388" y="2492375"/>
            <a:ext cx="8785225" cy="4032250"/>
          </a:xfrm>
        </p:spPr>
        <p:txBody>
          <a:bodyPr>
            <a:normAutofit/>
          </a:bodyPr>
          <a:lstStyle/>
          <a:p>
            <a:pPr>
              <a:lnSpc>
                <a:spcPct val="115000"/>
              </a:lnSpc>
              <a:buFont typeface="Wingdings" pitchFamily="2" charset="2"/>
              <a:buNone/>
              <a:defRPr/>
            </a:pPr>
            <a:r>
              <a:rPr lang="en-US" altLang="zh-CN" b="1" dirty="0">
                <a:solidFill>
                  <a:srgbClr val="002060"/>
                </a:solidFill>
              </a:rPr>
              <a:t>1 </a:t>
            </a:r>
            <a:r>
              <a:rPr lang="zh-CN" altLang="en-US" b="1" dirty="0">
                <a:solidFill>
                  <a:srgbClr val="002060"/>
                </a:solidFill>
              </a:rPr>
              <a:t>确定研究目的</a:t>
            </a:r>
          </a:p>
          <a:p>
            <a:pPr marL="0" indent="0">
              <a:lnSpc>
                <a:spcPct val="115000"/>
              </a:lnSpc>
              <a:buFontTx/>
              <a:buNone/>
              <a:defRPr/>
            </a:pPr>
            <a:r>
              <a:rPr lang="zh-CN" altLang="en-US" sz="2800" b="1" dirty="0" smtClean="0">
                <a:solidFill>
                  <a:srgbClr val="002060"/>
                </a:solidFill>
              </a:rPr>
              <a:t>       要</a:t>
            </a:r>
            <a:r>
              <a:rPr lang="zh-CN" altLang="en-US" sz="2800" b="1" dirty="0">
                <a:solidFill>
                  <a:srgbClr val="002060"/>
                </a:solidFill>
              </a:rPr>
              <a:t>发现什么？观察法是否适合这些目的？前人是怎样做的？研究变量是什么（研究应该包括那些因素），在此基础上确定所要观察的内容（要观察被试的什么具体行为？语言，行动，情绪，表情，产品等，在前人研究的基础上，根据自己的研究目的来确定）</a:t>
            </a:r>
          </a:p>
        </p:txBody>
      </p:sp>
      <p:sp>
        <p:nvSpPr>
          <p:cNvPr id="79875"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79876"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1D1B402C-F85D-441B-878E-17FF0FB6AB50}" type="slidenum">
              <a:rPr lang="zh-CN" altLang="en-US" smtClean="0">
                <a:latin typeface="Arial" charset="0"/>
                <a:ea typeface="宋体" charset="-122"/>
              </a:rPr>
              <a:pPr fontAlgn="base">
                <a:spcBef>
                  <a:spcPct val="0"/>
                </a:spcBef>
                <a:spcAft>
                  <a:spcPct val="0"/>
                </a:spcAft>
              </a:pPr>
              <a:t>52</a:t>
            </a:fld>
            <a:endParaRPr lang="en-US" altLang="zh-CN" smtClean="0">
              <a:latin typeface="Arial" charset="0"/>
              <a:ea typeface="宋体" charset="-122"/>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Grp="1" noChangeArrowheads="1"/>
          </p:cNvSpPr>
          <p:nvPr>
            <p:ph type="title"/>
          </p:nvPr>
        </p:nvSpPr>
        <p:spPr/>
        <p:txBody>
          <a:bodyPr/>
          <a:lstStyle/>
          <a:p>
            <a:r>
              <a:rPr lang="en-US" altLang="zh-CN" b="1" smtClean="0">
                <a:solidFill>
                  <a:srgbClr val="002060"/>
                </a:solidFill>
              </a:rPr>
              <a:t/>
            </a:r>
            <a:br>
              <a:rPr lang="en-US" altLang="zh-CN" b="1" smtClean="0">
                <a:solidFill>
                  <a:srgbClr val="002060"/>
                </a:solidFill>
              </a:rPr>
            </a:br>
            <a:r>
              <a:rPr lang="en-US" altLang="zh-CN" b="1" smtClean="0">
                <a:solidFill>
                  <a:srgbClr val="002060"/>
                </a:solidFill>
              </a:rPr>
              <a:t/>
            </a:r>
            <a:br>
              <a:rPr lang="en-US" altLang="zh-CN" b="1" smtClean="0">
                <a:solidFill>
                  <a:srgbClr val="002060"/>
                </a:solidFill>
              </a:rPr>
            </a:br>
            <a:r>
              <a:rPr lang="zh-CN" altLang="en-US" b="1" smtClean="0">
                <a:solidFill>
                  <a:srgbClr val="002060"/>
                </a:solidFill>
              </a:rPr>
              <a:t>观察研究的步骤</a:t>
            </a:r>
            <a:endParaRPr lang="zh-CN" altLang="en-US" smtClean="0"/>
          </a:p>
        </p:txBody>
      </p:sp>
      <p:sp>
        <p:nvSpPr>
          <p:cNvPr id="802819" name="Rectangle 3"/>
          <p:cNvSpPr>
            <a:spLocks noGrp="1" noChangeArrowheads="1"/>
          </p:cNvSpPr>
          <p:nvPr>
            <p:ph idx="1"/>
          </p:nvPr>
        </p:nvSpPr>
        <p:spPr>
          <a:xfrm>
            <a:off x="323850" y="1412875"/>
            <a:ext cx="8569325" cy="2663825"/>
          </a:xfrm>
        </p:spPr>
        <p:txBody>
          <a:bodyPr/>
          <a:lstStyle/>
          <a:p>
            <a:pPr>
              <a:lnSpc>
                <a:spcPct val="105000"/>
              </a:lnSpc>
              <a:buFont typeface="Wingdings" pitchFamily="2" charset="2"/>
              <a:buNone/>
            </a:pPr>
            <a:endParaRPr lang="en-US" altLang="zh-CN" b="1" smtClean="0">
              <a:solidFill>
                <a:srgbClr val="002060"/>
              </a:solidFill>
            </a:endParaRPr>
          </a:p>
          <a:p>
            <a:pPr>
              <a:lnSpc>
                <a:spcPct val="105000"/>
              </a:lnSpc>
              <a:buFont typeface="Wingdings" pitchFamily="2" charset="2"/>
              <a:buNone/>
            </a:pPr>
            <a:r>
              <a:rPr lang="en-US" altLang="zh-CN" sz="2800" b="1" smtClean="0">
                <a:solidFill>
                  <a:srgbClr val="002060"/>
                </a:solidFill>
              </a:rPr>
              <a:t>2 </a:t>
            </a:r>
            <a:r>
              <a:rPr lang="zh-CN" altLang="en-US" sz="2800" b="1" smtClean="0">
                <a:solidFill>
                  <a:srgbClr val="002060"/>
                </a:solidFill>
              </a:rPr>
              <a:t>提出研究假设；</a:t>
            </a:r>
          </a:p>
          <a:p>
            <a:pPr>
              <a:lnSpc>
                <a:spcPct val="105000"/>
              </a:lnSpc>
              <a:buFont typeface="Wingdings" pitchFamily="2" charset="2"/>
              <a:buNone/>
            </a:pPr>
            <a:r>
              <a:rPr lang="en-US" altLang="zh-CN" sz="2800" b="1" smtClean="0">
                <a:solidFill>
                  <a:srgbClr val="002060"/>
                </a:solidFill>
              </a:rPr>
              <a:t>3 </a:t>
            </a:r>
            <a:r>
              <a:rPr lang="zh-CN" altLang="en-US" sz="2800" b="1" smtClean="0">
                <a:solidFill>
                  <a:srgbClr val="002060"/>
                </a:solidFill>
              </a:rPr>
              <a:t>选择观察方法  现场观察，实验室观察；直接观察和间接观察；参与观察和非参与观察；结构观察和非结构观察；时间样本和事件样本；</a:t>
            </a:r>
          </a:p>
        </p:txBody>
      </p:sp>
      <p:sp>
        <p:nvSpPr>
          <p:cNvPr id="80899"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80900"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3581C02C-5220-4F2E-AC87-E73C17D6E2E6}" type="slidenum">
              <a:rPr lang="zh-CN" altLang="en-US" smtClean="0">
                <a:latin typeface="Arial" charset="0"/>
                <a:ea typeface="宋体" charset="-122"/>
              </a:rPr>
              <a:pPr fontAlgn="base">
                <a:spcBef>
                  <a:spcPct val="0"/>
                </a:spcBef>
                <a:spcAft>
                  <a:spcPct val="0"/>
                </a:spcAft>
              </a:pPr>
              <a:t>53</a:t>
            </a:fld>
            <a:endParaRPr lang="en-US" altLang="zh-CN" smtClean="0">
              <a:latin typeface="Arial" charset="0"/>
              <a:ea typeface="宋体" charset="-122"/>
            </a:endParaRPr>
          </a:p>
        </p:txBody>
      </p:sp>
      <p:sp>
        <p:nvSpPr>
          <p:cNvPr id="802820" name="Rectangle 4"/>
          <p:cNvSpPr>
            <a:spLocks noChangeArrowheads="1"/>
          </p:cNvSpPr>
          <p:nvPr/>
        </p:nvSpPr>
        <p:spPr bwMode="auto">
          <a:xfrm>
            <a:off x="323850" y="3500438"/>
            <a:ext cx="8569325" cy="2592387"/>
          </a:xfrm>
          <a:prstGeom prst="rect">
            <a:avLst/>
          </a:prstGeom>
          <a:noFill/>
          <a:ln>
            <a:noFill/>
          </a:ln>
          <a:effectLst/>
          <a:extLst>
            <a:ext uri="{909E8E84-426E-40DD-AFC4-6F175D3DCCD1}"/>
            <a:ext uri="{91240B29-F687-4F45-9708-019B960494DF}"/>
            <a:ext uri="{AF507438-7753-43E0-B8FC-AC1667EBCBE1}"/>
          </a:extLst>
        </p:spPr>
        <p:txBody>
          <a:bodyPr/>
          <a:lstStyle>
            <a:lvl1pPr marL="342900" indent="-342900">
              <a:spcBef>
                <a:spcPct val="20000"/>
              </a:spcBef>
              <a:buChar char="•"/>
              <a:defRPr sz="3200">
                <a:solidFill>
                  <a:schemeClr val="tx1"/>
                </a:solidFill>
                <a:latin typeface="Arial" pitchFamily="34" charset="0"/>
                <a:ea typeface="宋体" pitchFamily="2" charset="-122"/>
              </a:defRPr>
            </a:lvl1pPr>
            <a:lvl2pPr marL="742950" indent="-285750">
              <a:spcBef>
                <a:spcPct val="20000"/>
              </a:spcBef>
              <a:buChar char="–"/>
              <a:defRPr sz="2800">
                <a:solidFill>
                  <a:schemeClr val="tx1"/>
                </a:solidFill>
                <a:latin typeface="Arial" pitchFamily="34" charset="0"/>
                <a:ea typeface="宋体" pitchFamily="2" charset="-122"/>
              </a:defRPr>
            </a:lvl2pPr>
            <a:lvl3pPr marL="1143000" indent="-228600">
              <a:spcBef>
                <a:spcPct val="20000"/>
              </a:spcBef>
              <a:buChar char="•"/>
              <a:defRPr sz="2400">
                <a:solidFill>
                  <a:schemeClr val="tx1"/>
                </a:solidFill>
                <a:latin typeface="Arial" pitchFamily="34" charset="0"/>
                <a:ea typeface="宋体" pitchFamily="2" charset="-122"/>
              </a:defRPr>
            </a:lvl3pPr>
            <a:lvl4pPr marL="1600200" indent="-228600">
              <a:spcBef>
                <a:spcPct val="20000"/>
              </a:spcBef>
              <a:buChar char="–"/>
              <a:defRPr sz="2000">
                <a:solidFill>
                  <a:schemeClr val="tx1"/>
                </a:solidFill>
                <a:latin typeface="Arial" pitchFamily="34" charset="0"/>
                <a:ea typeface="宋体" pitchFamily="2" charset="-122"/>
              </a:defRPr>
            </a:lvl4pPr>
            <a:lvl5pPr marL="2057400" indent="-228600">
              <a:spcBef>
                <a:spcPct val="20000"/>
              </a:spcBef>
              <a:buChar char="»"/>
              <a:defRPr sz="2000">
                <a:solidFill>
                  <a:schemeClr val="tx1"/>
                </a:solidFill>
                <a:latin typeface="Arial" pitchFamily="34" charset="0"/>
                <a:ea typeface="宋体" pitchFamily="2" charset="-122"/>
              </a:defRPr>
            </a:lvl5pPr>
            <a:lvl6pPr marL="25146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6pPr>
            <a:lvl7pPr marL="29718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7pPr>
            <a:lvl8pPr marL="34290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8pPr>
            <a:lvl9pPr marL="3886200" indent="-228600" eaLnBrk="0" fontAlgn="base" hangingPunct="0">
              <a:spcBef>
                <a:spcPct val="20000"/>
              </a:spcBef>
              <a:spcAft>
                <a:spcPct val="0"/>
              </a:spcAft>
              <a:buChar char="»"/>
              <a:defRPr sz="2000">
                <a:solidFill>
                  <a:schemeClr val="tx1"/>
                </a:solidFill>
                <a:latin typeface="Arial" pitchFamily="34" charset="0"/>
                <a:ea typeface="宋体" pitchFamily="2" charset="-122"/>
              </a:defRPr>
            </a:lvl9pPr>
          </a:lstStyle>
          <a:p>
            <a:pPr eaLnBrk="0" hangingPunct="0">
              <a:buClr>
                <a:srgbClr val="009999"/>
              </a:buClr>
              <a:buFont typeface="Wingdings" pitchFamily="2" charset="2"/>
              <a:buNone/>
              <a:defRPr/>
            </a:pPr>
            <a:endParaRPr lang="en-US" altLang="zh-CN" sz="2800" b="1" dirty="0" smtClean="0">
              <a:solidFill>
                <a:srgbClr val="002060"/>
              </a:solidFill>
              <a:latin typeface="+mn-ea"/>
              <a:ea typeface="+mn-ea"/>
            </a:endParaRPr>
          </a:p>
          <a:p>
            <a:pPr eaLnBrk="0" hangingPunct="0">
              <a:buClr>
                <a:srgbClr val="009999"/>
              </a:buClr>
              <a:buFont typeface="Wingdings" pitchFamily="2" charset="2"/>
              <a:buNone/>
              <a:defRPr/>
            </a:pPr>
            <a:r>
              <a:rPr lang="en-US" altLang="zh-CN" sz="2800" b="1" dirty="0" smtClean="0">
                <a:solidFill>
                  <a:srgbClr val="002060"/>
                </a:solidFill>
                <a:latin typeface="+mn-ea"/>
                <a:ea typeface="+mn-ea"/>
              </a:rPr>
              <a:t>4 </a:t>
            </a:r>
            <a:r>
              <a:rPr lang="zh-CN" altLang="en-US" sz="2800" b="1" dirty="0" smtClean="0">
                <a:solidFill>
                  <a:srgbClr val="002060"/>
                </a:solidFill>
                <a:latin typeface="+mn-ea"/>
                <a:ea typeface="+mn-ea"/>
              </a:rPr>
              <a:t>选择样本  观察对象是人还是人的群体或事件；被试的年龄，性别，人数，地域分布，取样方法等；</a:t>
            </a:r>
          </a:p>
          <a:p>
            <a:pPr eaLnBrk="0" hangingPunct="0">
              <a:buClr>
                <a:srgbClr val="009999"/>
              </a:buClr>
              <a:buFont typeface="Wingdings" pitchFamily="2" charset="2"/>
              <a:buNone/>
              <a:defRPr/>
            </a:pPr>
            <a:r>
              <a:rPr lang="en-US" altLang="zh-CN" sz="2800" b="1" dirty="0" smtClean="0">
                <a:solidFill>
                  <a:srgbClr val="002060"/>
                </a:solidFill>
                <a:latin typeface="+mn-ea"/>
                <a:ea typeface="+mn-ea"/>
              </a:rPr>
              <a:t>5 </a:t>
            </a:r>
            <a:r>
              <a:rPr lang="zh-CN" altLang="en-US" sz="2800" b="1" dirty="0" smtClean="0">
                <a:solidFill>
                  <a:srgbClr val="002060"/>
                </a:solidFill>
                <a:latin typeface="+mn-ea"/>
                <a:ea typeface="+mn-ea"/>
              </a:rPr>
              <a:t>准备相关材料和设备  纪录用的行为核查表，录音机，摄像机，无线话筒等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802819">
                                            <p:txEl>
                                              <p:pRg st="1" end="1"/>
                                            </p:txEl>
                                          </p:spTgt>
                                        </p:tgtEl>
                                        <p:attrNameLst>
                                          <p:attrName>style.visibility</p:attrName>
                                        </p:attrNameLst>
                                      </p:cBhvr>
                                      <p:to>
                                        <p:strVal val="visible"/>
                                      </p:to>
                                    </p:set>
                                    <p:animEffect transition="in" filter="barn(inHorizontal)">
                                      <p:cBhvr>
                                        <p:cTn id="7" dur="500"/>
                                        <p:tgtEl>
                                          <p:spTgt spid="802819">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802819">
                                            <p:txEl>
                                              <p:pRg st="2" end="2"/>
                                            </p:txEl>
                                          </p:spTgt>
                                        </p:tgtEl>
                                        <p:attrNameLst>
                                          <p:attrName>style.visibility</p:attrName>
                                        </p:attrNameLst>
                                      </p:cBhvr>
                                      <p:to>
                                        <p:strVal val="visible"/>
                                      </p:to>
                                    </p:set>
                                    <p:animEffect transition="in" filter="barn(inHorizontal)">
                                      <p:cBhvr>
                                        <p:cTn id="12" dur="500"/>
                                        <p:tgtEl>
                                          <p:spTgt spid="802819">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802820"/>
                                        </p:tgtEl>
                                        <p:attrNameLst>
                                          <p:attrName>style.visibility</p:attrName>
                                        </p:attrNameLst>
                                      </p:cBhvr>
                                      <p:to>
                                        <p:strVal val="visible"/>
                                      </p:to>
                                    </p:set>
                                    <p:animEffect transition="in" filter="barn(inHorizontal)">
                                      <p:cBhvr>
                                        <p:cTn id="17" dur="500"/>
                                        <p:tgtEl>
                                          <p:spTgt spid="802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2819" grpId="0" build="p"/>
      <p:bldP spid="802820"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ChangeArrowheads="1"/>
          </p:cNvSpPr>
          <p:nvPr>
            <p:ph type="title"/>
          </p:nvPr>
        </p:nvSpPr>
        <p:spPr/>
        <p:txBody>
          <a:bodyPr/>
          <a:lstStyle/>
          <a:p>
            <a:r>
              <a:rPr lang="en-US" altLang="zh-CN" b="1" smtClean="0">
                <a:solidFill>
                  <a:srgbClr val="002060"/>
                </a:solidFill>
              </a:rPr>
              <a:t/>
            </a:r>
            <a:br>
              <a:rPr lang="en-US" altLang="zh-CN" b="1" smtClean="0">
                <a:solidFill>
                  <a:srgbClr val="002060"/>
                </a:solidFill>
              </a:rPr>
            </a:br>
            <a:r>
              <a:rPr lang="zh-CN" altLang="en-US" b="1" smtClean="0">
                <a:solidFill>
                  <a:srgbClr val="002060"/>
                </a:solidFill>
              </a:rPr>
              <a:t>观察研究的步骤</a:t>
            </a:r>
            <a:endParaRPr lang="zh-CN" altLang="en-US" smtClean="0"/>
          </a:p>
        </p:txBody>
      </p:sp>
      <p:sp>
        <p:nvSpPr>
          <p:cNvPr id="803843" name="Rectangle 3"/>
          <p:cNvSpPr>
            <a:spLocks noGrp="1" noChangeArrowheads="1"/>
          </p:cNvSpPr>
          <p:nvPr>
            <p:ph idx="1"/>
          </p:nvPr>
        </p:nvSpPr>
        <p:spPr>
          <a:xfrm>
            <a:off x="971550" y="1844675"/>
            <a:ext cx="7427913" cy="3887788"/>
          </a:xfrm>
        </p:spPr>
        <p:txBody>
          <a:bodyPr/>
          <a:lstStyle/>
          <a:p>
            <a:pPr>
              <a:lnSpc>
                <a:spcPct val="115000"/>
              </a:lnSpc>
              <a:buFont typeface="Wingdings" pitchFamily="2" charset="2"/>
              <a:buNone/>
            </a:pPr>
            <a:r>
              <a:rPr lang="en-US" altLang="zh-CN" b="1" smtClean="0">
                <a:solidFill>
                  <a:srgbClr val="002060"/>
                </a:solidFill>
              </a:rPr>
              <a:t>6 </a:t>
            </a:r>
            <a:r>
              <a:rPr lang="zh-CN" altLang="en-US" b="1" smtClean="0">
                <a:solidFill>
                  <a:srgbClr val="002060"/>
                </a:solidFill>
              </a:rPr>
              <a:t>确定实施观察的步骤  观察需多少次，每次持续多长时间，在一天的什么时间进行</a:t>
            </a:r>
          </a:p>
          <a:p>
            <a:pPr>
              <a:lnSpc>
                <a:spcPct val="115000"/>
              </a:lnSpc>
              <a:buFont typeface="Wingdings" pitchFamily="2" charset="2"/>
              <a:buNone/>
            </a:pPr>
            <a:r>
              <a:rPr lang="en-US" altLang="zh-CN" b="1" smtClean="0">
                <a:solidFill>
                  <a:srgbClr val="002060"/>
                </a:solidFill>
              </a:rPr>
              <a:t>7 </a:t>
            </a:r>
            <a:r>
              <a:rPr lang="zh-CN" altLang="en-US" b="1" smtClean="0">
                <a:solidFill>
                  <a:srgbClr val="002060"/>
                </a:solidFill>
              </a:rPr>
              <a:t>培训观察员</a:t>
            </a:r>
          </a:p>
          <a:p>
            <a:pPr>
              <a:lnSpc>
                <a:spcPct val="115000"/>
              </a:lnSpc>
              <a:buFont typeface="Wingdings" pitchFamily="2" charset="2"/>
              <a:buNone/>
            </a:pPr>
            <a:r>
              <a:rPr lang="en-US" altLang="zh-CN" b="1" smtClean="0">
                <a:solidFill>
                  <a:srgbClr val="002060"/>
                </a:solidFill>
              </a:rPr>
              <a:t>8 </a:t>
            </a:r>
            <a:r>
              <a:rPr lang="zh-CN" altLang="en-US" b="1" smtClean="0">
                <a:solidFill>
                  <a:srgbClr val="002060"/>
                </a:solidFill>
              </a:rPr>
              <a:t>预观察</a:t>
            </a:r>
            <a:r>
              <a:rPr lang="en-US" altLang="zh-CN" b="1" smtClean="0">
                <a:solidFill>
                  <a:srgbClr val="002060"/>
                </a:solidFill>
              </a:rPr>
              <a:t>(</a:t>
            </a:r>
            <a:r>
              <a:rPr lang="en-US" altLang="zh-CN" b="1" smtClean="0">
                <a:solidFill>
                  <a:srgbClr val="002060"/>
                </a:solidFill>
                <a:latin typeface="Times New Roman" pitchFamily="18" charset="0"/>
              </a:rPr>
              <a:t>pilot study</a:t>
            </a:r>
            <a:r>
              <a:rPr lang="en-US" altLang="zh-CN" b="1" smtClean="0">
                <a:solidFill>
                  <a:srgbClr val="002060"/>
                </a:solidFill>
              </a:rPr>
              <a:t>)</a:t>
            </a:r>
          </a:p>
          <a:p>
            <a:pPr>
              <a:lnSpc>
                <a:spcPct val="115000"/>
              </a:lnSpc>
              <a:buFont typeface="Wingdings" pitchFamily="2" charset="2"/>
              <a:buNone/>
            </a:pPr>
            <a:r>
              <a:rPr lang="en-US" altLang="zh-CN" b="1" smtClean="0">
                <a:solidFill>
                  <a:srgbClr val="002060"/>
                </a:solidFill>
              </a:rPr>
              <a:t>9 </a:t>
            </a:r>
            <a:r>
              <a:rPr lang="zh-CN" altLang="en-US" b="1" smtClean="0">
                <a:solidFill>
                  <a:srgbClr val="002060"/>
                </a:solidFill>
              </a:rPr>
              <a:t>正式观察</a:t>
            </a:r>
          </a:p>
        </p:txBody>
      </p:sp>
      <p:sp>
        <p:nvSpPr>
          <p:cNvPr id="81923"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81924"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4D49AB95-7A08-43E6-9FA8-AEEEC5A34ECC}" type="slidenum">
              <a:rPr lang="zh-CN" altLang="en-US" smtClean="0">
                <a:latin typeface="Arial" charset="0"/>
                <a:ea typeface="宋体" charset="-122"/>
              </a:rPr>
              <a:pPr fontAlgn="base">
                <a:spcBef>
                  <a:spcPct val="0"/>
                </a:spcBef>
                <a:spcAft>
                  <a:spcPct val="0"/>
                </a:spcAft>
              </a:pPr>
              <a:t>54</a:t>
            </a:fld>
            <a:endParaRPr lang="en-US" altLang="zh-CN" smtClean="0">
              <a:latin typeface="Arial" charset="0"/>
              <a:ea typeface="宋体" charset="-122"/>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803843">
                                            <p:txEl>
                                              <p:pRg st="0" end="0"/>
                                            </p:txEl>
                                          </p:spTgt>
                                        </p:tgtEl>
                                        <p:attrNameLst>
                                          <p:attrName>style.visibility</p:attrName>
                                        </p:attrNameLst>
                                      </p:cBhvr>
                                      <p:to>
                                        <p:strVal val="visible"/>
                                      </p:to>
                                    </p:set>
                                    <p:animEffect transition="in" filter="barn(inHorizontal)">
                                      <p:cBhvr>
                                        <p:cTn id="7" dur="500"/>
                                        <p:tgtEl>
                                          <p:spTgt spid="80384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803843">
                                            <p:txEl>
                                              <p:pRg st="1" end="1"/>
                                            </p:txEl>
                                          </p:spTgt>
                                        </p:tgtEl>
                                        <p:attrNameLst>
                                          <p:attrName>style.visibility</p:attrName>
                                        </p:attrNameLst>
                                      </p:cBhvr>
                                      <p:to>
                                        <p:strVal val="visible"/>
                                      </p:to>
                                    </p:set>
                                    <p:animEffect transition="in" filter="barn(inHorizontal)">
                                      <p:cBhvr>
                                        <p:cTn id="12" dur="500"/>
                                        <p:tgtEl>
                                          <p:spTgt spid="80384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803843">
                                            <p:txEl>
                                              <p:pRg st="2" end="2"/>
                                            </p:txEl>
                                          </p:spTgt>
                                        </p:tgtEl>
                                        <p:attrNameLst>
                                          <p:attrName>style.visibility</p:attrName>
                                        </p:attrNameLst>
                                      </p:cBhvr>
                                      <p:to>
                                        <p:strVal val="visible"/>
                                      </p:to>
                                    </p:set>
                                    <p:animEffect transition="in" filter="barn(inHorizontal)">
                                      <p:cBhvr>
                                        <p:cTn id="17" dur="500"/>
                                        <p:tgtEl>
                                          <p:spTgt spid="80384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803843">
                                            <p:txEl>
                                              <p:pRg st="3" end="3"/>
                                            </p:txEl>
                                          </p:spTgt>
                                        </p:tgtEl>
                                        <p:attrNameLst>
                                          <p:attrName>style.visibility</p:attrName>
                                        </p:attrNameLst>
                                      </p:cBhvr>
                                      <p:to>
                                        <p:strVal val="visible"/>
                                      </p:to>
                                    </p:set>
                                    <p:animEffect transition="in" filter="barn(inHorizontal)">
                                      <p:cBhvr>
                                        <p:cTn id="22" dur="500"/>
                                        <p:tgtEl>
                                          <p:spTgt spid="80384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3843"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Grp="1" noChangeArrowheads="1"/>
          </p:cNvSpPr>
          <p:nvPr>
            <p:ph type="title"/>
          </p:nvPr>
        </p:nvSpPr>
        <p:spPr>
          <a:xfrm>
            <a:off x="468313" y="1052513"/>
            <a:ext cx="8229600" cy="1143000"/>
          </a:xfrm>
        </p:spPr>
        <p:txBody>
          <a:bodyPr/>
          <a:lstStyle/>
          <a:p>
            <a:r>
              <a:rPr lang="zh-CN" altLang="en-US" b="1" smtClean="0">
                <a:solidFill>
                  <a:srgbClr val="002060"/>
                </a:solidFill>
              </a:rPr>
              <a:t>观察研究的步骤</a:t>
            </a:r>
            <a:endParaRPr lang="zh-CN" altLang="en-US" smtClean="0"/>
          </a:p>
        </p:txBody>
      </p:sp>
      <p:sp>
        <p:nvSpPr>
          <p:cNvPr id="804867" name="Rectangle 3"/>
          <p:cNvSpPr>
            <a:spLocks noGrp="1" noChangeArrowheads="1"/>
          </p:cNvSpPr>
          <p:nvPr>
            <p:ph idx="1"/>
          </p:nvPr>
        </p:nvSpPr>
        <p:spPr>
          <a:xfrm>
            <a:off x="1620838" y="2420938"/>
            <a:ext cx="4978400" cy="3565525"/>
          </a:xfrm>
        </p:spPr>
        <p:txBody>
          <a:bodyPr/>
          <a:lstStyle/>
          <a:p>
            <a:pPr>
              <a:lnSpc>
                <a:spcPct val="90000"/>
              </a:lnSpc>
              <a:buFont typeface="Wingdings" pitchFamily="2" charset="2"/>
              <a:buNone/>
            </a:pPr>
            <a:r>
              <a:rPr lang="en-US" altLang="zh-CN" sz="2800" b="1" smtClean="0">
                <a:solidFill>
                  <a:srgbClr val="002060"/>
                </a:solidFill>
              </a:rPr>
              <a:t>10 </a:t>
            </a:r>
            <a:r>
              <a:rPr lang="zh-CN" altLang="en-US" sz="2800" b="1" smtClean="0">
                <a:solidFill>
                  <a:srgbClr val="002060"/>
                </a:solidFill>
              </a:rPr>
              <a:t>编码</a:t>
            </a:r>
            <a:r>
              <a:rPr lang="en-US" altLang="zh-CN" sz="2800" b="1" smtClean="0">
                <a:solidFill>
                  <a:srgbClr val="002060"/>
                </a:solidFill>
              </a:rPr>
              <a:t>(code)</a:t>
            </a:r>
            <a:r>
              <a:rPr lang="zh-CN" altLang="en-US" sz="2800" b="1" smtClean="0">
                <a:solidFill>
                  <a:srgbClr val="002060"/>
                </a:solidFill>
              </a:rPr>
              <a:t>和统计</a:t>
            </a:r>
          </a:p>
          <a:p>
            <a:pPr>
              <a:lnSpc>
                <a:spcPct val="90000"/>
              </a:lnSpc>
              <a:buFont typeface="Wingdings" pitchFamily="2" charset="2"/>
              <a:buNone/>
            </a:pPr>
            <a:r>
              <a:rPr lang="en-US" altLang="zh-CN" sz="2800" b="1" smtClean="0">
                <a:solidFill>
                  <a:srgbClr val="002060"/>
                </a:solidFill>
              </a:rPr>
              <a:t>    (1) </a:t>
            </a:r>
            <a:r>
              <a:rPr lang="zh-CN" altLang="en-US" sz="2800" b="1" smtClean="0">
                <a:solidFill>
                  <a:srgbClr val="002060"/>
                </a:solidFill>
              </a:rPr>
              <a:t>确定需编码的内容</a:t>
            </a:r>
          </a:p>
          <a:p>
            <a:pPr>
              <a:lnSpc>
                <a:spcPct val="90000"/>
              </a:lnSpc>
              <a:buFont typeface="Wingdings" pitchFamily="2" charset="2"/>
              <a:buNone/>
            </a:pPr>
            <a:r>
              <a:rPr lang="en-US" altLang="zh-CN" sz="2800" b="1" smtClean="0">
                <a:solidFill>
                  <a:srgbClr val="002060"/>
                </a:solidFill>
              </a:rPr>
              <a:t>    (2) </a:t>
            </a:r>
            <a:r>
              <a:rPr lang="zh-CN" altLang="en-US" sz="2800" b="1" smtClean="0">
                <a:solidFill>
                  <a:srgbClr val="002060"/>
                </a:solidFill>
              </a:rPr>
              <a:t>设计编码方案</a:t>
            </a:r>
          </a:p>
          <a:p>
            <a:pPr>
              <a:lnSpc>
                <a:spcPct val="90000"/>
              </a:lnSpc>
              <a:buFont typeface="Wingdings" pitchFamily="2" charset="2"/>
              <a:buNone/>
            </a:pPr>
            <a:r>
              <a:rPr lang="en-US" altLang="zh-CN" sz="2800" b="1" smtClean="0">
                <a:solidFill>
                  <a:srgbClr val="002060"/>
                </a:solidFill>
              </a:rPr>
              <a:t>    (3) </a:t>
            </a:r>
            <a:r>
              <a:rPr lang="zh-CN" altLang="en-US" sz="2800" b="1" smtClean="0">
                <a:solidFill>
                  <a:srgbClr val="002060"/>
                </a:solidFill>
              </a:rPr>
              <a:t>编制编码手册</a:t>
            </a:r>
          </a:p>
          <a:p>
            <a:pPr>
              <a:lnSpc>
                <a:spcPct val="90000"/>
              </a:lnSpc>
              <a:buFont typeface="Wingdings" pitchFamily="2" charset="2"/>
              <a:buNone/>
            </a:pPr>
            <a:r>
              <a:rPr lang="en-US" altLang="zh-CN" sz="2800" b="1" smtClean="0">
                <a:solidFill>
                  <a:srgbClr val="002060"/>
                </a:solidFill>
              </a:rPr>
              <a:t>    (4) </a:t>
            </a:r>
            <a:r>
              <a:rPr lang="zh-CN" altLang="en-US" sz="2800" b="1" smtClean="0">
                <a:solidFill>
                  <a:srgbClr val="002060"/>
                </a:solidFill>
              </a:rPr>
              <a:t>计算编码者信度</a:t>
            </a:r>
          </a:p>
          <a:p>
            <a:pPr>
              <a:lnSpc>
                <a:spcPct val="90000"/>
              </a:lnSpc>
              <a:buFont typeface="Wingdings" pitchFamily="2" charset="2"/>
              <a:buNone/>
            </a:pPr>
            <a:r>
              <a:rPr lang="en-US" altLang="zh-CN" sz="2800" b="1" smtClean="0">
                <a:solidFill>
                  <a:srgbClr val="002060"/>
                </a:solidFill>
              </a:rPr>
              <a:t>    (5) </a:t>
            </a:r>
            <a:r>
              <a:rPr lang="zh-CN" altLang="en-US" sz="2800" b="1" smtClean="0">
                <a:solidFill>
                  <a:srgbClr val="002060"/>
                </a:solidFill>
              </a:rPr>
              <a:t>正式编码</a:t>
            </a:r>
          </a:p>
          <a:p>
            <a:pPr>
              <a:lnSpc>
                <a:spcPct val="90000"/>
              </a:lnSpc>
              <a:buFontTx/>
              <a:buNone/>
            </a:pPr>
            <a:r>
              <a:rPr lang="en-US" altLang="zh-CN" sz="2800" b="1" smtClean="0">
                <a:solidFill>
                  <a:srgbClr val="002060"/>
                </a:solidFill>
              </a:rPr>
              <a:t>    (6) </a:t>
            </a:r>
            <a:r>
              <a:rPr lang="zh-CN" altLang="en-US" sz="2800" b="1" smtClean="0">
                <a:solidFill>
                  <a:srgbClr val="002060"/>
                </a:solidFill>
              </a:rPr>
              <a:t>统计分析 </a:t>
            </a:r>
            <a:endParaRPr lang="en-US" altLang="zh-CN" sz="2800" b="1" smtClean="0">
              <a:solidFill>
                <a:srgbClr val="002060"/>
              </a:solidFill>
            </a:endParaRPr>
          </a:p>
          <a:p>
            <a:pPr>
              <a:lnSpc>
                <a:spcPct val="90000"/>
              </a:lnSpc>
              <a:buFontTx/>
              <a:buNone/>
            </a:pPr>
            <a:r>
              <a:rPr lang="zh-CN" altLang="en-US" sz="2800" b="1" smtClean="0">
                <a:solidFill>
                  <a:srgbClr val="002060"/>
                </a:solidFill>
              </a:rPr>
              <a:t> </a:t>
            </a:r>
            <a:r>
              <a:rPr lang="en-US" altLang="zh-CN" sz="2800" b="1" smtClean="0">
                <a:solidFill>
                  <a:srgbClr val="002060"/>
                </a:solidFill>
                <a:latin typeface="Verdana" pitchFamily="34" charset="0"/>
                <a:ea typeface="黑体" pitchFamily="2" charset="-122"/>
              </a:rPr>
              <a:t>11 </a:t>
            </a:r>
            <a:r>
              <a:rPr lang="zh-CN" altLang="en-US" sz="2800" b="1" smtClean="0">
                <a:solidFill>
                  <a:srgbClr val="002060"/>
                </a:solidFill>
                <a:latin typeface="Verdana" pitchFamily="34" charset="0"/>
                <a:ea typeface="黑体" pitchFamily="2" charset="-122"/>
              </a:rPr>
              <a:t>写出研究报告 </a:t>
            </a:r>
            <a:endParaRPr lang="zh-CN" altLang="en-US" sz="2800" b="1" smtClean="0">
              <a:solidFill>
                <a:srgbClr val="002060"/>
              </a:solidFill>
              <a:latin typeface="Verdana" pitchFamily="34" charset="0"/>
            </a:endParaRPr>
          </a:p>
          <a:p>
            <a:pPr>
              <a:lnSpc>
                <a:spcPct val="90000"/>
              </a:lnSpc>
              <a:buFont typeface="Wingdings" pitchFamily="2" charset="2"/>
              <a:buNone/>
            </a:pPr>
            <a:r>
              <a:rPr lang="zh-CN" altLang="en-US" sz="2800" b="1" smtClean="0">
                <a:solidFill>
                  <a:srgbClr val="002060"/>
                </a:solidFill>
              </a:rPr>
              <a:t>  </a:t>
            </a:r>
          </a:p>
        </p:txBody>
      </p:sp>
      <p:sp>
        <p:nvSpPr>
          <p:cNvPr id="82947" name="页脚占位符 3"/>
          <p:cNvSpPr>
            <a:spLocks noGrp="1"/>
          </p:cNvSpPr>
          <p:nvPr>
            <p:ph type="ftr" sz="quarter" idx="11"/>
          </p:nvPr>
        </p:nvSpPr>
        <p:spPr>
          <a:noFill/>
          <a:ln>
            <a:miter lim="800000"/>
            <a:headEnd/>
            <a:tailEnd/>
          </a:ln>
        </p:spPr>
        <p:txBody>
          <a:bodyPr/>
          <a:lstStyle/>
          <a:p>
            <a:pPr fontAlgn="base">
              <a:spcBef>
                <a:spcPct val="0"/>
              </a:spcBef>
              <a:spcAft>
                <a:spcPct val="0"/>
              </a:spcAft>
            </a:pPr>
            <a:r>
              <a:rPr lang="en-US" altLang="zh-CN" smtClean="0">
                <a:ea typeface="宋体" charset="-122"/>
              </a:rPr>
              <a:t>Company Logo</a:t>
            </a:r>
          </a:p>
        </p:txBody>
      </p:sp>
      <p:sp>
        <p:nvSpPr>
          <p:cNvPr id="82948" name="灯片编号占位符 4"/>
          <p:cNvSpPr>
            <a:spLocks noGrp="1"/>
          </p:cNvSpPr>
          <p:nvPr>
            <p:ph type="sldNum" sz="quarter" idx="12"/>
          </p:nvPr>
        </p:nvSpPr>
        <p:spPr>
          <a:noFill/>
          <a:ln>
            <a:miter lim="800000"/>
            <a:headEnd/>
            <a:tailEnd/>
          </a:ln>
        </p:spPr>
        <p:txBody>
          <a:bodyPr/>
          <a:lstStyle/>
          <a:p>
            <a:pPr fontAlgn="base">
              <a:spcBef>
                <a:spcPct val="0"/>
              </a:spcBef>
              <a:spcAft>
                <a:spcPct val="0"/>
              </a:spcAft>
            </a:pPr>
            <a:fld id="{AC9D94AB-E904-4C9E-895A-D1AE6C8806C5}" type="slidenum">
              <a:rPr lang="zh-CN" altLang="en-US" smtClean="0">
                <a:latin typeface="Arial" charset="0"/>
                <a:ea typeface="宋体" charset="-122"/>
              </a:rPr>
              <a:pPr fontAlgn="base">
                <a:spcBef>
                  <a:spcPct val="0"/>
                </a:spcBef>
                <a:spcAft>
                  <a:spcPct val="0"/>
                </a:spcAft>
              </a:pPr>
              <a:t>55</a:t>
            </a:fld>
            <a:endParaRPr lang="en-US" altLang="zh-CN" smtClean="0">
              <a:latin typeface="Arial" charset="0"/>
              <a:ea typeface="宋体" charset="-122"/>
            </a:endParaRPr>
          </a:p>
        </p:txBody>
      </p:sp>
      <p:sp>
        <p:nvSpPr>
          <p:cNvPr id="804868" name="Rectangle 4"/>
          <p:cNvSpPr>
            <a:spLocks noChangeArrowheads="1"/>
          </p:cNvSpPr>
          <p:nvPr/>
        </p:nvSpPr>
        <p:spPr bwMode="auto">
          <a:xfrm>
            <a:off x="1619250" y="4868863"/>
            <a:ext cx="4105275" cy="752475"/>
          </a:xfrm>
          <a:prstGeom prst="rect">
            <a:avLst/>
          </a:prstGeom>
          <a:noFill/>
          <a:ln w="9525">
            <a:noFill/>
            <a:miter lim="800000"/>
            <a:headEnd/>
            <a:tailEnd/>
          </a:ln>
        </p:spPr>
        <p:txBody>
          <a:bodyPr/>
          <a:lstStyle/>
          <a:p>
            <a:pPr marL="342900" indent="-342900" eaLnBrk="0" fontAlgn="b" hangingPunct="0">
              <a:spcBef>
                <a:spcPct val="20000"/>
              </a:spcBef>
              <a:buClr>
                <a:srgbClr val="009999"/>
              </a:buClr>
              <a:buFont typeface="Wingdings" pitchFamily="2" charset="2"/>
              <a:buNone/>
            </a:pPr>
            <a:endParaRPr lang="zh-CN" altLang="en-US" sz="2800" b="1">
              <a:solidFill>
                <a:srgbClr val="009999"/>
              </a:solidFill>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804867">
                                            <p:txEl>
                                              <p:pRg st="0" end="0"/>
                                            </p:txEl>
                                          </p:spTgt>
                                        </p:tgtEl>
                                        <p:attrNameLst>
                                          <p:attrName>style.visibility</p:attrName>
                                        </p:attrNameLst>
                                      </p:cBhvr>
                                      <p:to>
                                        <p:strVal val="visible"/>
                                      </p:to>
                                    </p:set>
                                    <p:animEffect transition="in" filter="barn(inHorizontal)">
                                      <p:cBhvr>
                                        <p:cTn id="7" dur="500"/>
                                        <p:tgtEl>
                                          <p:spTgt spid="8048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804867">
                                            <p:txEl>
                                              <p:pRg st="1" end="1"/>
                                            </p:txEl>
                                          </p:spTgt>
                                        </p:tgtEl>
                                        <p:attrNameLst>
                                          <p:attrName>style.visibility</p:attrName>
                                        </p:attrNameLst>
                                      </p:cBhvr>
                                      <p:to>
                                        <p:strVal val="visible"/>
                                      </p:to>
                                    </p:set>
                                    <p:animEffect transition="in" filter="barn(inHorizontal)">
                                      <p:cBhvr>
                                        <p:cTn id="12" dur="500"/>
                                        <p:tgtEl>
                                          <p:spTgt spid="8048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804867">
                                            <p:txEl>
                                              <p:pRg st="2" end="2"/>
                                            </p:txEl>
                                          </p:spTgt>
                                        </p:tgtEl>
                                        <p:attrNameLst>
                                          <p:attrName>style.visibility</p:attrName>
                                        </p:attrNameLst>
                                      </p:cBhvr>
                                      <p:to>
                                        <p:strVal val="visible"/>
                                      </p:to>
                                    </p:set>
                                    <p:animEffect transition="in" filter="barn(inHorizontal)">
                                      <p:cBhvr>
                                        <p:cTn id="17" dur="500"/>
                                        <p:tgtEl>
                                          <p:spTgt spid="8048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6" fill="hold" grpId="0" nodeType="clickEffect">
                                  <p:stCondLst>
                                    <p:cond delay="0"/>
                                  </p:stCondLst>
                                  <p:childTnLst>
                                    <p:set>
                                      <p:cBhvr>
                                        <p:cTn id="21" dur="1" fill="hold">
                                          <p:stCondLst>
                                            <p:cond delay="0"/>
                                          </p:stCondLst>
                                        </p:cTn>
                                        <p:tgtEl>
                                          <p:spTgt spid="804867">
                                            <p:txEl>
                                              <p:pRg st="3" end="3"/>
                                            </p:txEl>
                                          </p:spTgt>
                                        </p:tgtEl>
                                        <p:attrNameLst>
                                          <p:attrName>style.visibility</p:attrName>
                                        </p:attrNameLst>
                                      </p:cBhvr>
                                      <p:to>
                                        <p:strVal val="visible"/>
                                      </p:to>
                                    </p:set>
                                    <p:animEffect transition="in" filter="barn(inHorizontal)">
                                      <p:cBhvr>
                                        <p:cTn id="22" dur="500"/>
                                        <p:tgtEl>
                                          <p:spTgt spid="80486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6" presetClass="entr" presetSubtype="26" fill="hold" grpId="0" nodeType="clickEffect">
                                  <p:stCondLst>
                                    <p:cond delay="0"/>
                                  </p:stCondLst>
                                  <p:childTnLst>
                                    <p:set>
                                      <p:cBhvr>
                                        <p:cTn id="26" dur="1" fill="hold">
                                          <p:stCondLst>
                                            <p:cond delay="0"/>
                                          </p:stCondLst>
                                        </p:cTn>
                                        <p:tgtEl>
                                          <p:spTgt spid="804867">
                                            <p:txEl>
                                              <p:pRg st="4" end="4"/>
                                            </p:txEl>
                                          </p:spTgt>
                                        </p:tgtEl>
                                        <p:attrNameLst>
                                          <p:attrName>style.visibility</p:attrName>
                                        </p:attrNameLst>
                                      </p:cBhvr>
                                      <p:to>
                                        <p:strVal val="visible"/>
                                      </p:to>
                                    </p:set>
                                    <p:animEffect transition="in" filter="barn(inHorizontal)">
                                      <p:cBhvr>
                                        <p:cTn id="27" dur="500"/>
                                        <p:tgtEl>
                                          <p:spTgt spid="80486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6" presetClass="entr" presetSubtype="26" fill="hold" grpId="0" nodeType="clickEffect">
                                  <p:stCondLst>
                                    <p:cond delay="0"/>
                                  </p:stCondLst>
                                  <p:childTnLst>
                                    <p:set>
                                      <p:cBhvr>
                                        <p:cTn id="31" dur="1" fill="hold">
                                          <p:stCondLst>
                                            <p:cond delay="0"/>
                                          </p:stCondLst>
                                        </p:cTn>
                                        <p:tgtEl>
                                          <p:spTgt spid="804867">
                                            <p:txEl>
                                              <p:pRg st="5" end="5"/>
                                            </p:txEl>
                                          </p:spTgt>
                                        </p:tgtEl>
                                        <p:attrNameLst>
                                          <p:attrName>style.visibility</p:attrName>
                                        </p:attrNameLst>
                                      </p:cBhvr>
                                      <p:to>
                                        <p:strVal val="visible"/>
                                      </p:to>
                                    </p:set>
                                    <p:animEffect transition="in" filter="barn(inHorizontal)">
                                      <p:cBhvr>
                                        <p:cTn id="32" dur="500"/>
                                        <p:tgtEl>
                                          <p:spTgt spid="804867">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6" presetClass="entr" presetSubtype="26" fill="hold" grpId="0" nodeType="clickEffect">
                                  <p:stCondLst>
                                    <p:cond delay="0"/>
                                  </p:stCondLst>
                                  <p:childTnLst>
                                    <p:set>
                                      <p:cBhvr>
                                        <p:cTn id="36" dur="1" fill="hold">
                                          <p:stCondLst>
                                            <p:cond delay="0"/>
                                          </p:stCondLst>
                                        </p:cTn>
                                        <p:tgtEl>
                                          <p:spTgt spid="804867">
                                            <p:txEl>
                                              <p:pRg st="6" end="6"/>
                                            </p:txEl>
                                          </p:spTgt>
                                        </p:tgtEl>
                                        <p:attrNameLst>
                                          <p:attrName>style.visibility</p:attrName>
                                        </p:attrNameLst>
                                      </p:cBhvr>
                                      <p:to>
                                        <p:strVal val="visible"/>
                                      </p:to>
                                    </p:set>
                                    <p:animEffect transition="in" filter="barn(inHorizontal)">
                                      <p:cBhvr>
                                        <p:cTn id="37" dur="500"/>
                                        <p:tgtEl>
                                          <p:spTgt spid="80486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6" fill="hold" grpId="0" nodeType="clickEffect">
                                  <p:stCondLst>
                                    <p:cond delay="0"/>
                                  </p:stCondLst>
                                  <p:childTnLst>
                                    <p:set>
                                      <p:cBhvr>
                                        <p:cTn id="41" dur="1" fill="hold">
                                          <p:stCondLst>
                                            <p:cond delay="0"/>
                                          </p:stCondLst>
                                        </p:cTn>
                                        <p:tgtEl>
                                          <p:spTgt spid="804867">
                                            <p:txEl>
                                              <p:pRg st="7" end="7"/>
                                            </p:txEl>
                                          </p:spTgt>
                                        </p:tgtEl>
                                        <p:attrNameLst>
                                          <p:attrName>style.visibility</p:attrName>
                                        </p:attrNameLst>
                                      </p:cBhvr>
                                      <p:to>
                                        <p:strVal val="visible"/>
                                      </p:to>
                                    </p:set>
                                    <p:animEffect transition="in" filter="barn(inHorizontal)">
                                      <p:cBhvr>
                                        <p:cTn id="42" dur="500"/>
                                        <p:tgtEl>
                                          <p:spTgt spid="80486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804867">
                                            <p:txEl>
                                              <p:pRg st="8" end="8"/>
                                            </p:txEl>
                                          </p:spTgt>
                                        </p:tgtEl>
                                        <p:attrNameLst>
                                          <p:attrName>style.visibility</p:attrName>
                                        </p:attrNameLst>
                                      </p:cBhvr>
                                      <p:to>
                                        <p:strVal val="visible"/>
                                      </p:to>
                                    </p:set>
                                    <p:animEffect transition="in" filter="barn(inHorizontal)">
                                      <p:cBhvr>
                                        <p:cTn id="47" dur="500"/>
                                        <p:tgtEl>
                                          <p:spTgt spid="804867">
                                            <p:txEl>
                                              <p:pRg st="8" end="8"/>
                                            </p:txEl>
                                          </p:spTgt>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16" presetClass="entr" presetSubtype="26" fill="hold" grpId="0" nodeType="clickEffect" nodePh="1">
                                  <p:stCondLst>
                                    <p:cond delay="0"/>
                                  </p:stCondLst>
                                  <p:endCondLst>
                                    <p:cond evt="begin" delay="0">
                                      <p:tn val="50"/>
                                    </p:cond>
                                  </p:endCondLst>
                                  <p:childTnLst>
                                    <p:set>
                                      <p:cBhvr>
                                        <p:cTn id="51" dur="1" fill="hold">
                                          <p:stCondLst>
                                            <p:cond delay="0"/>
                                          </p:stCondLst>
                                        </p:cTn>
                                        <p:tgtEl>
                                          <p:spTgt spid="804868"/>
                                        </p:tgtEl>
                                        <p:attrNameLst>
                                          <p:attrName>style.visibility</p:attrName>
                                        </p:attrNameLst>
                                      </p:cBhvr>
                                      <p:to>
                                        <p:strVal val="visible"/>
                                      </p:to>
                                    </p:set>
                                    <p:animEffect transition="in" filter="barn(inHorizontal)">
                                      <p:cBhvr>
                                        <p:cTn id="52" dur="500"/>
                                        <p:tgtEl>
                                          <p:spTgt spid="804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04867" grpId="0" build="p"/>
      <p:bldP spid="804868"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标题 1"/>
          <p:cNvSpPr>
            <a:spLocks noGrp="1"/>
          </p:cNvSpPr>
          <p:nvPr>
            <p:ph type="ctrTitle"/>
          </p:nvPr>
        </p:nvSpPr>
        <p:spPr/>
        <p:txBody>
          <a:bodyPr/>
          <a:lstStyle/>
          <a:p>
            <a:r>
              <a:rPr lang="zh-CN" altLang="en-US" b="1" smtClean="0"/>
              <a:t>第十章 访谈法</a:t>
            </a:r>
          </a:p>
        </p:txBody>
      </p:sp>
      <p:sp>
        <p:nvSpPr>
          <p:cNvPr id="83970" name="副标题 2"/>
          <p:cNvSpPr>
            <a:spLocks noGrp="1"/>
          </p:cNvSpPr>
          <p:nvPr>
            <p:ph type="subTitle" idx="1"/>
          </p:nvPr>
        </p:nvSpPr>
        <p:spPr/>
        <p:txBody>
          <a:bodyPr/>
          <a:lstStyle/>
          <a:p>
            <a:endParaRPr lang="zh-CN" altLang="en-US" smtClean="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4"/>
          <p:cNvSpPr>
            <a:spLocks noGrp="1" noRot="1" noChangeArrowheads="1"/>
          </p:cNvSpPr>
          <p:nvPr>
            <p:ph type="title"/>
          </p:nvPr>
        </p:nvSpPr>
        <p:spPr>
          <a:xfrm>
            <a:off x="468313" y="981075"/>
            <a:ext cx="8229600" cy="1143000"/>
          </a:xfrm>
        </p:spPr>
        <p:txBody>
          <a:bodyPr/>
          <a:lstStyle/>
          <a:p>
            <a:r>
              <a:rPr lang="zh-CN" altLang="en-US" b="1" smtClean="0">
                <a:solidFill>
                  <a:srgbClr val="002060"/>
                </a:solidFill>
                <a:latin typeface="黑体" pitchFamily="2" charset="-122"/>
                <a:ea typeface="黑体" pitchFamily="2" charset="-122"/>
              </a:rPr>
              <a:t>第一节 访谈法概述</a:t>
            </a:r>
            <a:endParaRPr lang="zh-CN" altLang="en-US" smtClean="0">
              <a:solidFill>
                <a:srgbClr val="002060"/>
              </a:solidFill>
            </a:endParaRPr>
          </a:p>
        </p:txBody>
      </p:sp>
      <p:sp>
        <p:nvSpPr>
          <p:cNvPr id="3075" name="Rectangle 5"/>
          <p:cNvSpPr>
            <a:spLocks noGrp="1" noRot="1" noChangeArrowheads="1"/>
          </p:cNvSpPr>
          <p:nvPr>
            <p:ph idx="1"/>
          </p:nvPr>
        </p:nvSpPr>
        <p:spPr>
          <a:xfrm>
            <a:off x="468313" y="2060575"/>
            <a:ext cx="8229600" cy="4525963"/>
          </a:xfrm>
        </p:spPr>
        <p:txBody>
          <a:bodyPr>
            <a:normAutofit/>
          </a:bodyPr>
          <a:lstStyle/>
          <a:p>
            <a:pPr marL="0" indent="0">
              <a:buFontTx/>
              <a:buNone/>
              <a:defRPr/>
            </a:pPr>
            <a:r>
              <a:rPr lang="en-US" altLang="zh-CN" b="1" dirty="0" smtClean="0">
                <a:solidFill>
                  <a:srgbClr val="002060"/>
                </a:solidFill>
              </a:rPr>
              <a:t> </a:t>
            </a:r>
            <a:r>
              <a:rPr lang="zh-CN" altLang="en-US" b="1" dirty="0" smtClean="0">
                <a:solidFill>
                  <a:srgbClr val="002060"/>
                </a:solidFill>
              </a:rPr>
              <a:t>什么是访谈研究</a:t>
            </a:r>
          </a:p>
          <a:p>
            <a:pPr>
              <a:defRPr/>
            </a:pPr>
            <a:r>
              <a:rPr lang="zh-CN" altLang="en-US" b="1" dirty="0" smtClean="0">
                <a:solidFill>
                  <a:srgbClr val="002060"/>
                </a:solidFill>
              </a:rPr>
              <a:t>    </a:t>
            </a:r>
            <a:r>
              <a:rPr lang="zh-CN" altLang="en-US" sz="2400" b="1" dirty="0" smtClean="0">
                <a:solidFill>
                  <a:srgbClr val="002060"/>
                </a:solidFill>
              </a:rPr>
              <a:t>访谈研究是研究者通过与研究对象进行口头交谈的方式来收集对方的心理特征与行为数据资料的一种研究方法。</a:t>
            </a:r>
          </a:p>
          <a:p>
            <a:pPr marL="0" indent="0">
              <a:buFontTx/>
              <a:buNone/>
              <a:defRPr/>
            </a:pPr>
            <a:r>
              <a:rPr lang="zh-CN" altLang="en-US" b="1" dirty="0" smtClean="0">
                <a:solidFill>
                  <a:srgbClr val="002060"/>
                </a:solidFill>
              </a:rPr>
              <a:t>访谈与日常谈话的区别</a:t>
            </a:r>
          </a:p>
          <a:p>
            <a:pPr>
              <a:defRPr/>
            </a:pPr>
            <a:r>
              <a:rPr lang="zh-CN" altLang="en-US" b="1" dirty="0" smtClean="0">
                <a:solidFill>
                  <a:srgbClr val="002060"/>
                </a:solidFill>
              </a:rPr>
              <a:t>   </a:t>
            </a:r>
            <a:r>
              <a:rPr lang="en-US" altLang="zh-CN" sz="2400" b="1" dirty="0" smtClean="0">
                <a:solidFill>
                  <a:srgbClr val="002060"/>
                </a:solidFill>
              </a:rPr>
              <a:t>1 </a:t>
            </a:r>
            <a:r>
              <a:rPr lang="zh-CN" altLang="en-US" sz="2400" b="1" dirty="0" smtClean="0">
                <a:solidFill>
                  <a:srgbClr val="002060"/>
                </a:solidFill>
              </a:rPr>
              <a:t>日常谈话没有明确的目的和目的性不强。</a:t>
            </a:r>
          </a:p>
          <a:p>
            <a:pPr>
              <a:defRPr/>
            </a:pPr>
            <a:r>
              <a:rPr lang="zh-CN" altLang="en-US" sz="2400" b="1" dirty="0" smtClean="0">
                <a:solidFill>
                  <a:srgbClr val="002060"/>
                </a:solidFill>
              </a:rPr>
              <a:t>   </a:t>
            </a:r>
            <a:r>
              <a:rPr lang="en-US" altLang="zh-CN" sz="2400" b="1" dirty="0" smtClean="0">
                <a:solidFill>
                  <a:srgbClr val="002060"/>
                </a:solidFill>
              </a:rPr>
              <a:t>2 </a:t>
            </a:r>
            <a:r>
              <a:rPr lang="zh-CN" altLang="en-US" sz="2400" b="1" dirty="0" smtClean="0">
                <a:solidFill>
                  <a:srgbClr val="002060"/>
                </a:solidFill>
              </a:rPr>
              <a:t>亲密性不同。</a:t>
            </a:r>
          </a:p>
          <a:p>
            <a:pPr>
              <a:defRPr/>
            </a:pPr>
            <a:r>
              <a:rPr lang="zh-CN" altLang="en-US" sz="2400" b="1" dirty="0" smtClean="0">
                <a:solidFill>
                  <a:srgbClr val="002060"/>
                </a:solidFill>
              </a:rPr>
              <a:t>   </a:t>
            </a:r>
            <a:r>
              <a:rPr lang="en-US" altLang="zh-CN" sz="2400" b="1" dirty="0" smtClean="0">
                <a:solidFill>
                  <a:srgbClr val="002060"/>
                </a:solidFill>
              </a:rPr>
              <a:t>3 </a:t>
            </a:r>
            <a:r>
              <a:rPr lang="zh-CN" altLang="en-US" sz="2400" b="1" dirty="0" smtClean="0">
                <a:solidFill>
                  <a:srgbClr val="002060"/>
                </a:solidFill>
              </a:rPr>
              <a:t>形式不同。</a:t>
            </a:r>
          </a:p>
          <a:p>
            <a:pPr>
              <a:defRPr/>
            </a:pPr>
            <a:r>
              <a:rPr lang="zh-CN" altLang="en-US" sz="2400" b="1" dirty="0" smtClean="0">
                <a:solidFill>
                  <a:srgbClr val="002060"/>
                </a:solidFill>
              </a:rPr>
              <a:t>   </a:t>
            </a:r>
            <a:r>
              <a:rPr lang="en-US" altLang="zh-CN" sz="2400" b="1" dirty="0" smtClean="0">
                <a:solidFill>
                  <a:srgbClr val="002060"/>
                </a:solidFill>
              </a:rPr>
              <a:t>4 </a:t>
            </a:r>
            <a:r>
              <a:rPr lang="zh-CN" altLang="en-US" sz="2400" b="1" dirty="0" smtClean="0">
                <a:solidFill>
                  <a:srgbClr val="002060"/>
                </a:solidFill>
              </a:rPr>
              <a:t>交谈双方的地位和权力不同。</a:t>
            </a:r>
          </a:p>
          <a:p>
            <a:pPr>
              <a:defRPr/>
            </a:pPr>
            <a:endParaRPr lang="zh-CN" altLang="en-US" dirty="0" smtClean="0"/>
          </a:p>
          <a:p>
            <a:pPr>
              <a:defRPr/>
            </a:pPr>
            <a:endParaRPr lang="en-US" altLang="zh-CN" dirty="0" smtClean="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标题 1"/>
          <p:cNvSpPr>
            <a:spLocks noGrp="1"/>
          </p:cNvSpPr>
          <p:nvPr>
            <p:ph type="title"/>
          </p:nvPr>
        </p:nvSpPr>
        <p:spPr>
          <a:xfrm>
            <a:off x="468313" y="1052513"/>
            <a:ext cx="8229600" cy="1143000"/>
          </a:xfrm>
        </p:spPr>
        <p:txBody>
          <a:bodyPr/>
          <a:lstStyle/>
          <a:p>
            <a:r>
              <a:rPr lang="zh-CN" altLang="en-US" b="1" smtClean="0">
                <a:solidFill>
                  <a:srgbClr val="002060"/>
                </a:solidFill>
                <a:latin typeface="黑体" pitchFamily="2" charset="-122"/>
                <a:ea typeface="黑体" pitchFamily="2" charset="-122"/>
              </a:rPr>
              <a:t>访谈法</a:t>
            </a:r>
            <a:endParaRPr lang="zh-CN" altLang="en-US" smtClean="0">
              <a:solidFill>
                <a:srgbClr val="002060"/>
              </a:solidFill>
            </a:endParaRPr>
          </a:p>
        </p:txBody>
      </p:sp>
      <p:sp>
        <p:nvSpPr>
          <p:cNvPr id="3" name="内容占位符 2"/>
          <p:cNvSpPr>
            <a:spLocks noGrp="1"/>
          </p:cNvSpPr>
          <p:nvPr>
            <p:ph idx="1"/>
          </p:nvPr>
        </p:nvSpPr>
        <p:spPr>
          <a:xfrm>
            <a:off x="323850" y="2560638"/>
            <a:ext cx="8540750" cy="4270375"/>
          </a:xfrm>
        </p:spPr>
        <p:txBody>
          <a:bodyPr/>
          <a:lstStyle/>
          <a:p>
            <a:pPr>
              <a:defRPr/>
            </a:pPr>
            <a:r>
              <a:rPr lang="zh-CN" altLang="en-US" b="1" dirty="0" smtClean="0">
                <a:solidFill>
                  <a:srgbClr val="002060"/>
                </a:solidFill>
                <a:latin typeface="+mj-ea"/>
                <a:ea typeface="+mj-ea"/>
              </a:rPr>
              <a:t>访谈的特点</a:t>
            </a:r>
            <a:endParaRPr lang="en-US" altLang="zh-CN" b="1" dirty="0" smtClean="0">
              <a:solidFill>
                <a:srgbClr val="002060"/>
              </a:solidFill>
              <a:latin typeface="+mj-ea"/>
              <a:ea typeface="+mj-ea"/>
            </a:endParaRPr>
          </a:p>
          <a:p>
            <a:pPr>
              <a:defRPr/>
            </a:pPr>
            <a:r>
              <a:rPr lang="en-US" altLang="zh-CN" b="1" dirty="0" smtClean="0">
                <a:solidFill>
                  <a:srgbClr val="002060"/>
                </a:solidFill>
                <a:latin typeface="+mj-ea"/>
                <a:ea typeface="+mj-ea"/>
              </a:rPr>
              <a:t>1. </a:t>
            </a:r>
            <a:r>
              <a:rPr lang="zh-CN" altLang="en-US" b="1" dirty="0" smtClean="0">
                <a:solidFill>
                  <a:srgbClr val="002060"/>
                </a:solidFill>
                <a:latin typeface="+mj-ea"/>
                <a:ea typeface="+mj-ea"/>
              </a:rPr>
              <a:t>最大特点是整个访谈过程是访谈者与被访谈者互相影响、互相作用的过程。</a:t>
            </a:r>
            <a:endParaRPr lang="en-US" altLang="zh-CN" b="1" dirty="0" smtClean="0">
              <a:solidFill>
                <a:srgbClr val="002060"/>
              </a:solidFill>
              <a:latin typeface="+mj-ea"/>
              <a:ea typeface="+mj-ea"/>
            </a:endParaRPr>
          </a:p>
          <a:p>
            <a:pPr>
              <a:defRPr/>
            </a:pPr>
            <a:r>
              <a:rPr lang="en-US" altLang="zh-CN" b="1" dirty="0" smtClean="0">
                <a:solidFill>
                  <a:srgbClr val="002060"/>
                </a:solidFill>
                <a:latin typeface="+mj-ea"/>
                <a:ea typeface="+mj-ea"/>
              </a:rPr>
              <a:t>2.</a:t>
            </a:r>
            <a:r>
              <a:rPr lang="zh-CN" altLang="en-US" b="1" dirty="0" smtClean="0">
                <a:solidFill>
                  <a:srgbClr val="002060"/>
                </a:solidFill>
                <a:latin typeface="+mj-ea"/>
                <a:ea typeface="+mj-ea"/>
              </a:rPr>
              <a:t>访谈具有特定的科学目的和一整套设计、编制和实施的原则。</a:t>
            </a:r>
            <a:endParaRPr lang="en-US" altLang="zh-CN" b="1" dirty="0" smtClean="0">
              <a:solidFill>
                <a:srgbClr val="002060"/>
              </a:solidFill>
              <a:latin typeface="+mj-ea"/>
              <a:ea typeface="+mj-ea"/>
            </a:endParaRPr>
          </a:p>
          <a:p>
            <a:pPr>
              <a:defRPr/>
            </a:pPr>
            <a:endParaRPr lang="zh-CN" altLang="en-US" dirty="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Grp="1" noRot="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访谈法</a:t>
            </a:r>
          </a:p>
        </p:txBody>
      </p:sp>
      <p:sp>
        <p:nvSpPr>
          <p:cNvPr id="87042" name="Rectangle 3"/>
          <p:cNvSpPr>
            <a:spLocks noGrp="1" noRot="1" noChangeArrowheads="1"/>
          </p:cNvSpPr>
          <p:nvPr>
            <p:ph idx="1"/>
          </p:nvPr>
        </p:nvSpPr>
        <p:spPr>
          <a:xfrm>
            <a:off x="323850" y="1916113"/>
            <a:ext cx="8540750" cy="5300662"/>
          </a:xfrm>
        </p:spPr>
        <p:txBody>
          <a:bodyPr/>
          <a:lstStyle/>
          <a:p>
            <a:pPr eaLnBrk="1" hangingPunct="1">
              <a:buFont typeface="Wingdings" pitchFamily="2" charset="2"/>
              <a:buNone/>
            </a:pPr>
            <a:r>
              <a:rPr lang="zh-CN" altLang="en-US" b="1" smtClean="0">
                <a:solidFill>
                  <a:srgbClr val="000066"/>
                </a:solidFill>
                <a:latin typeface="宋体" charset="-122"/>
              </a:rPr>
              <a:t>访谈的具体功用</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 </a:t>
            </a:r>
            <a:r>
              <a:rPr lang="zh-CN" altLang="en-US" sz="2200" b="1" smtClean="0">
                <a:solidFill>
                  <a:srgbClr val="000066"/>
                </a:solidFill>
                <a:latin typeface="宋体" charset="-122"/>
              </a:rPr>
              <a:t>了解受访者的所思所想，包括他们的价值观念、情感感受和行</a:t>
            </a:r>
          </a:p>
          <a:p>
            <a:pPr eaLnBrk="1" hangingPunct="1">
              <a:buFont typeface="Wingdings" pitchFamily="2" charset="2"/>
              <a:buNone/>
            </a:pPr>
            <a:r>
              <a:rPr lang="zh-CN" altLang="en-US" sz="2200" b="1" smtClean="0">
                <a:solidFill>
                  <a:srgbClr val="000066"/>
                </a:solidFill>
                <a:latin typeface="宋体" charset="-122"/>
              </a:rPr>
              <a:t>为规范。</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 </a:t>
            </a:r>
            <a:r>
              <a:rPr lang="zh-CN" altLang="en-US" sz="2200" b="1" smtClean="0">
                <a:solidFill>
                  <a:srgbClr val="000066"/>
                </a:solidFill>
                <a:latin typeface="宋体" charset="-122"/>
              </a:rPr>
              <a:t>了解受访者过去的生活经历以及他们耳闻目睹的有关事件，并</a:t>
            </a:r>
          </a:p>
          <a:p>
            <a:pPr eaLnBrk="1" hangingPunct="1">
              <a:buFont typeface="Wingdings" pitchFamily="2" charset="2"/>
              <a:buNone/>
            </a:pPr>
            <a:r>
              <a:rPr lang="zh-CN" altLang="en-US" sz="2200" b="1" smtClean="0">
                <a:solidFill>
                  <a:srgbClr val="000066"/>
                </a:solidFill>
                <a:latin typeface="宋体" charset="-122"/>
              </a:rPr>
              <a:t>且了解他们对这些事件的意义解释。</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 </a:t>
            </a:r>
            <a:r>
              <a:rPr lang="zh-CN" altLang="en-US" sz="2200" b="1" smtClean="0">
                <a:solidFill>
                  <a:srgbClr val="000066"/>
                </a:solidFill>
                <a:latin typeface="宋体" charset="-122"/>
              </a:rPr>
              <a:t>对研究的现象获得一个比较广阔、整体性的视野，从多重角度</a:t>
            </a:r>
          </a:p>
          <a:p>
            <a:pPr eaLnBrk="1" hangingPunct="1">
              <a:buFont typeface="Wingdings" pitchFamily="2" charset="2"/>
              <a:buNone/>
            </a:pPr>
            <a:r>
              <a:rPr lang="zh-CN" altLang="en-US" sz="2200" b="1" smtClean="0">
                <a:solidFill>
                  <a:srgbClr val="000066"/>
                </a:solidFill>
                <a:latin typeface="宋体" charset="-122"/>
              </a:rPr>
              <a:t>对事件的过程进行比较深入、细致的描述。</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4 </a:t>
            </a:r>
            <a:r>
              <a:rPr lang="zh-CN" altLang="en-US" sz="2200" b="1" smtClean="0">
                <a:solidFill>
                  <a:srgbClr val="000066"/>
                </a:solidFill>
                <a:latin typeface="宋体" charset="-122"/>
              </a:rPr>
              <a:t>为研究提供指导，事先了解哪些问题可以进一步追问，哪些问</a:t>
            </a:r>
          </a:p>
          <a:p>
            <a:pPr eaLnBrk="1" hangingPunct="1">
              <a:buFont typeface="Wingdings" pitchFamily="2" charset="2"/>
              <a:buNone/>
            </a:pPr>
            <a:r>
              <a:rPr lang="zh-CN" altLang="en-US" sz="2200" b="1" smtClean="0">
                <a:solidFill>
                  <a:srgbClr val="000066"/>
                </a:solidFill>
                <a:latin typeface="宋体" charset="-122"/>
              </a:rPr>
              <a:t>题是敏感性问题，需要特别小心。</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5 </a:t>
            </a:r>
            <a:r>
              <a:rPr lang="zh-CN" altLang="en-US" sz="2200" b="1" smtClean="0">
                <a:solidFill>
                  <a:srgbClr val="000066"/>
                </a:solidFill>
                <a:latin typeface="宋体" charset="-122"/>
              </a:rPr>
              <a:t>帮助研究者与被研究者建立人际关系。</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6 </a:t>
            </a:r>
            <a:r>
              <a:rPr lang="zh-CN" altLang="en-US" sz="2200" b="1" smtClean="0">
                <a:solidFill>
                  <a:srgbClr val="000066"/>
                </a:solidFill>
                <a:latin typeface="宋体" charset="-122"/>
              </a:rPr>
              <a:t>使受访者感到更加有力量，因为自己的声音被别人听到了。</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标题 1"/>
          <p:cNvSpPr>
            <a:spLocks noGrp="1"/>
          </p:cNvSpPr>
          <p:nvPr>
            <p:ph type="title"/>
          </p:nvPr>
        </p:nvSpPr>
        <p:spPr>
          <a:xfrm>
            <a:off x="468313" y="1125538"/>
            <a:ext cx="8229600" cy="1143000"/>
          </a:xfrm>
        </p:spPr>
        <p:txBody>
          <a:bodyPr/>
          <a:lstStyle/>
          <a:p>
            <a:r>
              <a:rPr lang="zh-CN" altLang="en-US" b="1" smtClean="0"/>
              <a:t>第二节  研究设计的基本内容</a:t>
            </a:r>
          </a:p>
        </p:txBody>
      </p:sp>
      <p:sp>
        <p:nvSpPr>
          <p:cNvPr id="32770" name="内容占位符 2"/>
          <p:cNvSpPr>
            <a:spLocks noGrp="1"/>
          </p:cNvSpPr>
          <p:nvPr>
            <p:ph idx="1"/>
          </p:nvPr>
        </p:nvSpPr>
        <p:spPr>
          <a:xfrm>
            <a:off x="468313" y="2347913"/>
            <a:ext cx="8229600" cy="4525962"/>
          </a:xfrm>
        </p:spPr>
        <p:txBody>
          <a:bodyPr/>
          <a:lstStyle/>
          <a:p>
            <a:r>
              <a:rPr lang="en-US" altLang="zh-CN" sz="2800" b="1" smtClean="0">
                <a:solidFill>
                  <a:srgbClr val="002060"/>
                </a:solidFill>
              </a:rPr>
              <a:t>1  </a:t>
            </a:r>
            <a:r>
              <a:rPr lang="zh-CN" altLang="en-US" sz="2800" b="1" smtClean="0">
                <a:solidFill>
                  <a:srgbClr val="002060"/>
                </a:solidFill>
              </a:rPr>
              <a:t>明确研究目的与选择研究对象</a:t>
            </a:r>
            <a:endParaRPr lang="en-US" altLang="zh-CN" sz="2800" b="1" smtClean="0">
              <a:solidFill>
                <a:srgbClr val="002060"/>
              </a:solidFill>
            </a:endParaRPr>
          </a:p>
          <a:p>
            <a:r>
              <a:rPr lang="en-US" altLang="zh-CN" sz="2800" b="1" smtClean="0">
                <a:solidFill>
                  <a:srgbClr val="002060"/>
                </a:solidFill>
              </a:rPr>
              <a:t>2 </a:t>
            </a:r>
            <a:r>
              <a:rPr lang="zh-CN" altLang="en-US" sz="2800" b="1" smtClean="0">
                <a:solidFill>
                  <a:srgbClr val="002060"/>
                </a:solidFill>
              </a:rPr>
              <a:t>选择研究方法与设计方式</a:t>
            </a:r>
            <a:endParaRPr lang="en-US" altLang="zh-CN" sz="2800" b="1" smtClean="0">
              <a:solidFill>
                <a:srgbClr val="002060"/>
              </a:solidFill>
            </a:endParaRPr>
          </a:p>
          <a:p>
            <a:r>
              <a:rPr lang="en-US" altLang="zh-CN" sz="2800" b="1" smtClean="0">
                <a:solidFill>
                  <a:srgbClr val="002060"/>
                </a:solidFill>
              </a:rPr>
              <a:t>3 </a:t>
            </a:r>
            <a:r>
              <a:rPr lang="zh-CN" altLang="en-US" sz="2800" b="1" smtClean="0">
                <a:solidFill>
                  <a:srgbClr val="002060"/>
                </a:solidFill>
              </a:rPr>
              <a:t>确定研究变量与观测指标</a:t>
            </a:r>
            <a:endParaRPr lang="en-US" altLang="zh-CN" sz="2800" b="1" smtClean="0">
              <a:solidFill>
                <a:srgbClr val="002060"/>
              </a:solidFill>
            </a:endParaRPr>
          </a:p>
          <a:p>
            <a:r>
              <a:rPr lang="en-US" altLang="zh-CN" sz="2800" b="1" smtClean="0">
                <a:solidFill>
                  <a:srgbClr val="002060"/>
                </a:solidFill>
              </a:rPr>
              <a:t>4 </a:t>
            </a:r>
            <a:r>
              <a:rPr lang="zh-CN" altLang="en-US" sz="2800" b="1" smtClean="0">
                <a:solidFill>
                  <a:srgbClr val="002060"/>
                </a:solidFill>
              </a:rPr>
              <a:t>选择研究工具与材料</a:t>
            </a:r>
            <a:endParaRPr lang="en-US" altLang="zh-CN" sz="2800" b="1" smtClean="0">
              <a:solidFill>
                <a:srgbClr val="002060"/>
              </a:solidFill>
            </a:endParaRPr>
          </a:p>
          <a:p>
            <a:r>
              <a:rPr lang="en-US" altLang="zh-CN" sz="2800" b="1" smtClean="0">
                <a:solidFill>
                  <a:srgbClr val="002060"/>
                </a:solidFill>
              </a:rPr>
              <a:t>5 </a:t>
            </a:r>
            <a:r>
              <a:rPr lang="zh-CN" altLang="en-US" sz="2800" b="1" smtClean="0">
                <a:solidFill>
                  <a:srgbClr val="002060"/>
                </a:solidFill>
              </a:rPr>
              <a:t>制定研究程序与选择研究环境</a:t>
            </a:r>
            <a:endParaRPr lang="en-US" altLang="zh-CN" sz="2800" b="1" smtClean="0">
              <a:solidFill>
                <a:srgbClr val="002060"/>
              </a:solidFill>
            </a:endParaRPr>
          </a:p>
          <a:p>
            <a:r>
              <a:rPr lang="en-US" altLang="zh-CN" sz="2800" b="1" smtClean="0">
                <a:solidFill>
                  <a:srgbClr val="002060"/>
                </a:solidFill>
              </a:rPr>
              <a:t>6 </a:t>
            </a:r>
            <a:r>
              <a:rPr lang="zh-CN" altLang="en-US" sz="2800" b="1" smtClean="0">
                <a:solidFill>
                  <a:srgbClr val="002060"/>
                </a:solidFill>
              </a:rPr>
              <a:t>考虑数据分析与统计分析的方法</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Grp="1" noRot="1" noChangeArrowheads="1"/>
          </p:cNvSpPr>
          <p:nvPr>
            <p:ph type="title"/>
          </p:nvPr>
        </p:nvSpPr>
        <p:spPr>
          <a:xfrm>
            <a:off x="468313" y="692150"/>
            <a:ext cx="8229600" cy="1143000"/>
          </a:xfrm>
        </p:spPr>
        <p:txBody>
          <a:bodyPr/>
          <a:lstStyle/>
          <a:p>
            <a:r>
              <a:rPr lang="zh-CN" altLang="en-US" b="1" smtClean="0">
                <a:solidFill>
                  <a:srgbClr val="002060"/>
                </a:solidFill>
                <a:latin typeface="黑体" pitchFamily="2" charset="-122"/>
                <a:ea typeface="黑体" pitchFamily="2" charset="-122"/>
              </a:rPr>
              <a:t>访谈法</a:t>
            </a:r>
          </a:p>
        </p:txBody>
      </p:sp>
      <p:sp>
        <p:nvSpPr>
          <p:cNvPr id="88066" name="Rectangle 3"/>
          <p:cNvSpPr>
            <a:spLocks noGrp="1" noRot="1" noChangeArrowheads="1"/>
          </p:cNvSpPr>
          <p:nvPr>
            <p:ph idx="1"/>
          </p:nvPr>
        </p:nvSpPr>
        <p:spPr>
          <a:xfrm>
            <a:off x="323850" y="1773238"/>
            <a:ext cx="8540750" cy="5445125"/>
          </a:xfrm>
        </p:spPr>
        <p:txBody>
          <a:bodyPr/>
          <a:lstStyle/>
          <a:p>
            <a:pPr eaLnBrk="1" hangingPunct="1">
              <a:lnSpc>
                <a:spcPct val="90000"/>
              </a:lnSpc>
              <a:buFont typeface="Wingdings" pitchFamily="2" charset="2"/>
              <a:buNone/>
            </a:pPr>
            <a:r>
              <a:rPr lang="zh-CN" altLang="en-US" b="1" smtClean="0">
                <a:solidFill>
                  <a:srgbClr val="000066"/>
                </a:solidFill>
                <a:latin typeface="宋体" charset="-122"/>
              </a:rPr>
              <a:t>访谈研究的类型</a:t>
            </a:r>
          </a:p>
          <a:p>
            <a:pPr eaLnBrk="1" hangingPunct="1">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 </a:t>
            </a:r>
            <a:r>
              <a:rPr lang="zh-CN" altLang="en-US" sz="2200" b="1" smtClean="0">
                <a:solidFill>
                  <a:srgbClr val="000066"/>
                </a:solidFill>
                <a:latin typeface="宋体" charset="-122"/>
              </a:rPr>
              <a:t>结构访谈何非结构访谈</a:t>
            </a:r>
          </a:p>
          <a:p>
            <a:pPr eaLnBrk="1" hangingPunct="1">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）结构访谈是指按照统一的设计要求，具有固定结构的问</a:t>
            </a:r>
          </a:p>
          <a:p>
            <a:pPr eaLnBrk="1" hangingPunct="1">
              <a:lnSpc>
                <a:spcPct val="90000"/>
              </a:lnSpc>
              <a:buFont typeface="Wingdings" pitchFamily="2" charset="2"/>
              <a:buNone/>
            </a:pPr>
            <a:r>
              <a:rPr lang="zh-CN" altLang="en-US" sz="2200" b="1" smtClean="0">
                <a:solidFill>
                  <a:srgbClr val="000066"/>
                </a:solidFill>
                <a:latin typeface="宋体" charset="-122"/>
              </a:rPr>
              <a:t>卷而进行的访谈，研究者对访谈的走向和步骤其主导作用。</a:t>
            </a:r>
          </a:p>
          <a:p>
            <a:pPr eaLnBrk="1" hangingPunct="1">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）非结构访谈是指对访谈对象的条件、所要询问的问题等</a:t>
            </a:r>
          </a:p>
          <a:p>
            <a:pPr eaLnBrk="1" hangingPunct="1">
              <a:lnSpc>
                <a:spcPct val="90000"/>
              </a:lnSpc>
              <a:buFont typeface="Wingdings" pitchFamily="2" charset="2"/>
              <a:buNone/>
            </a:pPr>
            <a:r>
              <a:rPr lang="zh-CN" altLang="en-US" sz="2200" b="1" smtClean="0">
                <a:solidFill>
                  <a:srgbClr val="000066"/>
                </a:solidFill>
                <a:latin typeface="宋体" charset="-122"/>
              </a:rPr>
              <a:t>只有一个粗略的基本要求，访谈者可以根据访谈时的实际情况灵</a:t>
            </a:r>
          </a:p>
          <a:p>
            <a:pPr eaLnBrk="1" hangingPunct="1">
              <a:lnSpc>
                <a:spcPct val="90000"/>
              </a:lnSpc>
              <a:buFont typeface="Wingdings" pitchFamily="2" charset="2"/>
              <a:buNone/>
            </a:pPr>
            <a:r>
              <a:rPr lang="zh-CN" altLang="en-US" sz="2200" b="1" smtClean="0">
                <a:solidFill>
                  <a:srgbClr val="000066"/>
                </a:solidFill>
                <a:latin typeface="宋体" charset="-122"/>
              </a:rPr>
              <a:t>活地作必要的调整。</a:t>
            </a:r>
          </a:p>
          <a:p>
            <a:pPr eaLnBrk="1" hangingPunct="1">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a:t>
            </a:r>
            <a:r>
              <a:rPr lang="zh-CN" altLang="en-US" sz="2200" b="1" smtClean="0">
                <a:solidFill>
                  <a:srgbClr val="000066"/>
                </a:solidFill>
                <a:latin typeface="宋体" charset="-122"/>
              </a:rPr>
              <a:t>）半结构访谈：研究者对访谈的结构具有一定的控制作</a:t>
            </a:r>
          </a:p>
          <a:p>
            <a:pPr eaLnBrk="1" hangingPunct="1">
              <a:lnSpc>
                <a:spcPct val="90000"/>
              </a:lnSpc>
              <a:buFont typeface="Wingdings" pitchFamily="2" charset="2"/>
              <a:buNone/>
            </a:pPr>
            <a:r>
              <a:rPr lang="zh-CN" altLang="en-US" sz="2200" b="1" smtClean="0">
                <a:solidFill>
                  <a:srgbClr val="000066"/>
                </a:solidFill>
                <a:latin typeface="宋体" charset="-122"/>
              </a:rPr>
              <a:t>用，但同时也允许受访者积极参与。</a:t>
            </a:r>
          </a:p>
          <a:p>
            <a:pPr eaLnBrk="1" hangingPunct="1">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 </a:t>
            </a:r>
            <a:r>
              <a:rPr lang="zh-CN" altLang="en-US" sz="2200" b="1" smtClean="0">
                <a:solidFill>
                  <a:srgbClr val="000066"/>
                </a:solidFill>
                <a:latin typeface="宋体" charset="-122"/>
              </a:rPr>
              <a:t>直接访谈与间接访谈</a:t>
            </a:r>
            <a:endParaRPr lang="en-US" altLang="zh-CN" sz="2200" b="1" smtClean="0">
              <a:solidFill>
                <a:srgbClr val="000066"/>
              </a:solidFill>
              <a:latin typeface="宋体" charset="-122"/>
            </a:endParaRPr>
          </a:p>
          <a:p>
            <a:pPr eaLnBrk="1" hangingPunct="1">
              <a:lnSpc>
                <a:spcPct val="90000"/>
              </a:lnSpc>
              <a:buFont typeface="Wingdings" pitchFamily="2" charset="2"/>
              <a:buNone/>
            </a:pPr>
            <a:r>
              <a:rPr lang="en-US" altLang="zh-CN" sz="2200" b="1" smtClean="0">
                <a:solidFill>
                  <a:srgbClr val="000066"/>
                </a:solidFill>
                <a:latin typeface="宋体" charset="-122"/>
              </a:rPr>
              <a:t>   3 </a:t>
            </a:r>
            <a:r>
              <a:rPr lang="zh-CN" altLang="en-US" sz="2200" b="1" smtClean="0">
                <a:solidFill>
                  <a:srgbClr val="000066"/>
                </a:solidFill>
                <a:latin typeface="宋体" charset="-122"/>
              </a:rPr>
              <a:t>一般访谈和特殊访谈</a:t>
            </a:r>
          </a:p>
          <a:p>
            <a:pPr eaLnBrk="1" hangingPunct="1">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4 </a:t>
            </a:r>
            <a:r>
              <a:rPr lang="zh-CN" altLang="en-US" sz="2200" b="1" smtClean="0">
                <a:solidFill>
                  <a:srgbClr val="000066"/>
                </a:solidFill>
                <a:latin typeface="宋体" charset="-122"/>
              </a:rPr>
              <a:t>个别访谈和集体访谈</a:t>
            </a:r>
          </a:p>
          <a:p>
            <a:pPr eaLnBrk="1" hangingPunct="1">
              <a:lnSpc>
                <a:spcPct val="90000"/>
              </a:lnSpc>
              <a:buFont typeface="Wingdings" pitchFamily="2" charset="2"/>
              <a:buNone/>
            </a:pPr>
            <a:endParaRPr lang="en-US" altLang="zh-CN" sz="2200" b="1" smtClean="0">
              <a:solidFill>
                <a:srgbClr val="000066"/>
              </a:solidFill>
              <a:latin typeface="宋体" charset="-122"/>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Grp="1" noRot="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第二节 访谈的过程与技巧</a:t>
            </a:r>
          </a:p>
        </p:txBody>
      </p:sp>
      <p:sp>
        <p:nvSpPr>
          <p:cNvPr id="89090" name="Rectangle 3"/>
          <p:cNvSpPr>
            <a:spLocks noGrp="1" noRot="1" noChangeArrowheads="1"/>
          </p:cNvSpPr>
          <p:nvPr>
            <p:ph idx="1"/>
          </p:nvPr>
        </p:nvSpPr>
        <p:spPr>
          <a:xfrm>
            <a:off x="323850" y="1989138"/>
            <a:ext cx="8540750" cy="5516562"/>
          </a:xfrm>
        </p:spPr>
        <p:txBody>
          <a:bodyPr/>
          <a:lstStyle/>
          <a:p>
            <a:pPr eaLnBrk="1" hangingPunct="1">
              <a:buFont typeface="Wingdings" pitchFamily="2" charset="2"/>
              <a:buNone/>
            </a:pPr>
            <a:r>
              <a:rPr lang="zh-CN" altLang="en-US" b="1" smtClean="0">
                <a:solidFill>
                  <a:srgbClr val="000066"/>
                </a:solidFill>
                <a:latin typeface="宋体" charset="-122"/>
              </a:rPr>
              <a:t>访谈研究的设计步骤与技巧</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确立访谈目的的与变量</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 </a:t>
            </a:r>
            <a:r>
              <a:rPr lang="zh-CN" altLang="en-US" sz="2200" b="1" smtClean="0">
                <a:solidFill>
                  <a:srgbClr val="000066"/>
                </a:solidFill>
                <a:latin typeface="宋体" charset="-122"/>
              </a:rPr>
              <a:t>访谈前的准备工作</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）确定访谈的时间和地点</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）协商有关事宜：介绍课题、交谈规则、自愿原则、保密原</a:t>
            </a:r>
          </a:p>
          <a:p>
            <a:pPr eaLnBrk="1" hangingPunct="1">
              <a:buFont typeface="Wingdings" pitchFamily="2" charset="2"/>
              <a:buNone/>
            </a:pPr>
            <a:r>
              <a:rPr lang="zh-CN" altLang="en-US" sz="2200" b="1" smtClean="0">
                <a:solidFill>
                  <a:srgbClr val="000066"/>
                </a:solidFill>
                <a:latin typeface="宋体" charset="-122"/>
              </a:rPr>
              <a:t>则和录音等。</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a:t>
            </a:r>
            <a:r>
              <a:rPr lang="zh-CN" altLang="en-US" sz="2200" b="1" smtClean="0">
                <a:solidFill>
                  <a:srgbClr val="000066"/>
                </a:solidFill>
                <a:latin typeface="宋体" charset="-122"/>
              </a:rPr>
              <a:t>）设计访谈提纲</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 </a:t>
            </a:r>
            <a:r>
              <a:rPr lang="zh-CN" altLang="en-US" sz="2200" b="1" smtClean="0">
                <a:solidFill>
                  <a:srgbClr val="000066"/>
                </a:solidFill>
                <a:latin typeface="宋体" charset="-122"/>
              </a:rPr>
              <a:t>访谈问题形式的设计</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）开放型与封闭型问题</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）具体型与抽象型问题</a:t>
            </a:r>
          </a:p>
          <a:p>
            <a:pPr eaLnBrk="1" hangingPunct="1">
              <a:buFont typeface="Wingdings" pitchFamily="2" charset="2"/>
              <a:buNone/>
            </a:pPr>
            <a:r>
              <a:rPr lang="zh-CN" altLang="en-US" sz="2200" b="1" smtClean="0">
                <a:solidFill>
                  <a:srgbClr val="000066"/>
                </a:solidFill>
                <a:latin typeface="宋体" charset="-122"/>
              </a:rPr>
              <a:t>   问题要尽量清晰，避免含混！适时、适度地追问；</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Grp="1" noRot="1" noChangeArrowheads="1"/>
          </p:cNvSpPr>
          <p:nvPr>
            <p:ph type="title"/>
          </p:nvPr>
        </p:nvSpPr>
        <p:spPr>
          <a:xfrm>
            <a:off x="468313" y="765175"/>
            <a:ext cx="8229600" cy="1143000"/>
          </a:xfrm>
        </p:spPr>
        <p:txBody>
          <a:bodyPr/>
          <a:lstStyle/>
          <a:p>
            <a:r>
              <a:rPr lang="zh-CN" altLang="en-US" b="1" smtClean="0">
                <a:solidFill>
                  <a:srgbClr val="002060"/>
                </a:solidFill>
                <a:latin typeface="黑体" pitchFamily="2" charset="-122"/>
                <a:ea typeface="黑体" pitchFamily="2" charset="-122"/>
              </a:rPr>
              <a:t>访谈法</a:t>
            </a:r>
          </a:p>
        </p:txBody>
      </p:sp>
      <p:sp>
        <p:nvSpPr>
          <p:cNvPr id="90114" name="Rectangle 3"/>
          <p:cNvSpPr>
            <a:spLocks noGrp="1" noRot="1" noChangeArrowheads="1"/>
          </p:cNvSpPr>
          <p:nvPr>
            <p:ph idx="1"/>
          </p:nvPr>
        </p:nvSpPr>
        <p:spPr>
          <a:xfrm>
            <a:off x="468313" y="1989138"/>
            <a:ext cx="8229600" cy="4525962"/>
          </a:xfrm>
        </p:spPr>
        <p:txBody>
          <a:bodyPr/>
          <a:lstStyle/>
          <a:p>
            <a:pPr eaLnBrk="1" hangingPunct="1">
              <a:buFont typeface="Wingdings" pitchFamily="2" charset="2"/>
              <a:buNone/>
            </a:pPr>
            <a:r>
              <a:rPr lang="en-US" altLang="zh-CN" sz="2200" b="1" smtClean="0">
                <a:solidFill>
                  <a:srgbClr val="000066"/>
                </a:solidFill>
                <a:latin typeface="宋体" charset="-122"/>
              </a:rPr>
              <a:t>   </a:t>
            </a:r>
            <a:r>
              <a:rPr lang="zh-CN" altLang="en-US" sz="2200" b="1" smtClean="0">
                <a:solidFill>
                  <a:srgbClr val="000066"/>
                </a:solidFill>
                <a:latin typeface="宋体" charset="-122"/>
              </a:rPr>
              <a:t>访谈问题的顺序，一般由浅入深、由简入繁，由近及远从开放型</a:t>
            </a:r>
          </a:p>
          <a:p>
            <a:pPr eaLnBrk="1" hangingPunct="1">
              <a:buFont typeface="Wingdings" pitchFamily="2" charset="2"/>
              <a:buNone/>
            </a:pPr>
            <a:r>
              <a:rPr lang="zh-CN" altLang="en-US" sz="2200" b="1" smtClean="0">
                <a:solidFill>
                  <a:srgbClr val="000066"/>
                </a:solidFill>
                <a:latin typeface="宋体" charset="-122"/>
              </a:rPr>
              <a:t>结构逐步过渡到半开放型结构；</a:t>
            </a:r>
          </a:p>
          <a:p>
            <a:pPr eaLnBrk="1" hangingPunct="1">
              <a:buFont typeface="Wingdings" pitchFamily="2" charset="2"/>
              <a:buNone/>
            </a:pPr>
            <a:r>
              <a:rPr lang="zh-CN" altLang="en-US" sz="2200" b="1" smtClean="0">
                <a:solidFill>
                  <a:srgbClr val="000066"/>
                </a:solidFill>
                <a:latin typeface="宋体" charset="-122"/>
              </a:rPr>
              <a:t>   注意访谈中的非言语行为，并作简单记录。</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4 </a:t>
            </a:r>
            <a:r>
              <a:rPr lang="zh-CN" altLang="en-US" sz="2200" b="1" smtClean="0">
                <a:solidFill>
                  <a:srgbClr val="000066"/>
                </a:solidFill>
                <a:latin typeface="宋体" charset="-122"/>
              </a:rPr>
              <a:t>访谈中的倾听</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）听的形式：行为层面的听</a:t>
            </a:r>
            <a:r>
              <a:rPr lang="en-US" altLang="zh-CN" sz="2200" b="1" smtClean="0">
                <a:solidFill>
                  <a:srgbClr val="000066"/>
                </a:solidFill>
                <a:latin typeface="宋体" charset="-122"/>
              </a:rPr>
              <a:t>——</a:t>
            </a:r>
            <a:r>
              <a:rPr lang="zh-CN" altLang="en-US" sz="2200" b="1" smtClean="0">
                <a:solidFill>
                  <a:srgbClr val="000066"/>
                </a:solidFill>
                <a:latin typeface="宋体" charset="-122"/>
              </a:rPr>
              <a:t>积极关注的听；</a:t>
            </a:r>
          </a:p>
          <a:p>
            <a:pPr eaLnBrk="1" hangingPunct="1">
              <a:buFont typeface="Wingdings" pitchFamily="2" charset="2"/>
              <a:buNone/>
            </a:pPr>
            <a:r>
              <a:rPr lang="zh-CN" altLang="en-US" sz="2200" b="1" smtClean="0">
                <a:solidFill>
                  <a:srgbClr val="000066"/>
                </a:solidFill>
                <a:latin typeface="宋体" charset="-122"/>
              </a:rPr>
              <a:t>                  认知层面的听</a:t>
            </a:r>
            <a:r>
              <a:rPr lang="en-US" altLang="zh-CN" sz="2200" b="1" smtClean="0">
                <a:solidFill>
                  <a:srgbClr val="000066"/>
                </a:solidFill>
                <a:latin typeface="宋体" charset="-122"/>
              </a:rPr>
              <a:t>——</a:t>
            </a:r>
            <a:r>
              <a:rPr lang="zh-CN" altLang="en-US" sz="2200" b="1" smtClean="0">
                <a:solidFill>
                  <a:srgbClr val="000066"/>
                </a:solidFill>
                <a:latin typeface="宋体" charset="-122"/>
              </a:rPr>
              <a:t>建构的听；</a:t>
            </a:r>
          </a:p>
          <a:p>
            <a:pPr eaLnBrk="1" hangingPunct="1">
              <a:buFont typeface="Wingdings" pitchFamily="2" charset="2"/>
              <a:buNone/>
            </a:pPr>
            <a:r>
              <a:rPr lang="zh-CN" altLang="en-US" sz="2200" b="1" smtClean="0">
                <a:solidFill>
                  <a:srgbClr val="000066"/>
                </a:solidFill>
                <a:latin typeface="宋体" charset="-122"/>
              </a:rPr>
              <a:t>                  情感层面的听</a:t>
            </a:r>
            <a:r>
              <a:rPr lang="en-US" altLang="zh-CN" sz="2200" b="1" smtClean="0">
                <a:solidFill>
                  <a:srgbClr val="000066"/>
                </a:solidFill>
                <a:latin typeface="宋体" charset="-122"/>
              </a:rPr>
              <a:t>——</a:t>
            </a:r>
            <a:r>
              <a:rPr lang="zh-CN" altLang="en-US" sz="2200" b="1" smtClean="0">
                <a:solidFill>
                  <a:srgbClr val="000066"/>
                </a:solidFill>
                <a:latin typeface="宋体" charset="-122"/>
              </a:rPr>
              <a:t>共情的听</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）听的基本原则：不轻易打断受访者的谈话；</a:t>
            </a:r>
          </a:p>
          <a:p>
            <a:pPr eaLnBrk="1" hangingPunct="1">
              <a:buFont typeface="Wingdings" pitchFamily="2" charset="2"/>
              <a:buNone/>
            </a:pPr>
            <a:r>
              <a:rPr lang="zh-CN" altLang="en-US" sz="2200" b="1" smtClean="0">
                <a:solidFill>
                  <a:srgbClr val="000066"/>
                </a:solidFill>
                <a:latin typeface="宋体" charset="-122"/>
              </a:rPr>
              <a:t>                      容忍沉默</a:t>
            </a:r>
          </a:p>
          <a:p>
            <a:pPr eaLnBrk="1" hangingPunct="1">
              <a:buFont typeface="Wingdings" pitchFamily="2" charset="2"/>
              <a:buNone/>
            </a:pPr>
            <a:endParaRPr lang="zh-CN" altLang="en-US" sz="2200" b="1" smtClean="0">
              <a:solidFill>
                <a:srgbClr val="000066"/>
              </a:solidFill>
              <a:latin typeface="宋体" charset="-122"/>
            </a:endParaRPr>
          </a:p>
          <a:p>
            <a:pPr eaLnBrk="1" hangingPunct="1">
              <a:buFont typeface="Wingdings" pitchFamily="2" charset="2"/>
              <a:buNone/>
            </a:pPr>
            <a:endParaRPr lang="en-US" altLang="zh-CN" smtClean="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Rot="1" noChangeArrowheads="1"/>
          </p:cNvSpPr>
          <p:nvPr>
            <p:ph type="title"/>
          </p:nvPr>
        </p:nvSpPr>
        <p:spPr>
          <a:xfrm>
            <a:off x="468313" y="908050"/>
            <a:ext cx="8229600" cy="1143000"/>
          </a:xfrm>
        </p:spPr>
        <p:txBody>
          <a:bodyPr/>
          <a:lstStyle/>
          <a:p>
            <a:r>
              <a:rPr lang="zh-CN" altLang="en-US" b="1" smtClean="0">
                <a:solidFill>
                  <a:srgbClr val="002060"/>
                </a:solidFill>
                <a:latin typeface="黑体" pitchFamily="2" charset="-122"/>
                <a:ea typeface="黑体" pitchFamily="2" charset="-122"/>
              </a:rPr>
              <a:t>访谈法</a:t>
            </a:r>
          </a:p>
        </p:txBody>
      </p:sp>
      <p:sp>
        <p:nvSpPr>
          <p:cNvPr id="91138" name="Rectangle 3"/>
          <p:cNvSpPr>
            <a:spLocks noGrp="1" noRot="1" noChangeArrowheads="1"/>
          </p:cNvSpPr>
          <p:nvPr>
            <p:ph idx="1"/>
          </p:nvPr>
        </p:nvSpPr>
        <p:spPr>
          <a:xfrm>
            <a:off x="468313" y="2060575"/>
            <a:ext cx="8229600" cy="4525963"/>
          </a:xfrm>
        </p:spPr>
        <p:txBody>
          <a:bodyPr/>
          <a:lstStyle/>
          <a:p>
            <a:pPr eaLnBrk="1" hangingPunct="1">
              <a:buFont typeface="Wingdings" pitchFamily="2" charset="2"/>
              <a:buNone/>
            </a:pPr>
            <a:r>
              <a:rPr lang="en-US" altLang="zh-CN" sz="2200" b="1" smtClean="0">
                <a:solidFill>
                  <a:srgbClr val="000066"/>
                </a:solidFill>
                <a:latin typeface="宋体" charset="-122"/>
              </a:rPr>
              <a:t>   5 </a:t>
            </a:r>
            <a:r>
              <a:rPr lang="zh-CN" altLang="en-US" sz="2200" b="1" smtClean="0">
                <a:solidFill>
                  <a:srgbClr val="000066"/>
                </a:solidFill>
                <a:latin typeface="宋体" charset="-122"/>
              </a:rPr>
              <a:t>访谈中的回应</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）回应的方式：认可：言语的、非言语的；</a:t>
            </a:r>
          </a:p>
          <a:p>
            <a:pPr eaLnBrk="1" hangingPunct="1">
              <a:buFont typeface="Wingdings" pitchFamily="2" charset="2"/>
              <a:buNone/>
            </a:pPr>
            <a:r>
              <a:rPr lang="zh-CN" altLang="en-US" sz="2200" b="1" smtClean="0">
                <a:solidFill>
                  <a:srgbClr val="000066"/>
                </a:solidFill>
                <a:latin typeface="宋体" charset="-122"/>
              </a:rPr>
              <a:t>                   重复、重组和总结；</a:t>
            </a:r>
          </a:p>
          <a:p>
            <a:pPr eaLnBrk="1" hangingPunct="1">
              <a:buFont typeface="Wingdings" pitchFamily="2" charset="2"/>
              <a:buNone/>
            </a:pPr>
            <a:r>
              <a:rPr lang="zh-CN" altLang="en-US" sz="2200" b="1" smtClean="0">
                <a:solidFill>
                  <a:srgbClr val="000066"/>
                </a:solidFill>
                <a:latin typeface="宋体" charset="-122"/>
              </a:rPr>
              <a:t>                   自我暴露；</a:t>
            </a:r>
          </a:p>
          <a:p>
            <a:pPr eaLnBrk="1" hangingPunct="1">
              <a:buFont typeface="Wingdings" pitchFamily="2" charset="2"/>
              <a:buNone/>
            </a:pPr>
            <a:r>
              <a:rPr lang="zh-CN" altLang="en-US" sz="2200" b="1" smtClean="0">
                <a:solidFill>
                  <a:srgbClr val="000066"/>
                </a:solidFill>
                <a:latin typeface="宋体" charset="-122"/>
              </a:rPr>
              <a:t>                   鼓励对方</a:t>
            </a:r>
          </a:p>
          <a:p>
            <a:pPr eaLnBrk="1" hangingPunct="1">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）应避免的回应方式：</a:t>
            </a:r>
          </a:p>
          <a:p>
            <a:pPr eaLnBrk="1" hangingPunct="1">
              <a:buFont typeface="Wingdings" pitchFamily="2" charset="2"/>
              <a:buNone/>
            </a:pPr>
            <a:r>
              <a:rPr lang="zh-CN" altLang="en-US" sz="2200" b="1" smtClean="0">
                <a:solidFill>
                  <a:srgbClr val="000066"/>
                </a:solidFill>
                <a:latin typeface="宋体" charset="-122"/>
              </a:rPr>
              <a:t>   论说型回应：指访谈者利用社会科学中的一些现成的理论和访谈</a:t>
            </a:r>
          </a:p>
          <a:p>
            <a:pPr eaLnBrk="1" hangingPunct="1">
              <a:buFont typeface="Wingdings" pitchFamily="2" charset="2"/>
              <a:buNone/>
            </a:pPr>
            <a:r>
              <a:rPr lang="zh-CN" altLang="en-US" sz="2200" b="1" smtClean="0">
                <a:solidFill>
                  <a:srgbClr val="000066"/>
                </a:solidFill>
                <a:latin typeface="宋体" charset="-122"/>
              </a:rPr>
              <a:t>者个人的经验对受访者的内容作出回应。</a:t>
            </a:r>
          </a:p>
          <a:p>
            <a:pPr eaLnBrk="1" hangingPunct="1">
              <a:buFont typeface="Wingdings" pitchFamily="2" charset="2"/>
              <a:buNone/>
            </a:pPr>
            <a:r>
              <a:rPr lang="zh-CN" altLang="en-US" sz="2200" b="1" smtClean="0">
                <a:solidFill>
                  <a:srgbClr val="000066"/>
                </a:solidFill>
                <a:latin typeface="宋体" charset="-122"/>
              </a:rPr>
              <a:t>   评价型回应：指对受访者的谈话内容进行价值判断。</a:t>
            </a:r>
          </a:p>
          <a:p>
            <a:pPr eaLnBrk="1" hangingPunct="1">
              <a:buFont typeface="Wingdings" pitchFamily="2" charset="2"/>
              <a:buNone/>
            </a:pPr>
            <a:endParaRPr lang="zh-CN" altLang="en-US" sz="2200" b="1" smtClean="0">
              <a:solidFill>
                <a:srgbClr val="000066"/>
              </a:solidFill>
              <a:latin typeface="宋体" charset="-122"/>
            </a:endParaRPr>
          </a:p>
          <a:p>
            <a:pPr eaLnBrk="1" hangingPunct="1">
              <a:buFont typeface="Wingdings" pitchFamily="2" charset="2"/>
              <a:buNone/>
            </a:pPr>
            <a:endParaRPr lang="en-US" altLang="zh-CN" smtClean="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标题 1"/>
          <p:cNvSpPr>
            <a:spLocks noGrp="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访谈法</a:t>
            </a:r>
            <a:endParaRPr lang="zh-CN" altLang="en-US" smtClean="0">
              <a:solidFill>
                <a:srgbClr val="002060"/>
              </a:solidFill>
            </a:endParaRPr>
          </a:p>
        </p:txBody>
      </p:sp>
      <p:sp>
        <p:nvSpPr>
          <p:cNvPr id="3" name="内容占位符 2"/>
          <p:cNvSpPr>
            <a:spLocks noGrp="1"/>
          </p:cNvSpPr>
          <p:nvPr>
            <p:ph idx="1"/>
          </p:nvPr>
        </p:nvSpPr>
        <p:spPr>
          <a:xfrm>
            <a:off x="468313" y="1806575"/>
            <a:ext cx="8229600" cy="5070475"/>
          </a:xfrm>
        </p:spPr>
        <p:txBody>
          <a:bodyPr>
            <a:normAutofit fontScale="77500" lnSpcReduction="20000"/>
          </a:bodyPr>
          <a:lstStyle/>
          <a:p>
            <a:pPr marL="0" indent="0">
              <a:lnSpc>
                <a:spcPct val="120000"/>
              </a:lnSpc>
              <a:buFontTx/>
              <a:buNone/>
              <a:defRPr/>
            </a:pPr>
            <a:r>
              <a:rPr lang="zh-CN" altLang="en-US" b="1" dirty="0" smtClean="0">
                <a:solidFill>
                  <a:srgbClr val="002060"/>
                </a:solidFill>
              </a:rPr>
              <a:t>影响访谈效果的因素</a:t>
            </a:r>
            <a:endParaRPr lang="en-US" altLang="zh-CN" b="1" dirty="0" smtClean="0">
              <a:solidFill>
                <a:srgbClr val="002060"/>
              </a:solidFill>
            </a:endParaRPr>
          </a:p>
          <a:p>
            <a:pPr marL="0" indent="0">
              <a:lnSpc>
                <a:spcPct val="120000"/>
              </a:lnSpc>
              <a:buFontTx/>
              <a:buNone/>
              <a:defRPr/>
            </a:pPr>
            <a:r>
              <a:rPr lang="en-US" altLang="zh-CN" b="1" dirty="0">
                <a:solidFill>
                  <a:srgbClr val="002060"/>
                </a:solidFill>
              </a:rPr>
              <a:t>1</a:t>
            </a:r>
            <a:r>
              <a:rPr lang="zh-CN" altLang="en-US" b="1" dirty="0">
                <a:solidFill>
                  <a:srgbClr val="002060"/>
                </a:solidFill>
              </a:rPr>
              <a:t>、成功访谈的</a:t>
            </a:r>
            <a:r>
              <a:rPr lang="zh-CN" altLang="en-US" b="1" dirty="0" smtClean="0">
                <a:solidFill>
                  <a:srgbClr val="002060"/>
                </a:solidFill>
              </a:rPr>
              <a:t>条件：（</a:t>
            </a:r>
            <a:r>
              <a:rPr lang="en-US" altLang="zh-CN" b="1" dirty="0">
                <a:solidFill>
                  <a:srgbClr val="002060"/>
                </a:solidFill>
              </a:rPr>
              <a:t>1</a:t>
            </a:r>
            <a:r>
              <a:rPr lang="zh-CN" altLang="en-US" b="1" dirty="0">
                <a:solidFill>
                  <a:srgbClr val="002060"/>
                </a:solidFill>
              </a:rPr>
              <a:t>）资料的可及性</a:t>
            </a:r>
          </a:p>
          <a:p>
            <a:pPr marL="0" indent="0">
              <a:lnSpc>
                <a:spcPct val="120000"/>
              </a:lnSpc>
              <a:buFontTx/>
              <a:buNone/>
              <a:defRPr/>
            </a:pPr>
            <a:r>
              <a:rPr lang="zh-CN" altLang="en-US" b="1" dirty="0" smtClean="0">
                <a:solidFill>
                  <a:srgbClr val="002060"/>
                </a:solidFill>
              </a:rPr>
              <a:t>                                   （</a:t>
            </a:r>
            <a:r>
              <a:rPr lang="en-US" altLang="zh-CN" b="1" dirty="0">
                <a:solidFill>
                  <a:srgbClr val="002060"/>
                </a:solidFill>
              </a:rPr>
              <a:t>2</a:t>
            </a:r>
            <a:r>
              <a:rPr lang="zh-CN" altLang="en-US" b="1" dirty="0">
                <a:solidFill>
                  <a:srgbClr val="002060"/>
                </a:solidFill>
              </a:rPr>
              <a:t>）被访人的认知</a:t>
            </a:r>
          </a:p>
          <a:p>
            <a:pPr marL="0" indent="0">
              <a:lnSpc>
                <a:spcPct val="120000"/>
              </a:lnSpc>
              <a:buFontTx/>
              <a:buNone/>
              <a:defRPr/>
            </a:pPr>
            <a:r>
              <a:rPr lang="zh-CN" altLang="en-US" b="1" dirty="0" smtClean="0">
                <a:solidFill>
                  <a:srgbClr val="002060"/>
                </a:solidFill>
              </a:rPr>
              <a:t>                                   （</a:t>
            </a:r>
            <a:r>
              <a:rPr lang="en-US" altLang="zh-CN" b="1" dirty="0">
                <a:solidFill>
                  <a:srgbClr val="002060"/>
                </a:solidFill>
              </a:rPr>
              <a:t>3</a:t>
            </a:r>
            <a:r>
              <a:rPr lang="zh-CN" altLang="en-US" b="1" dirty="0">
                <a:solidFill>
                  <a:srgbClr val="002060"/>
                </a:solidFill>
              </a:rPr>
              <a:t>）被访人的动机</a:t>
            </a:r>
          </a:p>
          <a:p>
            <a:pPr marL="0" indent="0">
              <a:lnSpc>
                <a:spcPct val="120000"/>
              </a:lnSpc>
              <a:buFontTx/>
              <a:buNone/>
              <a:defRPr/>
            </a:pPr>
            <a:r>
              <a:rPr lang="en-US" altLang="zh-CN" b="1" dirty="0" smtClean="0">
                <a:solidFill>
                  <a:srgbClr val="002060"/>
                </a:solidFill>
              </a:rPr>
              <a:t>2</a:t>
            </a:r>
            <a:r>
              <a:rPr lang="zh-CN" altLang="en-US" b="1" dirty="0">
                <a:solidFill>
                  <a:srgbClr val="002060"/>
                </a:solidFill>
              </a:rPr>
              <a:t>、访谈人的</a:t>
            </a:r>
            <a:r>
              <a:rPr lang="zh-CN" altLang="en-US" b="1" dirty="0" smtClean="0">
                <a:solidFill>
                  <a:srgbClr val="002060"/>
                </a:solidFill>
              </a:rPr>
              <a:t>影响：（</a:t>
            </a:r>
            <a:r>
              <a:rPr lang="en-US" altLang="zh-CN" b="1" dirty="0">
                <a:solidFill>
                  <a:srgbClr val="002060"/>
                </a:solidFill>
              </a:rPr>
              <a:t>1</a:t>
            </a:r>
            <a:r>
              <a:rPr lang="zh-CN" altLang="en-US" b="1" dirty="0">
                <a:solidFill>
                  <a:srgbClr val="002060"/>
                </a:solidFill>
              </a:rPr>
              <a:t>）提问方式</a:t>
            </a:r>
          </a:p>
          <a:p>
            <a:pPr marL="0" indent="0">
              <a:lnSpc>
                <a:spcPct val="120000"/>
              </a:lnSpc>
              <a:buFontTx/>
              <a:buNone/>
              <a:defRPr/>
            </a:pPr>
            <a:r>
              <a:rPr lang="zh-CN" altLang="en-US" b="1" dirty="0" smtClean="0">
                <a:solidFill>
                  <a:srgbClr val="002060"/>
                </a:solidFill>
              </a:rPr>
              <a:t>                               （</a:t>
            </a:r>
            <a:r>
              <a:rPr lang="en-US" altLang="zh-CN" b="1" dirty="0">
                <a:solidFill>
                  <a:srgbClr val="002060"/>
                </a:solidFill>
              </a:rPr>
              <a:t>2</a:t>
            </a:r>
            <a:r>
              <a:rPr lang="zh-CN" altLang="en-US" b="1" dirty="0">
                <a:solidFill>
                  <a:srgbClr val="002060"/>
                </a:solidFill>
              </a:rPr>
              <a:t>）探究方式</a:t>
            </a:r>
          </a:p>
          <a:p>
            <a:pPr marL="0" indent="0">
              <a:lnSpc>
                <a:spcPct val="120000"/>
              </a:lnSpc>
              <a:buFontTx/>
              <a:buNone/>
              <a:defRPr/>
            </a:pPr>
            <a:r>
              <a:rPr lang="zh-CN" altLang="en-US" b="1" dirty="0" smtClean="0">
                <a:solidFill>
                  <a:srgbClr val="002060"/>
                </a:solidFill>
              </a:rPr>
              <a:t>                               （</a:t>
            </a:r>
            <a:r>
              <a:rPr lang="en-US" altLang="zh-CN" b="1" dirty="0" smtClean="0">
                <a:solidFill>
                  <a:srgbClr val="002060"/>
                </a:solidFill>
              </a:rPr>
              <a:t>3</a:t>
            </a:r>
            <a:r>
              <a:rPr lang="zh-CN" altLang="en-US" b="1" dirty="0">
                <a:solidFill>
                  <a:srgbClr val="002060"/>
                </a:solidFill>
              </a:rPr>
              <a:t>）激发动机</a:t>
            </a:r>
          </a:p>
          <a:p>
            <a:pPr marL="0" indent="0">
              <a:lnSpc>
                <a:spcPct val="120000"/>
              </a:lnSpc>
              <a:buFontTx/>
              <a:buNone/>
              <a:defRPr/>
            </a:pPr>
            <a:r>
              <a:rPr lang="zh-CN" altLang="en-US" b="1" dirty="0" smtClean="0">
                <a:solidFill>
                  <a:srgbClr val="002060"/>
                </a:solidFill>
              </a:rPr>
              <a:t>                                （</a:t>
            </a:r>
            <a:r>
              <a:rPr lang="en-US" altLang="zh-CN" b="1" dirty="0">
                <a:solidFill>
                  <a:srgbClr val="002060"/>
                </a:solidFill>
              </a:rPr>
              <a:t>4</a:t>
            </a:r>
            <a:r>
              <a:rPr lang="zh-CN" altLang="en-US" b="1" dirty="0">
                <a:solidFill>
                  <a:srgbClr val="002060"/>
                </a:solidFill>
              </a:rPr>
              <a:t>）访谈记录</a:t>
            </a:r>
          </a:p>
          <a:p>
            <a:pPr marL="0" indent="0">
              <a:lnSpc>
                <a:spcPct val="120000"/>
              </a:lnSpc>
              <a:buFontTx/>
              <a:buNone/>
              <a:defRPr/>
            </a:pPr>
            <a:r>
              <a:rPr lang="zh-CN" altLang="en-US" b="1" dirty="0" smtClean="0">
                <a:solidFill>
                  <a:srgbClr val="002060"/>
                </a:solidFill>
              </a:rPr>
              <a:t>        此外</a:t>
            </a:r>
            <a:r>
              <a:rPr lang="zh-CN" altLang="en-US" b="1" dirty="0">
                <a:solidFill>
                  <a:srgbClr val="002060"/>
                </a:solidFill>
              </a:rPr>
              <a:t>，访谈人的注意、兴趣、倾向、记录能力等也都影响访谈的效果，在访谈过程中应当加以注意和控制</a:t>
            </a:r>
            <a:r>
              <a:rPr lang="zh-CN" altLang="en-US" b="1" dirty="0" smtClean="0">
                <a:solidFill>
                  <a:srgbClr val="002060"/>
                </a:solidFill>
              </a:rPr>
              <a:t>。</a:t>
            </a:r>
            <a:endParaRPr lang="zh-CN" altLang="en-US" b="1" dirty="0">
              <a:solidFill>
                <a:srgbClr val="002060"/>
              </a:solidFill>
            </a:endParaRP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标题 1"/>
          <p:cNvSpPr>
            <a:spLocks noGrp="1"/>
          </p:cNvSpPr>
          <p:nvPr>
            <p:ph type="ctrTitle"/>
          </p:nvPr>
        </p:nvSpPr>
        <p:spPr/>
        <p:txBody>
          <a:bodyPr/>
          <a:lstStyle/>
          <a:p>
            <a:r>
              <a:rPr lang="zh-CN" altLang="en-US" b="1" smtClean="0">
                <a:solidFill>
                  <a:srgbClr val="002060"/>
                </a:solidFill>
              </a:rPr>
              <a:t>第十一章 问卷调查法</a:t>
            </a:r>
          </a:p>
        </p:txBody>
      </p:sp>
      <p:sp>
        <p:nvSpPr>
          <p:cNvPr id="93186" name="副标题 2"/>
          <p:cNvSpPr>
            <a:spLocks noGrp="1"/>
          </p:cNvSpPr>
          <p:nvPr>
            <p:ph type="subTitle" idx="1"/>
          </p:nvPr>
        </p:nvSpPr>
        <p:spPr/>
        <p:txBody>
          <a:bodyPr/>
          <a:lstStyle/>
          <a:p>
            <a:endParaRPr lang="zh-CN" altLang="en-US" smtClean="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Grp="1" noRot="1" noChangeArrowheads="1"/>
          </p:cNvSpPr>
          <p:nvPr>
            <p:ph type="title"/>
          </p:nvPr>
        </p:nvSpPr>
        <p:spPr>
          <a:xfrm>
            <a:off x="323850" y="1125538"/>
            <a:ext cx="8540750" cy="1143000"/>
          </a:xfrm>
        </p:spPr>
        <p:txBody>
          <a:bodyPr/>
          <a:lstStyle/>
          <a:p>
            <a:r>
              <a:rPr lang="zh-CN" altLang="en-US" b="1" smtClean="0">
                <a:solidFill>
                  <a:srgbClr val="002060"/>
                </a:solidFill>
                <a:latin typeface="黑体" pitchFamily="2" charset="-122"/>
                <a:ea typeface="黑体" pitchFamily="2" charset="-122"/>
              </a:rPr>
              <a:t>第一节 问卷法概述</a:t>
            </a:r>
          </a:p>
        </p:txBody>
      </p:sp>
      <p:sp>
        <p:nvSpPr>
          <p:cNvPr id="94210" name="Rectangle 3"/>
          <p:cNvSpPr>
            <a:spLocks noGrp="1" noRot="1" noChangeArrowheads="1"/>
          </p:cNvSpPr>
          <p:nvPr>
            <p:ph idx="1"/>
          </p:nvPr>
        </p:nvSpPr>
        <p:spPr>
          <a:xfrm>
            <a:off x="323850" y="2420938"/>
            <a:ext cx="8540750" cy="5029200"/>
          </a:xfrm>
        </p:spPr>
        <p:txBody>
          <a:bodyPr/>
          <a:lstStyle/>
          <a:p>
            <a:pPr eaLnBrk="1" hangingPunct="1">
              <a:lnSpc>
                <a:spcPct val="110000"/>
              </a:lnSpc>
              <a:buFont typeface="Wingdings" pitchFamily="2" charset="2"/>
              <a:buNone/>
            </a:pPr>
            <a:r>
              <a:rPr lang="zh-CN" altLang="en-US" b="1" smtClean="0">
                <a:solidFill>
                  <a:srgbClr val="000066"/>
                </a:solidFill>
                <a:latin typeface="宋体" charset="-122"/>
              </a:rPr>
              <a:t>什么是问卷法</a:t>
            </a:r>
          </a:p>
          <a:p>
            <a:pPr eaLnBrk="1" hangingPunct="1">
              <a:lnSpc>
                <a:spcPct val="110000"/>
              </a:lnSpc>
              <a:buFont typeface="Wingdings" pitchFamily="2" charset="2"/>
              <a:buNone/>
            </a:pPr>
            <a:r>
              <a:rPr lang="zh-CN" altLang="en-US" b="1" smtClean="0">
                <a:solidFill>
                  <a:srgbClr val="000066"/>
                </a:solidFill>
                <a:latin typeface="宋体" charset="-122"/>
              </a:rPr>
              <a:t>  </a:t>
            </a:r>
            <a:r>
              <a:rPr lang="zh-CN" altLang="en-US" sz="2000" b="1" smtClean="0">
                <a:solidFill>
                  <a:srgbClr val="000066"/>
                </a:solidFill>
                <a:latin typeface="宋体" charset="-122"/>
              </a:rPr>
              <a:t>问卷法是通过书面的方式，根据严格设计的题目或问题向研究</a:t>
            </a:r>
          </a:p>
          <a:p>
            <a:pPr eaLnBrk="1" hangingPunct="1">
              <a:lnSpc>
                <a:spcPct val="110000"/>
              </a:lnSpc>
              <a:buFont typeface="Wingdings" pitchFamily="2" charset="2"/>
              <a:buNone/>
            </a:pPr>
            <a:r>
              <a:rPr lang="zh-CN" altLang="en-US" sz="2000" b="1" smtClean="0">
                <a:solidFill>
                  <a:srgbClr val="000066"/>
                </a:solidFill>
                <a:latin typeface="宋体" charset="-122"/>
              </a:rPr>
              <a:t>对象收集资料和数据的方法。</a:t>
            </a:r>
            <a:endParaRPr lang="en-US" altLang="zh-CN" sz="2000" b="1" smtClean="0">
              <a:solidFill>
                <a:srgbClr val="000066"/>
              </a:solidFill>
              <a:latin typeface="宋体" charset="-122"/>
            </a:endParaRPr>
          </a:p>
          <a:p>
            <a:pPr eaLnBrk="1" hangingPunct="1">
              <a:lnSpc>
                <a:spcPct val="110000"/>
              </a:lnSpc>
              <a:buFont typeface="Wingdings" pitchFamily="2" charset="2"/>
              <a:buNone/>
            </a:pPr>
            <a:r>
              <a:rPr lang="zh-CN" altLang="en-US" b="1" smtClean="0">
                <a:solidFill>
                  <a:srgbClr val="000066"/>
                </a:solidFill>
                <a:latin typeface="宋体" charset="-122"/>
              </a:rPr>
              <a:t>问卷调查的类型</a:t>
            </a:r>
          </a:p>
          <a:p>
            <a:pPr eaLnBrk="1" hangingPunct="1">
              <a:lnSpc>
                <a:spcPct val="110000"/>
              </a:lnSpc>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1 </a:t>
            </a:r>
            <a:r>
              <a:rPr lang="zh-CN" altLang="en-US" sz="2000" b="1" smtClean="0">
                <a:solidFill>
                  <a:srgbClr val="000066"/>
                </a:solidFill>
                <a:latin typeface="宋体" charset="-122"/>
              </a:rPr>
              <a:t>封闭式问卷调查与开放式问卷调查</a:t>
            </a:r>
          </a:p>
          <a:p>
            <a:pPr eaLnBrk="1" hangingPunct="1">
              <a:lnSpc>
                <a:spcPct val="110000"/>
              </a:lnSpc>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2 </a:t>
            </a:r>
            <a:r>
              <a:rPr lang="zh-CN" altLang="en-US" sz="2000" b="1" smtClean="0">
                <a:solidFill>
                  <a:srgbClr val="000066"/>
                </a:solidFill>
                <a:latin typeface="宋体" charset="-122"/>
              </a:rPr>
              <a:t>自填问卷和访问问卷</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标题 1"/>
          <p:cNvSpPr>
            <a:spLocks noGrp="1"/>
          </p:cNvSpPr>
          <p:nvPr>
            <p:ph type="title"/>
          </p:nvPr>
        </p:nvSpPr>
        <p:spPr>
          <a:xfrm>
            <a:off x="468313" y="1052513"/>
            <a:ext cx="8229600" cy="1143000"/>
          </a:xfrm>
        </p:spPr>
        <p:txBody>
          <a:bodyPr/>
          <a:lstStyle/>
          <a:p>
            <a:r>
              <a:rPr lang="zh-CN" altLang="en-US" b="1" smtClean="0">
                <a:solidFill>
                  <a:srgbClr val="002060"/>
                </a:solidFill>
                <a:latin typeface="黑体" pitchFamily="2" charset="-122"/>
                <a:ea typeface="黑体" pitchFamily="2" charset="-122"/>
              </a:rPr>
              <a:t>问卷法</a:t>
            </a:r>
            <a:endParaRPr lang="zh-CN" altLang="en-US" smtClean="0">
              <a:solidFill>
                <a:srgbClr val="002060"/>
              </a:solidFill>
            </a:endParaRPr>
          </a:p>
        </p:txBody>
      </p:sp>
      <p:sp>
        <p:nvSpPr>
          <p:cNvPr id="96258" name="内容占位符 2"/>
          <p:cNvSpPr>
            <a:spLocks noGrp="1"/>
          </p:cNvSpPr>
          <p:nvPr>
            <p:ph idx="1"/>
          </p:nvPr>
        </p:nvSpPr>
        <p:spPr>
          <a:xfrm>
            <a:off x="468313" y="2344738"/>
            <a:ext cx="8229600" cy="4525962"/>
          </a:xfrm>
        </p:spPr>
        <p:txBody>
          <a:bodyPr/>
          <a:lstStyle/>
          <a:p>
            <a:pPr eaLnBrk="1" hangingPunct="1">
              <a:lnSpc>
                <a:spcPct val="110000"/>
              </a:lnSpc>
              <a:buClr>
                <a:srgbClr val="DC5900"/>
              </a:buClr>
              <a:buFont typeface="Wingdings" pitchFamily="2" charset="2"/>
              <a:buNone/>
            </a:pPr>
            <a:r>
              <a:rPr lang="zh-CN" altLang="en-US" b="1" smtClean="0">
                <a:solidFill>
                  <a:srgbClr val="000066"/>
                </a:solidFill>
                <a:latin typeface="宋体" charset="-122"/>
              </a:rPr>
              <a:t>调查问卷的基本结构</a:t>
            </a:r>
          </a:p>
          <a:p>
            <a:pPr eaLnBrk="1" hangingPunct="1">
              <a:lnSpc>
                <a:spcPct val="110000"/>
              </a:lnSpc>
              <a:buClr>
                <a:srgbClr val="DC5900"/>
              </a:buClr>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1 </a:t>
            </a:r>
            <a:r>
              <a:rPr lang="zh-CN" altLang="en-US" sz="2000" b="1" smtClean="0">
                <a:solidFill>
                  <a:srgbClr val="000066"/>
                </a:solidFill>
                <a:latin typeface="宋体" charset="-122"/>
              </a:rPr>
              <a:t>问卷的标题</a:t>
            </a:r>
            <a:r>
              <a:rPr lang="en-US" altLang="zh-CN" sz="2000" b="1" smtClean="0">
                <a:solidFill>
                  <a:srgbClr val="000066"/>
                </a:solidFill>
                <a:latin typeface="宋体" charset="-122"/>
              </a:rPr>
              <a:t>:</a:t>
            </a:r>
            <a:r>
              <a:rPr lang="zh-CN" altLang="en-US" sz="2000" b="1" smtClean="0">
                <a:solidFill>
                  <a:srgbClr val="000066"/>
                </a:solidFill>
                <a:latin typeface="宋体" charset="-122"/>
              </a:rPr>
              <a:t>清晰、简要</a:t>
            </a:r>
          </a:p>
          <a:p>
            <a:pPr eaLnBrk="1" hangingPunct="1">
              <a:lnSpc>
                <a:spcPct val="110000"/>
              </a:lnSpc>
              <a:buClr>
                <a:srgbClr val="DC5900"/>
              </a:buClr>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2 </a:t>
            </a:r>
            <a:r>
              <a:rPr lang="zh-CN" altLang="en-US" sz="2000" b="1" smtClean="0">
                <a:solidFill>
                  <a:srgbClr val="000066"/>
                </a:solidFill>
                <a:latin typeface="宋体" charset="-122"/>
              </a:rPr>
              <a:t>指导语：</a:t>
            </a:r>
            <a:endParaRPr lang="en-US" altLang="zh-CN" sz="2000" b="1" smtClean="0">
              <a:solidFill>
                <a:srgbClr val="000066"/>
              </a:solidFill>
              <a:latin typeface="宋体" charset="-122"/>
            </a:endParaRPr>
          </a:p>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a:t>
            </a:r>
            <a:r>
              <a:rPr lang="zh-CN" altLang="en-US" sz="2000" b="1" smtClean="0">
                <a:solidFill>
                  <a:srgbClr val="000066"/>
                </a:solidFill>
                <a:latin typeface="宋体" charset="-122"/>
              </a:rPr>
              <a:t>“各位同学，你们好，首先在此我要忠心感谢您的配合，本调查仅用于科研，希望大家能尽可能的按真实情况填写，答案没有对错，再次感谢大家”。（女大学生减肥观调查）</a:t>
            </a:r>
            <a:endParaRPr lang="en-US" altLang="zh-CN" sz="2000" b="1" smtClean="0">
              <a:solidFill>
                <a:srgbClr val="000066"/>
              </a:solidFill>
              <a:latin typeface="宋体" charset="-122"/>
            </a:endParaRPr>
          </a:p>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a:t>
            </a:r>
          </a:p>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a:t>
            </a:r>
            <a:r>
              <a:rPr lang="zh-CN" altLang="en-US" sz="2000" b="1" smtClean="0">
                <a:solidFill>
                  <a:srgbClr val="000066"/>
                </a:solidFill>
                <a:latin typeface="宋体" charset="-122"/>
              </a:rPr>
              <a:t>指导语要包括的信息有：问卷的性质、目的（致谢语、为被试保密语以及问卷的编制者）和作答方式。</a:t>
            </a:r>
            <a:endParaRPr lang="en-US" altLang="zh-CN" sz="2000" b="1" smtClean="0">
              <a:solidFill>
                <a:srgbClr val="000066"/>
              </a:solidFill>
              <a:latin typeface="宋体" charset="-122"/>
            </a:endParaRPr>
          </a:p>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a:t>
            </a:r>
            <a:endParaRPr lang="zh-CN" altLang="en-US" sz="2000" b="1" smtClean="0">
              <a:solidFill>
                <a:srgbClr val="000066"/>
              </a:solidFill>
              <a:latin typeface="宋体" charset="-122"/>
            </a:endParaRPr>
          </a:p>
          <a:p>
            <a:pPr eaLnBrk="1" hangingPunct="1">
              <a:lnSpc>
                <a:spcPct val="110000"/>
              </a:lnSpc>
              <a:buClr>
                <a:srgbClr val="DC5900"/>
              </a:buClr>
              <a:buFont typeface="Wingdings" pitchFamily="2" charset="2"/>
              <a:buNone/>
            </a:pPr>
            <a:r>
              <a:rPr lang="zh-CN" altLang="en-US" sz="2000" b="1" smtClean="0">
                <a:solidFill>
                  <a:srgbClr val="000066"/>
                </a:solidFill>
                <a:latin typeface="宋体" charset="-122"/>
              </a:rPr>
              <a:t>   </a:t>
            </a:r>
            <a:endParaRPr lang="zh-CN" altLang="en-US" smtClean="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标题 1"/>
          <p:cNvSpPr>
            <a:spLocks noGrp="1"/>
          </p:cNvSpPr>
          <p:nvPr>
            <p:ph type="title"/>
          </p:nvPr>
        </p:nvSpPr>
        <p:spPr>
          <a:xfrm>
            <a:off x="468313" y="908050"/>
            <a:ext cx="8229600" cy="1143000"/>
          </a:xfrm>
        </p:spPr>
        <p:txBody>
          <a:bodyPr/>
          <a:lstStyle/>
          <a:p>
            <a:r>
              <a:rPr lang="zh-CN" altLang="en-US" b="1" smtClean="0">
                <a:solidFill>
                  <a:srgbClr val="002060"/>
                </a:solidFill>
                <a:latin typeface="黑体" pitchFamily="2" charset="-122"/>
                <a:ea typeface="黑体" pitchFamily="2" charset="-122"/>
              </a:rPr>
              <a:t>问卷法</a:t>
            </a:r>
            <a:endParaRPr lang="zh-CN" altLang="en-US" smtClean="0">
              <a:solidFill>
                <a:srgbClr val="002060"/>
              </a:solidFill>
            </a:endParaRPr>
          </a:p>
        </p:txBody>
      </p:sp>
      <p:sp>
        <p:nvSpPr>
          <p:cNvPr id="98306" name="内容占位符 2"/>
          <p:cNvSpPr>
            <a:spLocks noGrp="1"/>
          </p:cNvSpPr>
          <p:nvPr>
            <p:ph idx="1"/>
          </p:nvPr>
        </p:nvSpPr>
        <p:spPr>
          <a:xfrm>
            <a:off x="250825" y="2133600"/>
            <a:ext cx="8540750" cy="5715000"/>
          </a:xfrm>
        </p:spPr>
        <p:txBody>
          <a:bodyPr/>
          <a:lstStyle/>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3 </a:t>
            </a:r>
            <a:r>
              <a:rPr lang="zh-CN" altLang="en-US" sz="2000" b="1" smtClean="0">
                <a:solidFill>
                  <a:srgbClr val="000066"/>
                </a:solidFill>
                <a:latin typeface="宋体" charset="-122"/>
              </a:rPr>
              <a:t>问题与答案</a:t>
            </a:r>
            <a:endParaRPr lang="en-US" altLang="zh-CN" sz="2000" b="1" smtClean="0">
              <a:solidFill>
                <a:srgbClr val="000066"/>
              </a:solidFill>
              <a:latin typeface="宋体" charset="-122"/>
            </a:endParaRPr>
          </a:p>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3.1 </a:t>
            </a:r>
            <a:r>
              <a:rPr lang="zh-CN" altLang="en-US" sz="2000" b="1" smtClean="0">
                <a:solidFill>
                  <a:srgbClr val="000066"/>
                </a:solidFill>
                <a:latin typeface="宋体" charset="-122"/>
              </a:rPr>
              <a:t>问题在形式上可有开放式问题和封闭式问题两类</a:t>
            </a:r>
            <a:endParaRPr lang="en-US" altLang="zh-CN" sz="2000" b="1" smtClean="0">
              <a:solidFill>
                <a:srgbClr val="000066"/>
              </a:solidFill>
              <a:latin typeface="宋体" charset="-122"/>
            </a:endParaRPr>
          </a:p>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a:t>
            </a:r>
            <a:r>
              <a:rPr lang="zh-CN" altLang="en-US" sz="2000" b="1" smtClean="0">
                <a:solidFill>
                  <a:srgbClr val="000066"/>
                </a:solidFill>
                <a:latin typeface="宋体" charset="-122"/>
              </a:rPr>
              <a:t>开放式问题：只向被试提问，不提供预先设计好的答案，由被试根据自己的情况和感受自由作答。“你认为什么样的学生才是好学生”、“请你谈谈你对你自己的认识”</a:t>
            </a:r>
            <a:r>
              <a:rPr lang="en-US" altLang="zh-CN" sz="2000" b="1" smtClean="0">
                <a:solidFill>
                  <a:srgbClr val="000066"/>
                </a:solidFill>
                <a:latin typeface="宋体" charset="-122"/>
              </a:rPr>
              <a:t>  </a:t>
            </a:r>
            <a:r>
              <a:rPr lang="zh-CN" altLang="en-US" sz="2000" b="1" smtClean="0">
                <a:solidFill>
                  <a:srgbClr val="000066"/>
                </a:solidFill>
                <a:latin typeface="宋体" charset="-122"/>
              </a:rPr>
              <a:t>。</a:t>
            </a:r>
            <a:endParaRPr lang="en-US" altLang="zh-CN" sz="2000" b="1" smtClean="0">
              <a:solidFill>
                <a:srgbClr val="000066"/>
              </a:solidFill>
              <a:latin typeface="宋体" charset="-122"/>
            </a:endParaRPr>
          </a:p>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a:t>
            </a:r>
            <a:r>
              <a:rPr lang="zh-CN" altLang="en-US" sz="2000" b="1" smtClean="0">
                <a:solidFill>
                  <a:srgbClr val="000066"/>
                </a:solidFill>
                <a:latin typeface="宋体" charset="-122"/>
              </a:rPr>
              <a:t>封闭式问题：每个问题提供若干个可能的答案，被试可根据自己的实际情况从中选择答案。</a:t>
            </a:r>
            <a:r>
              <a:rPr lang="en-US" altLang="zh-CN" sz="2000" b="1" smtClean="0">
                <a:solidFill>
                  <a:srgbClr val="000066"/>
                </a:solidFill>
                <a:latin typeface="宋体" charset="-122"/>
              </a:rPr>
              <a:t> </a:t>
            </a:r>
          </a:p>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a:t>
            </a:r>
            <a:r>
              <a:rPr lang="zh-CN" altLang="en-US" sz="2000" b="1" smtClean="0">
                <a:solidFill>
                  <a:srgbClr val="000066"/>
                </a:solidFill>
                <a:latin typeface="宋体" charset="-122"/>
              </a:rPr>
              <a:t>例题：你对自己目前的学习状况感到满意吗？</a:t>
            </a:r>
            <a:endParaRPr lang="en-US" altLang="zh-CN" sz="2000" b="1" smtClean="0">
              <a:solidFill>
                <a:srgbClr val="000066"/>
              </a:solidFill>
              <a:latin typeface="宋体" charset="-122"/>
            </a:endParaRPr>
          </a:p>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a:t>
            </a:r>
            <a:r>
              <a:rPr lang="zh-CN" altLang="en-US" sz="2000" b="1" smtClean="0">
                <a:solidFill>
                  <a:srgbClr val="000066"/>
                </a:solidFill>
                <a:latin typeface="宋体" charset="-122"/>
              </a:rPr>
              <a:t>非常满意   满意   无所谓    不满意   非常不满意</a:t>
            </a:r>
            <a:endParaRPr lang="en-US" altLang="zh-CN" sz="2000" b="1" smtClean="0">
              <a:solidFill>
                <a:srgbClr val="000066"/>
              </a:solidFill>
              <a:latin typeface="宋体" charset="-122"/>
            </a:endParaRPr>
          </a:p>
          <a:p>
            <a:pPr eaLnBrk="1" hangingPunct="1">
              <a:lnSpc>
                <a:spcPct val="110000"/>
              </a:lnSpc>
              <a:buClr>
                <a:srgbClr val="DC5900"/>
              </a:buClr>
              <a:buFont typeface="Wingdings" pitchFamily="2" charset="2"/>
              <a:buNone/>
            </a:pPr>
            <a:r>
              <a:rPr lang="zh-CN" altLang="en-US" sz="2000" b="1" smtClean="0">
                <a:solidFill>
                  <a:srgbClr val="000066"/>
                </a:solidFill>
                <a:latin typeface="宋体" charset="-122"/>
              </a:rPr>
              <a:t>   </a:t>
            </a:r>
            <a:r>
              <a:rPr lang="en-US" altLang="zh-CN" sz="2000" b="1" smtClean="0">
                <a:solidFill>
                  <a:srgbClr val="000066"/>
                </a:solidFill>
                <a:latin typeface="宋体" charset="-122"/>
              </a:rPr>
              <a:t>3.2 </a:t>
            </a:r>
            <a:r>
              <a:rPr lang="zh-CN" altLang="en-US" sz="2000" b="1" smtClean="0">
                <a:solidFill>
                  <a:srgbClr val="000066"/>
                </a:solidFill>
                <a:latin typeface="宋体" charset="-122"/>
              </a:rPr>
              <a:t>根据内容可分为有关事实的、有关态度的和有关个人背景的三类</a:t>
            </a:r>
            <a:endParaRPr lang="en-US" altLang="zh-CN" sz="2000" b="1" smtClean="0">
              <a:solidFill>
                <a:srgbClr val="000066"/>
              </a:solidFill>
              <a:latin typeface="宋体" charset="-122"/>
            </a:endParaRPr>
          </a:p>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a:t>
            </a:r>
            <a:r>
              <a:rPr lang="zh-CN" altLang="en-US" sz="2000" b="1" smtClean="0">
                <a:solidFill>
                  <a:srgbClr val="000066"/>
                </a:solidFill>
                <a:latin typeface="宋体" charset="-122"/>
              </a:rPr>
              <a:t>个人背景信息应放在问卷前还是问卷后？</a:t>
            </a:r>
            <a:endParaRPr lang="en-US" altLang="zh-CN" sz="2000" b="1" smtClean="0">
              <a:solidFill>
                <a:srgbClr val="000066"/>
              </a:solidFill>
              <a:latin typeface="宋体" charset="-122"/>
            </a:endParaRPr>
          </a:p>
          <a:p>
            <a:pPr eaLnBrk="1" hangingPunct="1">
              <a:lnSpc>
                <a:spcPct val="110000"/>
              </a:lnSpc>
              <a:buClr>
                <a:srgbClr val="DC5900"/>
              </a:buClr>
              <a:buFont typeface="Wingdings" pitchFamily="2" charset="2"/>
              <a:buNone/>
            </a:pPr>
            <a:r>
              <a:rPr lang="en-US" altLang="zh-CN" sz="2000" b="1" smtClean="0">
                <a:solidFill>
                  <a:srgbClr val="000066"/>
                </a:solidFill>
                <a:latin typeface="宋体" charset="-122"/>
              </a:rPr>
              <a:t>   4 </a:t>
            </a:r>
            <a:r>
              <a:rPr lang="zh-CN" altLang="en-US" sz="2000" b="1" smtClean="0">
                <a:solidFill>
                  <a:srgbClr val="000066"/>
                </a:solidFill>
                <a:latin typeface="宋体" charset="-122"/>
              </a:rPr>
              <a:t>其他资料：如问卷的名称、编号、问卷发放及回收时间等。</a:t>
            </a:r>
          </a:p>
          <a:p>
            <a:pPr>
              <a:buClr>
                <a:srgbClr val="DC5900"/>
              </a:buClr>
            </a:pPr>
            <a:endParaRPr lang="zh-CN" altLang="en-US" smtClean="0">
              <a:solidFill>
                <a:srgbClr val="007A77"/>
              </a:solidFill>
            </a:endParaRPr>
          </a:p>
          <a:p>
            <a:endParaRPr lang="zh-CN" altLang="en-US" smtClean="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标题 1"/>
          <p:cNvSpPr>
            <a:spLocks noGrp="1"/>
          </p:cNvSpPr>
          <p:nvPr>
            <p:ph type="title"/>
          </p:nvPr>
        </p:nvSpPr>
        <p:spPr>
          <a:xfrm>
            <a:off x="468313" y="981075"/>
            <a:ext cx="8229600" cy="1143000"/>
          </a:xfrm>
        </p:spPr>
        <p:txBody>
          <a:bodyPr/>
          <a:lstStyle/>
          <a:p>
            <a:r>
              <a:rPr lang="zh-CN" altLang="en-US" b="1" smtClean="0">
                <a:solidFill>
                  <a:srgbClr val="002060"/>
                </a:solidFill>
                <a:latin typeface="黑体" pitchFamily="2" charset="-122"/>
                <a:ea typeface="黑体" pitchFamily="2" charset="-122"/>
              </a:rPr>
              <a:t>问卷法</a:t>
            </a:r>
            <a:endParaRPr lang="zh-CN" altLang="en-US" smtClean="0">
              <a:solidFill>
                <a:srgbClr val="002060"/>
              </a:solidFill>
            </a:endParaRPr>
          </a:p>
        </p:txBody>
      </p:sp>
      <p:sp>
        <p:nvSpPr>
          <p:cNvPr id="100354" name="内容占位符 2"/>
          <p:cNvSpPr>
            <a:spLocks noGrp="1"/>
          </p:cNvSpPr>
          <p:nvPr>
            <p:ph idx="1"/>
          </p:nvPr>
        </p:nvSpPr>
        <p:spPr>
          <a:xfrm>
            <a:off x="468313" y="2363788"/>
            <a:ext cx="8229600" cy="4525962"/>
          </a:xfrm>
        </p:spPr>
        <p:txBody>
          <a:bodyPr/>
          <a:lstStyle/>
          <a:p>
            <a:r>
              <a:rPr lang="zh-CN" altLang="en-US" b="1" smtClean="0">
                <a:solidFill>
                  <a:srgbClr val="002060"/>
                </a:solidFill>
              </a:rPr>
              <a:t>问卷的实施</a:t>
            </a:r>
            <a:endParaRPr lang="en-US" altLang="zh-CN" b="1" smtClean="0">
              <a:solidFill>
                <a:srgbClr val="002060"/>
              </a:solidFill>
            </a:endParaRPr>
          </a:p>
          <a:p>
            <a:r>
              <a:rPr lang="zh-CN" altLang="en-US" sz="2400" b="1" smtClean="0">
                <a:solidFill>
                  <a:srgbClr val="002060"/>
                </a:solidFill>
              </a:rPr>
              <a:t>邮寄调查</a:t>
            </a:r>
            <a:endParaRPr lang="en-US" altLang="zh-CN" sz="2400" b="1" smtClean="0">
              <a:solidFill>
                <a:srgbClr val="002060"/>
              </a:solidFill>
            </a:endParaRPr>
          </a:p>
          <a:p>
            <a:r>
              <a:rPr lang="zh-CN" altLang="en-US" sz="2400" b="1" smtClean="0">
                <a:solidFill>
                  <a:srgbClr val="002060"/>
                </a:solidFill>
              </a:rPr>
              <a:t>互联网调查</a:t>
            </a:r>
            <a:endParaRPr lang="en-US" altLang="zh-CN" sz="2400" b="1" smtClean="0">
              <a:solidFill>
                <a:srgbClr val="002060"/>
              </a:solidFill>
            </a:endParaRPr>
          </a:p>
          <a:p>
            <a:r>
              <a:rPr lang="zh-CN" altLang="en-US" sz="2400" b="1" smtClean="0">
                <a:solidFill>
                  <a:srgbClr val="002060"/>
                </a:solidFill>
              </a:rPr>
              <a:t>电话调查</a:t>
            </a:r>
            <a:endParaRPr lang="en-US" altLang="zh-CN" sz="2400" b="1" smtClean="0">
              <a:solidFill>
                <a:srgbClr val="002060"/>
              </a:solidFill>
            </a:endParaRPr>
          </a:p>
          <a:p>
            <a:r>
              <a:rPr lang="zh-CN" altLang="en-US" sz="2400" b="1" smtClean="0">
                <a:solidFill>
                  <a:srgbClr val="002060"/>
                </a:solidFill>
              </a:rPr>
              <a:t>群体实施的调查</a:t>
            </a:r>
            <a:endParaRPr lang="en-US" altLang="zh-CN" sz="2400" b="1" smtClean="0">
              <a:solidFill>
                <a:srgbClr val="002060"/>
              </a:solidFill>
            </a:endParaRPr>
          </a:p>
          <a:p>
            <a:r>
              <a:rPr lang="zh-CN" altLang="en-US" sz="2400" b="1" smtClean="0">
                <a:solidFill>
                  <a:srgbClr val="002060"/>
                </a:solidFill>
              </a:rPr>
              <a:t>面对面的访谈</a:t>
            </a:r>
            <a:endParaRPr lang="en-US" altLang="zh-CN" sz="2400" b="1" smtClean="0">
              <a:solidFill>
                <a:srgbClr val="00206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标题 1"/>
          <p:cNvSpPr>
            <a:spLocks noGrp="1"/>
          </p:cNvSpPr>
          <p:nvPr>
            <p:ph type="title"/>
          </p:nvPr>
        </p:nvSpPr>
        <p:spPr>
          <a:xfrm>
            <a:off x="468313" y="908050"/>
            <a:ext cx="8229600" cy="1584325"/>
          </a:xfrm>
        </p:spPr>
        <p:txBody>
          <a:bodyPr/>
          <a:lstStyle/>
          <a:p>
            <a:r>
              <a:rPr lang="zh-CN" altLang="en-US" b="1" smtClean="0">
                <a:solidFill>
                  <a:srgbClr val="002060"/>
                </a:solidFill>
              </a:rPr>
              <a:t> 研究设计的标准：</a:t>
            </a:r>
            <a:r>
              <a:rPr lang="en-US" altLang="zh-CN" b="1" smtClean="0">
                <a:solidFill>
                  <a:srgbClr val="002060"/>
                </a:solidFill>
              </a:rPr>
              <a:t/>
            </a:r>
            <a:br>
              <a:rPr lang="en-US" altLang="zh-CN" b="1" smtClean="0">
                <a:solidFill>
                  <a:srgbClr val="002060"/>
                </a:solidFill>
              </a:rPr>
            </a:br>
            <a:r>
              <a:rPr lang="zh-CN" altLang="en-US" sz="4000" b="1" smtClean="0">
                <a:solidFill>
                  <a:srgbClr val="002060"/>
                </a:solidFill>
              </a:rPr>
              <a:t>信度和效度</a:t>
            </a:r>
          </a:p>
        </p:txBody>
      </p:sp>
      <p:sp>
        <p:nvSpPr>
          <p:cNvPr id="3" name="内容占位符 2"/>
          <p:cNvSpPr>
            <a:spLocks noGrp="1"/>
          </p:cNvSpPr>
          <p:nvPr>
            <p:ph idx="1"/>
          </p:nvPr>
        </p:nvSpPr>
        <p:spPr>
          <a:xfrm>
            <a:off x="468313" y="2565400"/>
            <a:ext cx="8229600" cy="5588000"/>
          </a:xfrm>
        </p:spPr>
        <p:txBody>
          <a:bodyPr>
            <a:normAutofit/>
          </a:bodyPr>
          <a:lstStyle/>
          <a:p>
            <a:pPr marL="0" indent="0">
              <a:buFontTx/>
              <a:buNone/>
              <a:defRPr/>
            </a:pPr>
            <a:r>
              <a:rPr lang="en-US" altLang="zh-CN" sz="3600" b="1" dirty="0" smtClean="0">
                <a:solidFill>
                  <a:srgbClr val="002060"/>
                </a:solidFill>
              </a:rPr>
              <a:t>1 </a:t>
            </a:r>
            <a:r>
              <a:rPr lang="zh-CN" altLang="en-US" sz="3600" b="1" dirty="0" smtClean="0">
                <a:solidFill>
                  <a:srgbClr val="002060"/>
                </a:solidFill>
              </a:rPr>
              <a:t>研究的信度</a:t>
            </a:r>
            <a:endParaRPr lang="en-US" altLang="zh-CN" sz="3600" b="1" dirty="0" smtClean="0">
              <a:solidFill>
                <a:srgbClr val="002060"/>
              </a:solidFill>
            </a:endParaRPr>
          </a:p>
          <a:p>
            <a:pPr marL="0" indent="0">
              <a:spcBef>
                <a:spcPct val="50000"/>
              </a:spcBef>
              <a:buFontTx/>
              <a:buNone/>
              <a:defRPr/>
            </a:pPr>
            <a:r>
              <a:rPr lang="en-US" altLang="zh-CN" sz="2800" b="1" dirty="0" smtClean="0">
                <a:solidFill>
                  <a:srgbClr val="002060"/>
                </a:solidFill>
              </a:rPr>
              <a:t>1.1 </a:t>
            </a:r>
            <a:r>
              <a:rPr lang="zh-CN" altLang="en-US" sz="2800" b="1" dirty="0" smtClean="0">
                <a:solidFill>
                  <a:srgbClr val="002060"/>
                </a:solidFill>
              </a:rPr>
              <a:t>定义：研究所</a:t>
            </a:r>
            <a:r>
              <a:rPr lang="zh-CN" altLang="en-US" sz="2800" b="1" dirty="0">
                <a:solidFill>
                  <a:srgbClr val="002060"/>
                </a:solidFill>
              </a:rPr>
              <a:t>得事实和数据的</a:t>
            </a:r>
            <a:r>
              <a:rPr lang="zh-CN" altLang="en-US" sz="2800" b="1" u="sng" dirty="0">
                <a:solidFill>
                  <a:srgbClr val="002060"/>
                </a:solidFill>
              </a:rPr>
              <a:t>一致性</a:t>
            </a:r>
            <a:r>
              <a:rPr lang="zh-CN" altLang="en-US" sz="2800" b="1" dirty="0">
                <a:solidFill>
                  <a:srgbClr val="002060"/>
                </a:solidFill>
              </a:rPr>
              <a:t>和</a:t>
            </a:r>
            <a:r>
              <a:rPr lang="zh-CN" altLang="en-US" sz="2800" b="1" u="sng" dirty="0">
                <a:solidFill>
                  <a:srgbClr val="002060"/>
                </a:solidFill>
              </a:rPr>
              <a:t>稳定性</a:t>
            </a:r>
            <a:r>
              <a:rPr lang="zh-CN" altLang="en-US" sz="2800" b="1" dirty="0">
                <a:solidFill>
                  <a:srgbClr val="002060"/>
                </a:solidFill>
              </a:rPr>
              <a:t>程度。</a:t>
            </a:r>
          </a:p>
          <a:p>
            <a:pPr marL="0" indent="0">
              <a:spcBef>
                <a:spcPct val="50000"/>
              </a:spcBef>
              <a:buFontTx/>
              <a:buNone/>
              <a:defRPr/>
            </a:pPr>
            <a:r>
              <a:rPr lang="zh-CN" altLang="en-US" sz="2800" b="1" dirty="0">
                <a:solidFill>
                  <a:srgbClr val="002060"/>
                </a:solidFill>
              </a:rPr>
              <a:t> 信度可以分为两大类：稳定性（时间）、同质性（内容）</a:t>
            </a:r>
          </a:p>
          <a:p>
            <a:pPr marL="0" indent="0">
              <a:buFontTx/>
              <a:buNone/>
              <a:defRPr/>
            </a:pPr>
            <a:r>
              <a:rPr lang="zh-CN" altLang="en-US" sz="2800" b="1" dirty="0" smtClean="0">
                <a:solidFill>
                  <a:srgbClr val="002060"/>
                </a:solidFill>
              </a:rPr>
              <a:t>稳定性：研究结果跨时间、跨情境的一致性；</a:t>
            </a:r>
            <a:endParaRPr lang="en-US" altLang="zh-CN" sz="2800" b="1" dirty="0" smtClean="0">
              <a:solidFill>
                <a:srgbClr val="002060"/>
              </a:solidFill>
            </a:endParaRPr>
          </a:p>
          <a:p>
            <a:pPr marL="0" indent="0">
              <a:buFontTx/>
              <a:buNone/>
              <a:defRPr/>
            </a:pPr>
            <a:r>
              <a:rPr lang="zh-CN" altLang="en-US" sz="2800" b="1" dirty="0" smtClean="0">
                <a:solidFill>
                  <a:srgbClr val="002060"/>
                </a:solidFill>
              </a:rPr>
              <a:t>同质性：研究工具本身各项目内容的一致性。</a:t>
            </a:r>
            <a:endParaRPr lang="en-US" altLang="zh-CN" sz="2800" b="1" dirty="0" smtClean="0">
              <a:solidFill>
                <a:srgbClr val="002060"/>
              </a:solidFill>
            </a:endParaRPr>
          </a:p>
          <a:p>
            <a:pPr>
              <a:defRPr/>
            </a:pPr>
            <a:endParaRPr lang="zh-CN" altLang="en-US" b="1" dirty="0">
              <a:solidFill>
                <a:srgbClr val="002060"/>
              </a:solidFill>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Rot="1" noChangeArrowheads="1"/>
          </p:cNvSpPr>
          <p:nvPr>
            <p:ph type="title"/>
          </p:nvPr>
        </p:nvSpPr>
        <p:spPr>
          <a:xfrm>
            <a:off x="468313" y="836613"/>
            <a:ext cx="8229600" cy="1143000"/>
          </a:xfrm>
        </p:spPr>
        <p:txBody>
          <a:bodyPr/>
          <a:lstStyle/>
          <a:p>
            <a:r>
              <a:rPr lang="zh-CN" altLang="en-US" b="1" smtClean="0">
                <a:solidFill>
                  <a:srgbClr val="002060"/>
                </a:solidFill>
                <a:latin typeface="黑体" pitchFamily="2" charset="-122"/>
                <a:ea typeface="黑体" pitchFamily="2" charset="-122"/>
              </a:rPr>
              <a:t>第二节 问卷设计</a:t>
            </a:r>
          </a:p>
        </p:txBody>
      </p:sp>
      <p:sp>
        <p:nvSpPr>
          <p:cNvPr id="13315" name="Rectangle 3"/>
          <p:cNvSpPr>
            <a:spLocks noGrp="1" noRot="1" noChangeArrowheads="1"/>
          </p:cNvSpPr>
          <p:nvPr>
            <p:ph idx="1"/>
          </p:nvPr>
        </p:nvSpPr>
        <p:spPr>
          <a:xfrm>
            <a:off x="468313" y="2205038"/>
            <a:ext cx="8229600" cy="5257800"/>
          </a:xfrm>
        </p:spPr>
        <p:txBody>
          <a:bodyPr>
            <a:normAutofit lnSpcReduction="10000"/>
          </a:bodyPr>
          <a:lstStyle/>
          <a:p>
            <a:pPr eaLnBrk="1" hangingPunct="1">
              <a:buFont typeface="Wingdings" pitchFamily="2" charset="2"/>
              <a:buNone/>
              <a:defRPr/>
            </a:pPr>
            <a:r>
              <a:rPr lang="zh-CN" altLang="en-US" b="1" dirty="0" smtClean="0">
                <a:solidFill>
                  <a:srgbClr val="000066"/>
                </a:solidFill>
                <a:latin typeface="宋体" charset="-122"/>
              </a:rPr>
              <a:t>调查问卷的设计</a:t>
            </a:r>
          </a:p>
          <a:p>
            <a:pPr eaLnBrk="1" hangingPunct="1">
              <a:buFont typeface="Wingdings" pitchFamily="2" charset="2"/>
              <a:buNone/>
              <a:defRPr/>
            </a:pPr>
            <a:r>
              <a:rPr lang="zh-CN" altLang="en-US" sz="2200" b="1" dirty="0" smtClean="0">
                <a:solidFill>
                  <a:srgbClr val="000066"/>
                </a:solidFill>
                <a:latin typeface="宋体" charset="-122"/>
              </a:rPr>
              <a:t>   </a:t>
            </a:r>
            <a:r>
              <a:rPr lang="en-US" altLang="zh-CN" sz="2200" b="1" dirty="0" smtClean="0">
                <a:solidFill>
                  <a:srgbClr val="000066"/>
                </a:solidFill>
                <a:latin typeface="宋体" charset="-122"/>
              </a:rPr>
              <a:t>1 </a:t>
            </a:r>
            <a:r>
              <a:rPr lang="zh-CN" altLang="en-US" sz="2200" b="1" dirty="0" smtClean="0">
                <a:solidFill>
                  <a:srgbClr val="000066"/>
                </a:solidFill>
                <a:latin typeface="宋体" charset="-122"/>
              </a:rPr>
              <a:t>问卷调查目的的确定</a:t>
            </a:r>
          </a:p>
          <a:p>
            <a:pPr eaLnBrk="1" hangingPunct="1">
              <a:buFont typeface="Wingdings" pitchFamily="2" charset="2"/>
              <a:buNone/>
              <a:defRPr/>
            </a:pPr>
            <a:r>
              <a:rPr lang="zh-CN" altLang="en-US" sz="2200" b="1" dirty="0" smtClean="0">
                <a:solidFill>
                  <a:srgbClr val="000066"/>
                </a:solidFill>
                <a:latin typeface="宋体" charset="-122"/>
              </a:rPr>
              <a:t>   </a:t>
            </a:r>
            <a:r>
              <a:rPr lang="en-US" altLang="zh-CN" sz="2200" b="1" dirty="0" smtClean="0">
                <a:solidFill>
                  <a:srgbClr val="000066"/>
                </a:solidFill>
                <a:latin typeface="宋体" charset="-122"/>
              </a:rPr>
              <a:t>2 </a:t>
            </a:r>
            <a:r>
              <a:rPr lang="zh-CN" altLang="en-US" sz="2200" b="1" dirty="0" smtClean="0">
                <a:solidFill>
                  <a:srgbClr val="000066"/>
                </a:solidFill>
                <a:latin typeface="宋体" charset="-122"/>
              </a:rPr>
              <a:t>问题与答案的设计</a:t>
            </a:r>
          </a:p>
          <a:p>
            <a:pPr eaLnBrk="1" hangingPunct="1">
              <a:buFont typeface="Wingdings" pitchFamily="2" charset="2"/>
              <a:buNone/>
              <a:defRPr/>
            </a:pPr>
            <a:r>
              <a:rPr lang="zh-CN" altLang="en-US" sz="2200" b="1" dirty="0" smtClean="0">
                <a:solidFill>
                  <a:srgbClr val="000066"/>
                </a:solidFill>
                <a:latin typeface="宋体" charset="-122"/>
              </a:rPr>
              <a:t>   （</a:t>
            </a:r>
            <a:r>
              <a:rPr lang="en-US" altLang="zh-CN" sz="2200" b="1" dirty="0" smtClean="0">
                <a:solidFill>
                  <a:srgbClr val="000066"/>
                </a:solidFill>
                <a:latin typeface="宋体" charset="-122"/>
              </a:rPr>
              <a:t>1</a:t>
            </a:r>
            <a:r>
              <a:rPr lang="zh-CN" altLang="en-US" sz="2200" b="1" dirty="0" smtClean="0">
                <a:solidFill>
                  <a:srgbClr val="000066"/>
                </a:solidFill>
                <a:latin typeface="宋体" charset="-122"/>
              </a:rPr>
              <a:t>）无结构式问卷设计</a:t>
            </a:r>
            <a:endParaRPr lang="en-US" altLang="zh-CN" sz="2200" b="1" dirty="0" smtClean="0">
              <a:solidFill>
                <a:srgbClr val="000066"/>
              </a:solidFill>
              <a:latin typeface="宋体" charset="-122"/>
            </a:endParaRPr>
          </a:p>
          <a:p>
            <a:pPr eaLnBrk="1" hangingPunct="1">
              <a:buFont typeface="Wingdings" pitchFamily="2" charset="2"/>
              <a:buNone/>
              <a:defRPr/>
            </a:pPr>
            <a:r>
              <a:rPr lang="en-US" altLang="zh-CN" sz="2200" b="1" dirty="0" smtClean="0">
                <a:solidFill>
                  <a:srgbClr val="000066"/>
                </a:solidFill>
                <a:latin typeface="宋体" charset="-122"/>
              </a:rPr>
              <a:t>   </a:t>
            </a:r>
            <a:r>
              <a:rPr lang="zh-CN" altLang="en-US" sz="2200" b="1" dirty="0" smtClean="0">
                <a:solidFill>
                  <a:srgbClr val="000066"/>
                </a:solidFill>
                <a:latin typeface="宋体" charset="-122"/>
              </a:rPr>
              <a:t>“你与周围的朋友相处得怎样？”</a:t>
            </a:r>
          </a:p>
          <a:p>
            <a:pPr eaLnBrk="1" hangingPunct="1">
              <a:buFont typeface="Wingdings" pitchFamily="2" charset="2"/>
              <a:buNone/>
              <a:defRPr/>
            </a:pPr>
            <a:r>
              <a:rPr lang="zh-CN" altLang="en-US" sz="2200" b="1" dirty="0" smtClean="0">
                <a:solidFill>
                  <a:srgbClr val="000066"/>
                </a:solidFill>
                <a:latin typeface="宋体" charset="-122"/>
              </a:rPr>
              <a:t>   （</a:t>
            </a:r>
            <a:r>
              <a:rPr lang="en-US" altLang="zh-CN" sz="2200" b="1" dirty="0" smtClean="0">
                <a:solidFill>
                  <a:srgbClr val="000066"/>
                </a:solidFill>
                <a:latin typeface="宋体" charset="-122"/>
              </a:rPr>
              <a:t>2</a:t>
            </a:r>
            <a:r>
              <a:rPr lang="zh-CN" altLang="en-US" sz="2200" b="1" dirty="0" smtClean="0">
                <a:solidFill>
                  <a:srgbClr val="000066"/>
                </a:solidFill>
                <a:latin typeface="宋体" charset="-122"/>
              </a:rPr>
              <a:t>）结构式问卷设计</a:t>
            </a:r>
          </a:p>
          <a:p>
            <a:pPr eaLnBrk="1" hangingPunct="1">
              <a:buFont typeface="Wingdings" pitchFamily="2" charset="2"/>
              <a:buNone/>
              <a:defRPr/>
            </a:pPr>
            <a:r>
              <a:rPr lang="zh-CN" altLang="en-US" sz="2200" b="1" dirty="0" smtClean="0">
                <a:solidFill>
                  <a:srgbClr val="000066"/>
                </a:solidFill>
                <a:latin typeface="宋体" charset="-122"/>
              </a:rPr>
              <a:t>      </a:t>
            </a:r>
            <a:r>
              <a:rPr lang="en-US" altLang="zh-CN" sz="2200" b="1" dirty="0" smtClean="0">
                <a:solidFill>
                  <a:srgbClr val="000066"/>
                </a:solidFill>
                <a:latin typeface="宋体" charset="-122"/>
              </a:rPr>
              <a:t>a </a:t>
            </a:r>
            <a:r>
              <a:rPr lang="zh-CN" altLang="en-US" sz="2200" b="1" dirty="0" smtClean="0">
                <a:solidFill>
                  <a:srgbClr val="000066"/>
                </a:solidFill>
                <a:latin typeface="宋体" charset="-122"/>
              </a:rPr>
              <a:t>选择式</a:t>
            </a:r>
            <a:endParaRPr lang="en-US" altLang="zh-CN" sz="2200" b="1" dirty="0" smtClean="0">
              <a:solidFill>
                <a:srgbClr val="000066"/>
              </a:solidFill>
              <a:latin typeface="宋体" charset="-122"/>
            </a:endParaRPr>
          </a:p>
          <a:p>
            <a:pPr eaLnBrk="1" hangingPunct="1">
              <a:buFont typeface="Wingdings" pitchFamily="2" charset="2"/>
              <a:buNone/>
              <a:defRPr/>
            </a:pPr>
            <a:r>
              <a:rPr lang="en-US" altLang="zh-CN" sz="2200" b="1" dirty="0" smtClean="0">
                <a:solidFill>
                  <a:srgbClr val="000066"/>
                </a:solidFill>
                <a:latin typeface="宋体" charset="-122"/>
              </a:rPr>
              <a:t> </a:t>
            </a:r>
            <a:r>
              <a:rPr lang="zh-CN" altLang="en-US" sz="2200" b="1" dirty="0" smtClean="0">
                <a:solidFill>
                  <a:srgbClr val="000066"/>
                </a:solidFill>
                <a:latin typeface="宋体" charset="-122"/>
              </a:rPr>
              <a:t> 你觉得你所在单位的领导在工作中采用了哪一种领导作风？  专制（）  民主（）  放任（）</a:t>
            </a:r>
          </a:p>
          <a:p>
            <a:pPr eaLnBrk="1" hangingPunct="1">
              <a:buFont typeface="Wingdings" pitchFamily="2" charset="2"/>
              <a:buNone/>
              <a:defRPr/>
            </a:pPr>
            <a:r>
              <a:rPr lang="zh-CN" altLang="en-US" sz="2200" b="1" dirty="0" smtClean="0">
                <a:solidFill>
                  <a:srgbClr val="000066"/>
                </a:solidFill>
                <a:latin typeface="宋体" charset="-122"/>
              </a:rPr>
              <a:t>      </a:t>
            </a:r>
            <a:r>
              <a:rPr lang="en-US" altLang="zh-CN" sz="2200" b="1" dirty="0" smtClean="0">
                <a:solidFill>
                  <a:srgbClr val="000066"/>
                </a:solidFill>
                <a:latin typeface="宋体" charset="-122"/>
              </a:rPr>
              <a:t>b </a:t>
            </a:r>
            <a:r>
              <a:rPr lang="zh-CN" altLang="en-US" sz="2200" b="1" dirty="0" smtClean="0">
                <a:solidFill>
                  <a:srgbClr val="000066"/>
                </a:solidFill>
                <a:latin typeface="宋体" charset="-122"/>
              </a:rPr>
              <a:t>查核式</a:t>
            </a:r>
          </a:p>
          <a:p>
            <a:pPr eaLnBrk="1" hangingPunct="1">
              <a:buFont typeface="Wingdings" pitchFamily="2" charset="2"/>
              <a:buNone/>
              <a:defRPr/>
            </a:pPr>
            <a:r>
              <a:rPr lang="zh-CN" altLang="en-US" sz="2200" b="1" dirty="0" smtClean="0">
                <a:solidFill>
                  <a:srgbClr val="000066"/>
                </a:solidFill>
                <a:latin typeface="宋体" charset="-122"/>
              </a:rPr>
              <a:t>你通常喜欢收看的电视节目有：新闻（）  科技（） 娱乐（） 体育（）</a:t>
            </a:r>
          </a:p>
          <a:p>
            <a:pPr eaLnBrk="1" hangingPunct="1">
              <a:buFont typeface="Wingdings" pitchFamily="2" charset="2"/>
              <a:buNone/>
              <a:defRPr/>
            </a:pPr>
            <a:r>
              <a:rPr lang="zh-CN" altLang="en-US" sz="2200" b="1" dirty="0" smtClean="0">
                <a:solidFill>
                  <a:srgbClr val="000066"/>
                </a:solidFill>
                <a:latin typeface="宋体" charset="-122"/>
              </a:rPr>
              <a:t>   </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标题 1"/>
          <p:cNvSpPr>
            <a:spLocks noGrp="1"/>
          </p:cNvSpPr>
          <p:nvPr>
            <p:ph type="title"/>
          </p:nvPr>
        </p:nvSpPr>
        <p:spPr>
          <a:xfrm>
            <a:off x="468313" y="549275"/>
            <a:ext cx="8229600" cy="1143000"/>
          </a:xfrm>
        </p:spPr>
        <p:txBody>
          <a:bodyPr/>
          <a:lstStyle/>
          <a:p>
            <a:r>
              <a:rPr lang="zh-CN" altLang="en-US" b="1" smtClean="0">
                <a:solidFill>
                  <a:srgbClr val="002060"/>
                </a:solidFill>
                <a:latin typeface="黑体" pitchFamily="2" charset="-122"/>
                <a:ea typeface="黑体" pitchFamily="2" charset="-122"/>
              </a:rPr>
              <a:t>问卷法</a:t>
            </a:r>
            <a:endParaRPr lang="zh-CN" altLang="en-US" smtClean="0">
              <a:solidFill>
                <a:srgbClr val="002060"/>
              </a:solidFill>
            </a:endParaRPr>
          </a:p>
        </p:txBody>
      </p:sp>
      <p:sp>
        <p:nvSpPr>
          <p:cNvPr id="3" name="内容占位符 2"/>
          <p:cNvSpPr>
            <a:spLocks noGrp="1"/>
          </p:cNvSpPr>
          <p:nvPr>
            <p:ph idx="1"/>
          </p:nvPr>
        </p:nvSpPr>
        <p:spPr>
          <a:xfrm>
            <a:off x="323850" y="1412875"/>
            <a:ext cx="8540750" cy="5641975"/>
          </a:xfrm>
        </p:spPr>
        <p:txBody>
          <a:bodyPr>
            <a:normAutofit fontScale="92500" lnSpcReduction="20000"/>
          </a:bodyPr>
          <a:lstStyle/>
          <a:p>
            <a:pPr eaLnBrk="1" hangingPunct="1">
              <a:buClr>
                <a:srgbClr val="DC5900"/>
              </a:buClr>
              <a:buFont typeface="Wingdings" pitchFamily="2" charset="2"/>
              <a:buNone/>
              <a:defRPr/>
            </a:pPr>
            <a:r>
              <a:rPr lang="en-US" altLang="zh-CN" sz="2200" b="1" dirty="0" smtClean="0">
                <a:solidFill>
                  <a:srgbClr val="000066"/>
                </a:solidFill>
                <a:latin typeface="宋体" charset="-122"/>
              </a:rPr>
              <a:t>      c </a:t>
            </a:r>
            <a:r>
              <a:rPr lang="zh-CN" altLang="en-US" sz="2200" b="1" dirty="0">
                <a:solidFill>
                  <a:srgbClr val="000066"/>
                </a:solidFill>
                <a:latin typeface="宋体" charset="-122"/>
              </a:rPr>
              <a:t>是否</a:t>
            </a:r>
            <a:r>
              <a:rPr lang="zh-CN" altLang="en-US" sz="2200" b="1" dirty="0" smtClean="0">
                <a:solidFill>
                  <a:srgbClr val="000066"/>
                </a:solidFill>
                <a:latin typeface="宋体" charset="-122"/>
              </a:rPr>
              <a:t>式</a:t>
            </a:r>
            <a:endParaRPr lang="en-US" altLang="zh-CN" sz="2200" b="1" dirty="0" smtClean="0">
              <a:solidFill>
                <a:srgbClr val="000066"/>
              </a:solidFill>
              <a:latin typeface="宋体" charset="-122"/>
            </a:endParaRPr>
          </a:p>
          <a:p>
            <a:pPr eaLnBrk="1" hangingPunct="1">
              <a:buClr>
                <a:srgbClr val="DC5900"/>
              </a:buClr>
              <a:buFont typeface="Wingdings" pitchFamily="2" charset="2"/>
              <a:buNone/>
              <a:defRPr/>
            </a:pPr>
            <a:r>
              <a:rPr lang="zh-CN" altLang="en-US" sz="2400" kern="1200" dirty="0" smtClean="0">
                <a:solidFill>
                  <a:prstClr val="black"/>
                </a:solidFill>
              </a:rPr>
              <a:t>你对自己工作感到满意吗？  是（）  否（）</a:t>
            </a:r>
            <a:endParaRPr lang="en-US" altLang="zh-CN" sz="2400" kern="1200" dirty="0" smtClean="0">
              <a:solidFill>
                <a:prstClr val="black"/>
              </a:solidFill>
            </a:endParaRPr>
          </a:p>
          <a:p>
            <a:pPr eaLnBrk="1" hangingPunct="1">
              <a:buClr>
                <a:srgbClr val="DC5900"/>
              </a:buClr>
              <a:buFont typeface="Wingdings" pitchFamily="2" charset="2"/>
              <a:buNone/>
              <a:defRPr/>
            </a:pPr>
            <a:r>
              <a:rPr lang="zh-CN" altLang="en-US" sz="2200" b="1" dirty="0" smtClean="0">
                <a:solidFill>
                  <a:srgbClr val="000066"/>
                </a:solidFill>
                <a:latin typeface="宋体" charset="-122"/>
              </a:rPr>
              <a:t>      </a:t>
            </a:r>
            <a:r>
              <a:rPr lang="en-US" altLang="zh-CN" sz="2200" b="1" dirty="0">
                <a:solidFill>
                  <a:srgbClr val="000066"/>
                </a:solidFill>
                <a:latin typeface="宋体" charset="-122"/>
              </a:rPr>
              <a:t>d </a:t>
            </a:r>
            <a:r>
              <a:rPr lang="zh-CN" altLang="en-US" sz="2200" b="1" dirty="0">
                <a:solidFill>
                  <a:srgbClr val="000066"/>
                </a:solidFill>
                <a:latin typeface="宋体" charset="-122"/>
              </a:rPr>
              <a:t>等级量表式</a:t>
            </a:r>
            <a:r>
              <a:rPr lang="zh-CN" altLang="en-US" sz="2200" b="1" dirty="0" smtClean="0">
                <a:solidFill>
                  <a:srgbClr val="000066"/>
                </a:solidFill>
                <a:latin typeface="宋体" charset="-122"/>
              </a:rPr>
              <a:t>（里克特量表式）</a:t>
            </a:r>
            <a:endParaRPr lang="en-US" altLang="zh-CN" sz="2200" b="1" dirty="0" smtClean="0">
              <a:solidFill>
                <a:srgbClr val="000066"/>
              </a:solidFill>
              <a:latin typeface="宋体" charset="-122"/>
            </a:endParaRPr>
          </a:p>
          <a:p>
            <a:pPr eaLnBrk="1" hangingPunct="1">
              <a:buClr>
                <a:srgbClr val="DC5900"/>
              </a:buClr>
              <a:buFont typeface="Wingdings" pitchFamily="2" charset="2"/>
              <a:buNone/>
              <a:defRPr/>
            </a:pPr>
            <a:r>
              <a:rPr lang="zh-CN" altLang="en-US" sz="2400" kern="1200" dirty="0" smtClean="0">
                <a:solidFill>
                  <a:prstClr val="black"/>
                </a:solidFill>
                <a:sym typeface="Wingdings" pitchFamily="2" charset="2"/>
              </a:rPr>
              <a:t>如：很重要  重要  无所谓  不重要   很不重要； 非常符合  符合  不确定  不符合  非常不符合</a:t>
            </a:r>
            <a:endParaRPr lang="en-US" altLang="zh-CN" sz="2400" kern="1200" dirty="0" smtClean="0">
              <a:solidFill>
                <a:prstClr val="black"/>
              </a:solidFill>
              <a:sym typeface="Wingdings" pitchFamily="2" charset="2"/>
            </a:endParaRPr>
          </a:p>
          <a:p>
            <a:pPr eaLnBrk="1" hangingPunct="1">
              <a:buClr>
                <a:srgbClr val="DC5900"/>
              </a:buClr>
              <a:buFont typeface="Wingdings" pitchFamily="2" charset="2"/>
              <a:buNone/>
              <a:defRPr/>
            </a:pPr>
            <a:r>
              <a:rPr lang="zh-CN" altLang="en-US" sz="2200" b="1" dirty="0" smtClean="0">
                <a:solidFill>
                  <a:srgbClr val="000066"/>
                </a:solidFill>
                <a:latin typeface="宋体" charset="-122"/>
              </a:rPr>
              <a:t>      </a:t>
            </a:r>
            <a:r>
              <a:rPr lang="en-US" altLang="zh-CN" sz="2200" b="1" dirty="0" smtClean="0">
                <a:solidFill>
                  <a:srgbClr val="000066"/>
                </a:solidFill>
                <a:latin typeface="宋体" charset="-122"/>
              </a:rPr>
              <a:t>e</a:t>
            </a:r>
            <a:r>
              <a:rPr lang="zh-CN" altLang="en-US" sz="2200" b="1" dirty="0" smtClean="0">
                <a:solidFill>
                  <a:srgbClr val="000066"/>
                </a:solidFill>
                <a:latin typeface="宋体" charset="-122"/>
              </a:rPr>
              <a:t>排列式</a:t>
            </a:r>
            <a:endParaRPr lang="en-US" altLang="zh-CN" sz="2200" b="1" dirty="0" smtClean="0">
              <a:solidFill>
                <a:srgbClr val="000066"/>
              </a:solidFill>
              <a:latin typeface="宋体" charset="-122"/>
            </a:endParaRPr>
          </a:p>
          <a:p>
            <a:pPr eaLnBrk="1" hangingPunct="1">
              <a:buClr>
                <a:srgbClr val="DC5900"/>
              </a:buClr>
              <a:buFont typeface="Wingdings" pitchFamily="2" charset="2"/>
              <a:buNone/>
              <a:defRPr/>
            </a:pPr>
            <a:r>
              <a:rPr lang="zh-CN" altLang="en-US" sz="2400" kern="1200" dirty="0" smtClean="0">
                <a:solidFill>
                  <a:prstClr val="black"/>
                </a:solidFill>
                <a:sym typeface="Wingdings" pitchFamily="2" charset="2"/>
              </a:rPr>
              <a:t>请将下列电视节目按照你的兴趣给以排列，最有兴趣的请填</a:t>
            </a:r>
            <a:r>
              <a:rPr lang="en-US" altLang="zh-CN" sz="2400" kern="1200" dirty="0" smtClean="0">
                <a:solidFill>
                  <a:prstClr val="black"/>
                </a:solidFill>
                <a:sym typeface="Wingdings" pitchFamily="2" charset="2"/>
              </a:rPr>
              <a:t>1</a:t>
            </a:r>
            <a:r>
              <a:rPr lang="zh-CN" altLang="en-US" sz="2400" kern="1200" dirty="0" smtClean="0">
                <a:solidFill>
                  <a:prstClr val="black"/>
                </a:solidFill>
                <a:sym typeface="Wingdings" pitchFamily="2" charset="2"/>
              </a:rPr>
              <a:t>，其次是</a:t>
            </a:r>
            <a:r>
              <a:rPr lang="en-US" altLang="zh-CN" sz="2400" kern="1200" dirty="0" smtClean="0">
                <a:solidFill>
                  <a:prstClr val="black"/>
                </a:solidFill>
                <a:sym typeface="Wingdings" pitchFamily="2" charset="2"/>
              </a:rPr>
              <a:t>2</a:t>
            </a:r>
            <a:r>
              <a:rPr lang="zh-CN" altLang="en-US" sz="2400" kern="1200" dirty="0" smtClean="0">
                <a:solidFill>
                  <a:prstClr val="black"/>
                </a:solidFill>
                <a:sym typeface="Wingdings" pitchFamily="2" charset="2"/>
              </a:rPr>
              <a:t>，以此类推。   电视剧（）  电影（）  娱乐节目（）  曲艺（）  体育（） </a:t>
            </a:r>
            <a:endParaRPr lang="en-US" altLang="zh-CN" sz="2200" b="1" dirty="0" smtClean="0">
              <a:solidFill>
                <a:srgbClr val="000066"/>
              </a:solidFill>
              <a:latin typeface="宋体" charset="-122"/>
            </a:endParaRPr>
          </a:p>
          <a:p>
            <a:pPr eaLnBrk="1" hangingPunct="1">
              <a:buClr>
                <a:srgbClr val="DC5900"/>
              </a:buClr>
              <a:buFont typeface="Wingdings" pitchFamily="2" charset="2"/>
              <a:buNone/>
              <a:defRPr/>
            </a:pPr>
            <a:r>
              <a:rPr lang="en-US" altLang="zh-CN" sz="2200" b="1" dirty="0" smtClean="0">
                <a:solidFill>
                  <a:srgbClr val="000066"/>
                </a:solidFill>
                <a:latin typeface="宋体" charset="-122"/>
              </a:rPr>
              <a:t>      f </a:t>
            </a:r>
            <a:r>
              <a:rPr lang="zh-CN" altLang="en-US" sz="2200" b="1" dirty="0" smtClean="0">
                <a:solidFill>
                  <a:srgbClr val="000066"/>
                </a:solidFill>
                <a:latin typeface="宋体" charset="-122"/>
              </a:rPr>
              <a:t>等距量表式</a:t>
            </a:r>
            <a:endParaRPr lang="en-US" altLang="zh-CN" sz="2200" b="1" dirty="0" smtClean="0">
              <a:solidFill>
                <a:srgbClr val="000066"/>
              </a:solidFill>
              <a:latin typeface="宋体" charset="-122"/>
            </a:endParaRPr>
          </a:p>
          <a:p>
            <a:pPr eaLnBrk="1" hangingPunct="1">
              <a:buClr>
                <a:srgbClr val="DC5900"/>
              </a:buClr>
              <a:buFont typeface="Wingdings" pitchFamily="2" charset="2"/>
              <a:buNone/>
              <a:defRPr/>
            </a:pPr>
            <a:r>
              <a:rPr lang="zh-CN" altLang="en-US" sz="2400" kern="1200" dirty="0" smtClean="0">
                <a:solidFill>
                  <a:prstClr val="black"/>
                </a:solidFill>
                <a:sym typeface="Wingdings" pitchFamily="2" charset="2"/>
              </a:rPr>
              <a:t>年龄以</a:t>
            </a:r>
            <a:r>
              <a:rPr lang="en-US" altLang="zh-CN" sz="2400" kern="1200" dirty="0" smtClean="0">
                <a:solidFill>
                  <a:prstClr val="black"/>
                </a:solidFill>
                <a:sym typeface="Wingdings" pitchFamily="2" charset="2"/>
              </a:rPr>
              <a:t>5</a:t>
            </a:r>
            <a:r>
              <a:rPr lang="zh-CN" altLang="en-US" sz="2400" kern="1200" dirty="0" smtClean="0">
                <a:solidFill>
                  <a:prstClr val="black"/>
                </a:solidFill>
                <a:sym typeface="Wingdings" pitchFamily="2" charset="2"/>
              </a:rPr>
              <a:t>年或</a:t>
            </a:r>
            <a:r>
              <a:rPr lang="en-US" altLang="zh-CN" sz="2400" kern="1200" dirty="0" smtClean="0">
                <a:solidFill>
                  <a:prstClr val="black"/>
                </a:solidFill>
                <a:sym typeface="Wingdings" pitchFamily="2" charset="2"/>
              </a:rPr>
              <a:t>10</a:t>
            </a:r>
            <a:r>
              <a:rPr lang="zh-CN" altLang="en-US" sz="2400" kern="1200" dirty="0" smtClean="0">
                <a:solidFill>
                  <a:prstClr val="black"/>
                </a:solidFill>
                <a:sym typeface="Wingdings" pitchFamily="2" charset="2"/>
              </a:rPr>
              <a:t>年为一级，</a:t>
            </a:r>
            <a:r>
              <a:rPr lang="en-US" altLang="zh-CN" sz="2400" kern="1200" dirty="0" smtClean="0">
                <a:solidFill>
                  <a:prstClr val="black"/>
                </a:solidFill>
                <a:sym typeface="Wingdings" pitchFamily="2" charset="2"/>
              </a:rPr>
              <a:t>0-4</a:t>
            </a:r>
            <a:r>
              <a:rPr lang="zh-CN" altLang="en-US" sz="2400" kern="1200" dirty="0" smtClean="0">
                <a:solidFill>
                  <a:prstClr val="black"/>
                </a:solidFill>
                <a:sym typeface="Wingdings" pitchFamily="2" charset="2"/>
              </a:rPr>
              <a:t>岁   </a:t>
            </a:r>
            <a:r>
              <a:rPr lang="en-US" altLang="zh-CN" sz="2400" kern="1200" dirty="0" smtClean="0">
                <a:solidFill>
                  <a:prstClr val="black"/>
                </a:solidFill>
                <a:sym typeface="Wingdings" pitchFamily="2" charset="2"/>
              </a:rPr>
              <a:t>5-9</a:t>
            </a:r>
            <a:r>
              <a:rPr lang="zh-CN" altLang="en-US" sz="2400" kern="1200" dirty="0" smtClean="0">
                <a:solidFill>
                  <a:prstClr val="black"/>
                </a:solidFill>
                <a:sym typeface="Wingdings" pitchFamily="2" charset="2"/>
              </a:rPr>
              <a:t>岁  </a:t>
            </a:r>
            <a:r>
              <a:rPr lang="en-US" altLang="zh-CN" sz="2400" kern="1200" dirty="0" smtClean="0">
                <a:solidFill>
                  <a:prstClr val="black"/>
                </a:solidFill>
                <a:sym typeface="Wingdings" pitchFamily="2" charset="2"/>
              </a:rPr>
              <a:t>10-14</a:t>
            </a:r>
            <a:r>
              <a:rPr lang="zh-CN" altLang="en-US" sz="2400" kern="1200" dirty="0" smtClean="0">
                <a:solidFill>
                  <a:prstClr val="black"/>
                </a:solidFill>
                <a:sym typeface="Wingdings" pitchFamily="2" charset="2"/>
              </a:rPr>
              <a:t>岁等； 家庭经济收入，</a:t>
            </a:r>
            <a:r>
              <a:rPr lang="en-US" altLang="zh-CN" sz="2400" kern="1200" dirty="0" smtClean="0">
                <a:solidFill>
                  <a:prstClr val="black"/>
                </a:solidFill>
                <a:sym typeface="Wingdings" pitchFamily="2" charset="2"/>
              </a:rPr>
              <a:t>1000</a:t>
            </a:r>
            <a:r>
              <a:rPr lang="zh-CN" altLang="en-US" sz="2400" kern="1200" dirty="0" smtClean="0">
                <a:solidFill>
                  <a:prstClr val="black"/>
                </a:solidFill>
                <a:sym typeface="Wingdings" pitchFamily="2" charset="2"/>
              </a:rPr>
              <a:t>元及以下 </a:t>
            </a:r>
            <a:r>
              <a:rPr lang="en-US" altLang="zh-CN" sz="2400" kern="1200" dirty="0" smtClean="0">
                <a:solidFill>
                  <a:prstClr val="black"/>
                </a:solidFill>
                <a:sym typeface="Wingdings" pitchFamily="2" charset="2"/>
              </a:rPr>
              <a:t>1001-2000</a:t>
            </a:r>
            <a:r>
              <a:rPr lang="zh-CN" altLang="en-US" sz="2400" kern="1200" dirty="0" smtClean="0">
                <a:solidFill>
                  <a:prstClr val="black"/>
                </a:solidFill>
                <a:sym typeface="Wingdings" pitchFamily="2" charset="2"/>
              </a:rPr>
              <a:t>元   </a:t>
            </a:r>
            <a:r>
              <a:rPr lang="en-US" altLang="zh-CN" sz="2400" kern="1200" dirty="0" smtClean="0">
                <a:solidFill>
                  <a:prstClr val="black"/>
                </a:solidFill>
                <a:sym typeface="Wingdings" pitchFamily="2" charset="2"/>
              </a:rPr>
              <a:t>2001-3000</a:t>
            </a:r>
            <a:r>
              <a:rPr lang="zh-CN" altLang="en-US" sz="2400" kern="1200" dirty="0" smtClean="0">
                <a:solidFill>
                  <a:prstClr val="black"/>
                </a:solidFill>
                <a:sym typeface="Wingdings" pitchFamily="2" charset="2"/>
              </a:rPr>
              <a:t>元</a:t>
            </a:r>
            <a:endParaRPr lang="en-US" altLang="zh-CN" sz="2400" kern="1200" dirty="0" smtClean="0">
              <a:solidFill>
                <a:prstClr val="black"/>
              </a:solidFill>
              <a:sym typeface="Wingdings" pitchFamily="2" charset="2"/>
            </a:endParaRPr>
          </a:p>
          <a:p>
            <a:pPr eaLnBrk="1" hangingPunct="1">
              <a:buClr>
                <a:srgbClr val="DC5900"/>
              </a:buClr>
              <a:buFont typeface="Wingdings" pitchFamily="2" charset="2"/>
              <a:buNone/>
              <a:defRPr/>
            </a:pPr>
            <a:r>
              <a:rPr lang="zh-CN" altLang="en-US" sz="2200" b="1" dirty="0" smtClean="0">
                <a:solidFill>
                  <a:srgbClr val="000066"/>
                </a:solidFill>
                <a:latin typeface="宋体" charset="-122"/>
              </a:rPr>
              <a:t>      </a:t>
            </a:r>
            <a:r>
              <a:rPr lang="en-US" altLang="zh-CN" sz="2200" b="1" dirty="0" smtClean="0">
                <a:solidFill>
                  <a:srgbClr val="000066"/>
                </a:solidFill>
                <a:latin typeface="宋体" charset="-122"/>
              </a:rPr>
              <a:t>g </a:t>
            </a:r>
            <a:r>
              <a:rPr lang="zh-CN" altLang="en-US" sz="2200" b="1" dirty="0" smtClean="0">
                <a:solidFill>
                  <a:srgbClr val="000066"/>
                </a:solidFill>
                <a:latin typeface="宋体" charset="-122"/>
              </a:rPr>
              <a:t>评定量表式</a:t>
            </a:r>
            <a:endParaRPr lang="en-US" altLang="zh-CN" sz="2200" b="1" dirty="0" smtClean="0">
              <a:solidFill>
                <a:srgbClr val="000066"/>
              </a:solidFill>
              <a:latin typeface="宋体" charset="-122"/>
            </a:endParaRPr>
          </a:p>
          <a:p>
            <a:pPr marL="0" indent="0" eaLnBrk="1" fontAlgn="auto" hangingPunct="1">
              <a:spcBef>
                <a:spcPts val="0"/>
              </a:spcBef>
              <a:spcAft>
                <a:spcPts val="0"/>
              </a:spcAft>
              <a:buFont typeface="Wingdings" pitchFamily="2" charset="2"/>
              <a:buNone/>
              <a:defRPr/>
            </a:pPr>
            <a:r>
              <a:rPr lang="zh-CN" altLang="en-US" sz="2200" b="1" dirty="0" smtClean="0">
                <a:solidFill>
                  <a:srgbClr val="000066"/>
                </a:solidFill>
                <a:latin typeface="宋体" charset="-122"/>
              </a:rPr>
              <a:t>      </a:t>
            </a:r>
            <a:r>
              <a:rPr lang="en-US" altLang="zh-CN" sz="2400" kern="1200" dirty="0">
                <a:solidFill>
                  <a:prstClr val="black"/>
                </a:solidFill>
                <a:sym typeface="Wingdings" pitchFamily="2" charset="2"/>
              </a:rPr>
              <a:t>-------------------------------------------------------</a:t>
            </a:r>
          </a:p>
          <a:p>
            <a:pPr marL="0" indent="0" eaLnBrk="1" fontAlgn="auto" hangingPunct="1">
              <a:spcBef>
                <a:spcPts val="0"/>
              </a:spcBef>
              <a:spcAft>
                <a:spcPts val="0"/>
              </a:spcAft>
              <a:buFont typeface="Wingdings" pitchFamily="2" charset="2"/>
              <a:buNone/>
              <a:defRPr/>
            </a:pPr>
            <a:r>
              <a:rPr lang="zh-CN" altLang="en-US" sz="2400" kern="1200" dirty="0">
                <a:solidFill>
                  <a:prstClr val="black"/>
                </a:solidFill>
                <a:sym typeface="Wingdings" pitchFamily="2" charset="2"/>
              </a:rPr>
              <a:t>   </a:t>
            </a:r>
            <a:r>
              <a:rPr lang="zh-CN" altLang="en-US" sz="2400" kern="1200" dirty="0" smtClean="0">
                <a:solidFill>
                  <a:prstClr val="black"/>
                </a:solidFill>
                <a:sym typeface="Wingdings" pitchFamily="2" charset="2"/>
              </a:rPr>
              <a:t>       </a:t>
            </a:r>
            <a:r>
              <a:rPr lang="en-US" altLang="zh-CN" sz="2400" kern="1200" dirty="0">
                <a:solidFill>
                  <a:prstClr val="black"/>
                </a:solidFill>
                <a:sym typeface="Wingdings" pitchFamily="2" charset="2"/>
              </a:rPr>
              <a:t>1     2     3     4     5     6     7     8     9     10</a:t>
            </a:r>
          </a:p>
          <a:p>
            <a:pPr marL="0" indent="0" eaLnBrk="1" fontAlgn="auto" hangingPunct="1">
              <a:spcBef>
                <a:spcPts val="0"/>
              </a:spcBef>
              <a:spcAft>
                <a:spcPts val="0"/>
              </a:spcAft>
              <a:buFont typeface="Wingdings" pitchFamily="2" charset="2"/>
              <a:buNone/>
              <a:defRPr/>
            </a:pPr>
            <a:r>
              <a:rPr lang="zh-CN" altLang="en-US" sz="2400" kern="1200" dirty="0" smtClean="0">
                <a:solidFill>
                  <a:prstClr val="black"/>
                </a:solidFill>
                <a:sym typeface="Wingdings" pitchFamily="2" charset="2"/>
              </a:rPr>
              <a:t>  非常</a:t>
            </a:r>
            <a:r>
              <a:rPr lang="zh-CN" altLang="en-US" sz="2400" kern="1200" dirty="0">
                <a:solidFill>
                  <a:prstClr val="black"/>
                </a:solidFill>
                <a:sym typeface="Wingdings" pitchFamily="2" charset="2"/>
              </a:rPr>
              <a:t>赞成                                                非常不赞成</a:t>
            </a:r>
            <a:endParaRPr lang="en-US" altLang="zh-CN" sz="2400" kern="1200" dirty="0">
              <a:solidFill>
                <a:prstClr val="black"/>
              </a:solidFill>
              <a:sym typeface="Wingdings" pitchFamily="2" charset="2"/>
            </a:endParaRPr>
          </a:p>
          <a:p>
            <a:pPr eaLnBrk="1" hangingPunct="1">
              <a:buClr>
                <a:srgbClr val="DC5900"/>
              </a:buClr>
              <a:buFont typeface="Wingdings" pitchFamily="2" charset="2"/>
              <a:buNone/>
              <a:defRPr/>
            </a:pPr>
            <a:r>
              <a:rPr lang="en-US" altLang="zh-CN" sz="2200" b="1" dirty="0" smtClean="0">
                <a:solidFill>
                  <a:srgbClr val="000066"/>
                </a:solidFill>
                <a:latin typeface="宋体" charset="-122"/>
              </a:rPr>
              <a:t>f </a:t>
            </a:r>
            <a:r>
              <a:rPr lang="zh-CN" altLang="en-US" sz="2200" b="1" dirty="0">
                <a:solidFill>
                  <a:srgbClr val="000066"/>
                </a:solidFill>
                <a:latin typeface="宋体" charset="-122"/>
              </a:rPr>
              <a:t>对偶比较法</a:t>
            </a:r>
          </a:p>
          <a:p>
            <a:pPr algn="just" eaLnBrk="1" hangingPunct="1">
              <a:buClr>
                <a:srgbClr val="DC5900"/>
              </a:buClr>
              <a:buFont typeface="Wingdings" pitchFamily="2" charset="2"/>
              <a:buNone/>
              <a:defRPr/>
            </a:pPr>
            <a:r>
              <a:rPr lang="zh-CN" altLang="en-US" sz="2200" b="1" dirty="0">
                <a:solidFill>
                  <a:srgbClr val="000066"/>
                </a:solidFill>
                <a:latin typeface="宋体" charset="-122"/>
              </a:rPr>
              <a:t>      </a:t>
            </a:r>
            <a:r>
              <a:rPr lang="en-US" altLang="zh-CN" sz="2200" b="1" dirty="0">
                <a:solidFill>
                  <a:srgbClr val="000066"/>
                </a:solidFill>
                <a:latin typeface="宋体" charset="-122"/>
              </a:rPr>
              <a:t>g </a:t>
            </a:r>
            <a:r>
              <a:rPr lang="zh-CN" altLang="en-US" sz="2200" b="1" dirty="0">
                <a:solidFill>
                  <a:srgbClr val="000066"/>
                </a:solidFill>
                <a:latin typeface="宋体" charset="-122"/>
              </a:rPr>
              <a:t>语义差别量表      </a:t>
            </a:r>
          </a:p>
          <a:p>
            <a:pPr>
              <a:defRPr/>
            </a:pPr>
            <a:endParaRPr lang="zh-CN" altLang="en-US"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Grp="1" noRot="1" noChangeArrowheads="1"/>
          </p:cNvSpPr>
          <p:nvPr>
            <p:ph type="title"/>
          </p:nvPr>
        </p:nvSpPr>
        <p:spPr>
          <a:xfrm>
            <a:off x="468313" y="908050"/>
            <a:ext cx="8229600" cy="1143000"/>
          </a:xfrm>
        </p:spPr>
        <p:txBody>
          <a:bodyPr/>
          <a:lstStyle/>
          <a:p>
            <a:pPr eaLnBrk="1" hangingPunct="1"/>
            <a:r>
              <a:rPr lang="zh-CN" altLang="en-US" b="1" smtClean="0">
                <a:solidFill>
                  <a:srgbClr val="002060"/>
                </a:solidFill>
                <a:latin typeface="黑体" pitchFamily="2" charset="-122"/>
                <a:ea typeface="黑体" pitchFamily="2" charset="-122"/>
              </a:rPr>
              <a:t>问卷法</a:t>
            </a:r>
          </a:p>
        </p:txBody>
      </p:sp>
      <p:sp>
        <p:nvSpPr>
          <p:cNvPr id="105474" name="Rectangle 3"/>
          <p:cNvSpPr>
            <a:spLocks noGrp="1" noRot="1" noChangeArrowheads="1"/>
          </p:cNvSpPr>
          <p:nvPr>
            <p:ph type="body" idx="1"/>
          </p:nvPr>
        </p:nvSpPr>
        <p:spPr>
          <a:xfrm>
            <a:off x="468313" y="2060575"/>
            <a:ext cx="8229600" cy="4525963"/>
          </a:xfrm>
        </p:spPr>
        <p:txBody>
          <a:bodyPr/>
          <a:lstStyle/>
          <a:p>
            <a:pPr eaLnBrk="1" hangingPunct="1">
              <a:lnSpc>
                <a:spcPct val="90000"/>
              </a:lnSpc>
              <a:buFont typeface="Wingdings" pitchFamily="2" charset="2"/>
              <a:buNone/>
            </a:pPr>
            <a:r>
              <a:rPr lang="en-US" altLang="zh-CN" sz="2200" b="1" smtClean="0">
                <a:solidFill>
                  <a:srgbClr val="000066"/>
                </a:solidFill>
                <a:latin typeface="宋体" charset="-122"/>
              </a:rPr>
              <a:t>   3 </a:t>
            </a:r>
            <a:r>
              <a:rPr lang="zh-CN" altLang="en-US" sz="2200" b="1" smtClean="0">
                <a:solidFill>
                  <a:srgbClr val="000066"/>
                </a:solidFill>
                <a:latin typeface="宋体" charset="-122"/>
              </a:rPr>
              <a:t>问题顺序的排列</a:t>
            </a:r>
          </a:p>
          <a:p>
            <a:pPr eaLnBrk="1" hangingPunct="1">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a:t>
            </a:r>
            <a:r>
              <a:rPr lang="zh-CN" altLang="en-US" sz="2200" b="1" smtClean="0">
                <a:solidFill>
                  <a:srgbClr val="000066"/>
                </a:solidFill>
                <a:latin typeface="宋体" charset="-122"/>
              </a:rPr>
              <a:t>）一般性的问题或容易回答的问题放在前面，特殊性问题</a:t>
            </a:r>
          </a:p>
          <a:p>
            <a:pPr eaLnBrk="1" hangingPunct="1">
              <a:lnSpc>
                <a:spcPct val="90000"/>
              </a:lnSpc>
              <a:buFont typeface="Wingdings" pitchFamily="2" charset="2"/>
              <a:buNone/>
            </a:pPr>
            <a:r>
              <a:rPr lang="zh-CN" altLang="en-US" sz="2200" b="1" smtClean="0">
                <a:solidFill>
                  <a:srgbClr val="000066"/>
                </a:solidFill>
                <a:latin typeface="宋体" charset="-122"/>
              </a:rPr>
              <a:t>或不易回答的问题放在后面。</a:t>
            </a:r>
          </a:p>
          <a:p>
            <a:pPr eaLnBrk="1" hangingPunct="1">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a:t>
            </a:r>
            <a:r>
              <a:rPr lang="zh-CN" altLang="en-US" sz="2200" b="1" smtClean="0">
                <a:solidFill>
                  <a:srgbClr val="000066"/>
                </a:solidFill>
                <a:latin typeface="宋体" charset="-122"/>
              </a:rPr>
              <a:t>）敏感性或隐私性的问题尽量放在后面，放在前面易引起</a:t>
            </a:r>
          </a:p>
          <a:p>
            <a:pPr eaLnBrk="1" hangingPunct="1">
              <a:lnSpc>
                <a:spcPct val="90000"/>
              </a:lnSpc>
              <a:buFont typeface="Wingdings" pitchFamily="2" charset="2"/>
              <a:buNone/>
            </a:pPr>
            <a:r>
              <a:rPr lang="zh-CN" altLang="en-US" sz="2200" b="1" smtClean="0">
                <a:solidFill>
                  <a:srgbClr val="000066"/>
                </a:solidFill>
                <a:latin typeface="宋体" charset="-122"/>
              </a:rPr>
              <a:t>敌对、拒答。</a:t>
            </a:r>
          </a:p>
          <a:p>
            <a:pPr eaLnBrk="1" hangingPunct="1">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a:t>
            </a:r>
            <a:r>
              <a:rPr lang="zh-CN" altLang="en-US" sz="2200" b="1" smtClean="0">
                <a:solidFill>
                  <a:srgbClr val="000066"/>
                </a:solidFill>
                <a:latin typeface="宋体" charset="-122"/>
              </a:rPr>
              <a:t>）对后面有启发意义的问题，可以放在前面，但要防止产</a:t>
            </a:r>
          </a:p>
          <a:p>
            <a:pPr eaLnBrk="1" hangingPunct="1">
              <a:lnSpc>
                <a:spcPct val="90000"/>
              </a:lnSpc>
              <a:buFont typeface="Wingdings" pitchFamily="2" charset="2"/>
              <a:buNone/>
            </a:pPr>
            <a:r>
              <a:rPr lang="zh-CN" altLang="en-US" sz="2200" b="1" smtClean="0">
                <a:solidFill>
                  <a:srgbClr val="000066"/>
                </a:solidFill>
                <a:latin typeface="宋体" charset="-122"/>
              </a:rPr>
              <a:t>生反应定势。</a:t>
            </a:r>
          </a:p>
          <a:p>
            <a:pPr eaLnBrk="1" hangingPunct="1">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4</a:t>
            </a:r>
            <a:r>
              <a:rPr lang="zh-CN" altLang="en-US" sz="2200" b="1" smtClean="0">
                <a:solidFill>
                  <a:srgbClr val="000066"/>
                </a:solidFill>
                <a:latin typeface="宋体" charset="-122"/>
              </a:rPr>
              <a:t>）对于时间顺序的问题，应按时间序列依次排列，以免被</a:t>
            </a:r>
          </a:p>
          <a:p>
            <a:pPr eaLnBrk="1" hangingPunct="1">
              <a:lnSpc>
                <a:spcPct val="90000"/>
              </a:lnSpc>
              <a:buFont typeface="Wingdings" pitchFamily="2" charset="2"/>
              <a:buNone/>
            </a:pPr>
            <a:r>
              <a:rPr lang="zh-CN" altLang="en-US" sz="2200" b="1" smtClean="0">
                <a:solidFill>
                  <a:srgbClr val="000066"/>
                </a:solidFill>
                <a:latin typeface="宋体" charset="-122"/>
              </a:rPr>
              <a:t>试的记忆受到干扰。</a:t>
            </a:r>
          </a:p>
          <a:p>
            <a:pPr eaLnBrk="1" hangingPunct="1">
              <a:lnSpc>
                <a:spcPct val="9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5</a:t>
            </a:r>
            <a:r>
              <a:rPr lang="zh-CN" altLang="en-US" sz="2200" b="1" smtClean="0">
                <a:solidFill>
                  <a:srgbClr val="000066"/>
                </a:solidFill>
                <a:latin typeface="宋体" charset="-122"/>
              </a:rPr>
              <a:t>）有时为了避免影响被试的情绪，可以将个人基本资料的</a:t>
            </a:r>
          </a:p>
          <a:p>
            <a:pPr eaLnBrk="1" hangingPunct="1">
              <a:lnSpc>
                <a:spcPct val="90000"/>
              </a:lnSpc>
              <a:buFont typeface="Wingdings" pitchFamily="2" charset="2"/>
              <a:buNone/>
            </a:pPr>
            <a:r>
              <a:rPr lang="zh-CN" altLang="en-US" sz="2200" b="1" smtClean="0">
                <a:solidFill>
                  <a:srgbClr val="000066"/>
                </a:solidFill>
                <a:latin typeface="宋体" charset="-122"/>
              </a:rPr>
              <a:t>填写放在问卷的题目之后。</a:t>
            </a: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rrowheads="1"/>
          </p:cNvSpPr>
          <p:nvPr>
            <p:ph type="title"/>
          </p:nvPr>
        </p:nvSpPr>
        <p:spPr>
          <a:xfrm>
            <a:off x="395288" y="981075"/>
            <a:ext cx="8229600" cy="1143000"/>
          </a:xfrm>
        </p:spPr>
        <p:txBody>
          <a:bodyPr/>
          <a:lstStyle/>
          <a:p>
            <a:r>
              <a:rPr lang="zh-CN" altLang="en-US" b="1" smtClean="0">
                <a:solidFill>
                  <a:srgbClr val="002060"/>
                </a:solidFill>
                <a:latin typeface="黑体" pitchFamily="2" charset="-122"/>
                <a:ea typeface="黑体" pitchFamily="2" charset="-122"/>
              </a:rPr>
              <a:t>问卷法</a:t>
            </a:r>
          </a:p>
        </p:txBody>
      </p:sp>
      <p:sp>
        <p:nvSpPr>
          <p:cNvPr id="106498" name="Rectangle 3"/>
          <p:cNvSpPr>
            <a:spLocks noGrp="1" noRot="1" noChangeArrowheads="1"/>
          </p:cNvSpPr>
          <p:nvPr>
            <p:ph type="body" idx="1"/>
          </p:nvPr>
        </p:nvSpPr>
        <p:spPr>
          <a:xfrm>
            <a:off x="468313" y="2133600"/>
            <a:ext cx="8229600" cy="4525963"/>
          </a:xfrm>
        </p:spPr>
        <p:txBody>
          <a:bodyPr/>
          <a:lstStyle/>
          <a:p>
            <a:pPr>
              <a:buFont typeface="Wingdings" pitchFamily="2" charset="2"/>
              <a:buNone/>
            </a:pPr>
            <a:r>
              <a:rPr lang="zh-CN" altLang="en-US" b="1" smtClean="0">
                <a:solidFill>
                  <a:srgbClr val="000066"/>
                </a:solidFill>
                <a:latin typeface="宋体" charset="-122"/>
              </a:rPr>
              <a:t>问卷设计中的常见问题</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 </a:t>
            </a:r>
            <a:r>
              <a:rPr lang="zh-CN" altLang="en-US" sz="2200" b="1" smtClean="0">
                <a:solidFill>
                  <a:srgbClr val="000066"/>
                </a:solidFill>
                <a:latin typeface="宋体" charset="-122"/>
              </a:rPr>
              <a:t>题项的编制应切合研究假设的需要。</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 </a:t>
            </a:r>
            <a:r>
              <a:rPr lang="zh-CN" altLang="en-US" sz="2200" b="1" smtClean="0">
                <a:solidFill>
                  <a:srgbClr val="000066"/>
                </a:solidFill>
                <a:latin typeface="宋体" charset="-122"/>
              </a:rPr>
              <a:t>题项的内容应明确，避免含混不清。</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 </a:t>
            </a:r>
            <a:r>
              <a:rPr lang="zh-CN" altLang="en-US" sz="2200" b="1" smtClean="0">
                <a:solidFill>
                  <a:srgbClr val="000066"/>
                </a:solidFill>
                <a:latin typeface="宋体" charset="-122"/>
              </a:rPr>
              <a:t>一个题项中包含两个或两个以上的概念或事件。</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4 </a:t>
            </a:r>
            <a:r>
              <a:rPr lang="zh-CN" altLang="en-US" sz="2200" b="1" smtClean="0">
                <a:solidFill>
                  <a:srgbClr val="000066"/>
                </a:solidFill>
                <a:latin typeface="宋体" charset="-122"/>
              </a:rPr>
              <a:t>题项内容不能用俗语、专有名词或双重否定句来表达。</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5 </a:t>
            </a:r>
            <a:r>
              <a:rPr lang="zh-CN" altLang="en-US" sz="2200" b="1" smtClean="0">
                <a:solidFill>
                  <a:srgbClr val="000066"/>
                </a:solidFill>
                <a:latin typeface="宋体" charset="-122"/>
              </a:rPr>
              <a:t>题项内容应避免社会禁忌和爱好，对于涉及到个人隐私的问</a:t>
            </a:r>
          </a:p>
          <a:p>
            <a:pPr>
              <a:buFont typeface="Wingdings" pitchFamily="2" charset="2"/>
              <a:buNone/>
            </a:pPr>
            <a:r>
              <a:rPr lang="zh-CN" altLang="en-US" sz="2200" b="1" smtClean="0">
                <a:solidFill>
                  <a:srgbClr val="000066"/>
                </a:solidFill>
                <a:latin typeface="宋体" charset="-122"/>
              </a:rPr>
              <a:t>题，最好避免直接提问。</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6 </a:t>
            </a:r>
            <a:r>
              <a:rPr lang="zh-CN" altLang="en-US" sz="2200" b="1" smtClean="0">
                <a:solidFill>
                  <a:srgbClr val="000066"/>
                </a:solidFill>
                <a:latin typeface="宋体" charset="-122"/>
              </a:rPr>
              <a:t>题项应避免暗示和诱导作用。</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7 </a:t>
            </a:r>
            <a:r>
              <a:rPr lang="zh-CN" altLang="en-US" sz="2200" b="1" smtClean="0">
                <a:solidFill>
                  <a:srgbClr val="000066"/>
                </a:solidFill>
                <a:latin typeface="宋体" charset="-122"/>
              </a:rPr>
              <a:t>题项内容最好避免容易引起强烈情绪联想的提问。</a:t>
            </a:r>
          </a:p>
          <a:p>
            <a:pPr>
              <a:buFont typeface="Wingdings" pitchFamily="2" charset="2"/>
              <a:buNone/>
            </a:pPr>
            <a:endParaRPr lang="en-US" altLang="zh-CN" sz="2200" b="1" smtClean="0">
              <a:solidFill>
                <a:srgbClr val="000066"/>
              </a:solidFill>
              <a:latin typeface="宋体" charset="-122"/>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Grp="1" noRot="1" noChangeArrowheads="1"/>
          </p:cNvSpPr>
          <p:nvPr>
            <p:ph type="title"/>
          </p:nvPr>
        </p:nvSpPr>
        <p:spPr>
          <a:xfrm>
            <a:off x="468313" y="1052513"/>
            <a:ext cx="8229600" cy="1143000"/>
          </a:xfrm>
        </p:spPr>
        <p:txBody>
          <a:bodyPr/>
          <a:lstStyle/>
          <a:p>
            <a:r>
              <a:rPr lang="zh-CN" altLang="en-US" b="1" smtClean="0">
                <a:solidFill>
                  <a:srgbClr val="002060"/>
                </a:solidFill>
                <a:latin typeface="黑体" pitchFamily="2" charset="-122"/>
                <a:ea typeface="黑体" pitchFamily="2" charset="-122"/>
              </a:rPr>
              <a:t>问卷法</a:t>
            </a:r>
          </a:p>
        </p:txBody>
      </p:sp>
      <p:sp>
        <p:nvSpPr>
          <p:cNvPr id="107522" name="Rectangle 3"/>
          <p:cNvSpPr>
            <a:spLocks noGrp="1" noRot="1" noChangeArrowheads="1"/>
          </p:cNvSpPr>
          <p:nvPr>
            <p:ph type="body" idx="1"/>
          </p:nvPr>
        </p:nvSpPr>
        <p:spPr>
          <a:xfrm>
            <a:off x="468313" y="2306638"/>
            <a:ext cx="8229600" cy="4525962"/>
          </a:xfrm>
        </p:spPr>
        <p:txBody>
          <a:bodyPr/>
          <a:lstStyle/>
          <a:p>
            <a:pPr>
              <a:lnSpc>
                <a:spcPct val="120000"/>
              </a:lnSpc>
              <a:buFont typeface="Wingdings" pitchFamily="2" charset="2"/>
              <a:buNone/>
            </a:pPr>
            <a:r>
              <a:rPr lang="en-US" altLang="zh-CN" sz="2200" b="1" smtClean="0">
                <a:solidFill>
                  <a:srgbClr val="000066"/>
                </a:solidFill>
                <a:latin typeface="宋体" charset="-122"/>
              </a:rPr>
              <a:t>   8 </a:t>
            </a:r>
            <a:r>
              <a:rPr lang="zh-CN" altLang="en-US" sz="2200" b="1" smtClean="0">
                <a:solidFill>
                  <a:srgbClr val="000066"/>
                </a:solidFill>
                <a:latin typeface="宋体" charset="-122"/>
              </a:rPr>
              <a:t>不要用假设和猜测的语句提问。</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9 </a:t>
            </a:r>
            <a:r>
              <a:rPr lang="zh-CN" altLang="en-US" sz="2200" b="1" smtClean="0">
                <a:solidFill>
                  <a:srgbClr val="000066"/>
                </a:solidFill>
                <a:latin typeface="宋体" charset="-122"/>
              </a:rPr>
              <a:t>避免不能答和不愿意答的问题。</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10 </a:t>
            </a:r>
            <a:r>
              <a:rPr lang="zh-CN" altLang="en-US" sz="2200" b="1" smtClean="0">
                <a:solidFill>
                  <a:srgbClr val="000066"/>
                </a:solidFill>
                <a:latin typeface="宋体" charset="-122"/>
              </a:rPr>
              <a:t>是一般的提问还是有针对性的提问。</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11 </a:t>
            </a:r>
            <a:r>
              <a:rPr lang="zh-CN" altLang="en-US" sz="2200" b="1" smtClean="0">
                <a:solidFill>
                  <a:srgbClr val="000066"/>
                </a:solidFill>
                <a:latin typeface="宋体" charset="-122"/>
              </a:rPr>
              <a:t>是直接提问还是间接提问。</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12 </a:t>
            </a:r>
            <a:r>
              <a:rPr lang="zh-CN" altLang="en-US" sz="2200" b="1" smtClean="0">
                <a:solidFill>
                  <a:srgbClr val="000066"/>
                </a:solidFill>
                <a:latin typeface="宋体" charset="-122"/>
              </a:rPr>
              <a:t>短句好。</a:t>
            </a:r>
          </a:p>
          <a:p>
            <a:pPr>
              <a:lnSpc>
                <a:spcPct val="120000"/>
              </a:lnSpc>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13 </a:t>
            </a:r>
            <a:r>
              <a:rPr lang="zh-CN" altLang="en-US" sz="2200" b="1" smtClean="0">
                <a:solidFill>
                  <a:srgbClr val="000066"/>
                </a:solidFill>
                <a:latin typeface="宋体" charset="-122"/>
              </a:rPr>
              <a:t>问题数量不宜过多，一般以</a:t>
            </a:r>
            <a:r>
              <a:rPr lang="en-US" altLang="zh-CN" sz="2200" b="1" smtClean="0">
                <a:solidFill>
                  <a:srgbClr val="000066"/>
                </a:solidFill>
                <a:latin typeface="宋体" charset="-122"/>
              </a:rPr>
              <a:t>30</a:t>
            </a:r>
            <a:r>
              <a:rPr lang="zh-CN" altLang="en-US" sz="2200" b="1" smtClean="0">
                <a:solidFill>
                  <a:srgbClr val="000066"/>
                </a:solidFill>
                <a:latin typeface="宋体" charset="-122"/>
              </a:rPr>
              <a:t>分钟内完成为好。</a:t>
            </a:r>
          </a:p>
          <a:p>
            <a:pPr>
              <a:buFont typeface="Wingdings" pitchFamily="2" charset="2"/>
              <a:buNone/>
            </a:pPr>
            <a:r>
              <a:rPr lang="zh-CN" altLang="en-US" sz="2200" b="1" smtClean="0">
                <a:solidFill>
                  <a:srgbClr val="000066"/>
                </a:solidFill>
                <a:latin typeface="宋体" charset="-122"/>
              </a:rPr>
              <a:t>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Grp="1" noRot="1" noChangeArrowheads="1"/>
          </p:cNvSpPr>
          <p:nvPr>
            <p:ph type="title"/>
          </p:nvPr>
        </p:nvSpPr>
        <p:spPr>
          <a:xfrm>
            <a:off x="468313" y="1052513"/>
            <a:ext cx="8229600" cy="1143000"/>
          </a:xfrm>
        </p:spPr>
        <p:txBody>
          <a:bodyPr/>
          <a:lstStyle/>
          <a:p>
            <a:r>
              <a:rPr lang="zh-CN" altLang="en-US" b="1" smtClean="0">
                <a:solidFill>
                  <a:srgbClr val="002060"/>
                </a:solidFill>
                <a:latin typeface="黑体" pitchFamily="2" charset="-122"/>
                <a:ea typeface="黑体" pitchFamily="2" charset="-122"/>
              </a:rPr>
              <a:t>问卷法</a:t>
            </a:r>
          </a:p>
        </p:txBody>
      </p:sp>
      <p:sp>
        <p:nvSpPr>
          <p:cNvPr id="108546" name="Rectangle 3"/>
          <p:cNvSpPr>
            <a:spLocks noGrp="1" noRot="1" noChangeArrowheads="1"/>
          </p:cNvSpPr>
          <p:nvPr>
            <p:ph type="body" idx="1"/>
          </p:nvPr>
        </p:nvSpPr>
        <p:spPr>
          <a:xfrm>
            <a:off x="468313" y="2332038"/>
            <a:ext cx="8229600" cy="4525962"/>
          </a:xfrm>
        </p:spPr>
        <p:txBody>
          <a:bodyPr/>
          <a:lstStyle/>
          <a:p>
            <a:pPr>
              <a:buFont typeface="Wingdings" pitchFamily="2" charset="2"/>
              <a:buNone/>
            </a:pPr>
            <a:r>
              <a:rPr lang="zh-CN" altLang="en-US" b="1" smtClean="0">
                <a:solidFill>
                  <a:srgbClr val="000066"/>
                </a:solidFill>
                <a:latin typeface="宋体" charset="-122"/>
              </a:rPr>
              <a:t>问卷调查的评价</a:t>
            </a:r>
          </a:p>
          <a:p>
            <a:pPr>
              <a:buFont typeface="Wingdings" pitchFamily="2" charset="2"/>
              <a:buNone/>
            </a:pPr>
            <a:r>
              <a:rPr lang="zh-CN" altLang="en-US" sz="2200" b="1" smtClean="0">
                <a:solidFill>
                  <a:srgbClr val="000066"/>
                </a:solidFill>
                <a:latin typeface="宋体" charset="-122"/>
              </a:rPr>
              <a:t>   优点：</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 </a:t>
            </a:r>
            <a:r>
              <a:rPr lang="zh-CN" altLang="en-US" sz="2200" b="1" smtClean="0">
                <a:solidFill>
                  <a:srgbClr val="000066"/>
                </a:solidFill>
                <a:latin typeface="宋体" charset="-122"/>
              </a:rPr>
              <a:t>经济，节省时间、经费和人力。</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 </a:t>
            </a:r>
            <a:r>
              <a:rPr lang="zh-CN" altLang="en-US" sz="2200" b="1" smtClean="0">
                <a:solidFill>
                  <a:srgbClr val="000066"/>
                </a:solidFill>
                <a:latin typeface="宋体" charset="-122"/>
              </a:rPr>
              <a:t>问卷内容客观统一，问卷资料便于分析量化。</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 </a:t>
            </a:r>
            <a:r>
              <a:rPr lang="zh-CN" altLang="en-US" sz="2200" b="1" smtClean="0">
                <a:solidFill>
                  <a:srgbClr val="000066"/>
                </a:solidFill>
                <a:latin typeface="宋体" charset="-122"/>
              </a:rPr>
              <a:t>匿名性强，回答真实。</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4 </a:t>
            </a:r>
            <a:r>
              <a:rPr lang="zh-CN" altLang="en-US" sz="2200" b="1" smtClean="0">
                <a:solidFill>
                  <a:srgbClr val="000066"/>
                </a:solidFill>
                <a:latin typeface="宋体" charset="-122"/>
              </a:rPr>
              <a:t>具有间接性，相互作用小。</a:t>
            </a:r>
          </a:p>
          <a:p>
            <a:pPr>
              <a:buFont typeface="Wingdings" pitchFamily="2" charset="2"/>
              <a:buNone/>
            </a:pPr>
            <a:r>
              <a:rPr lang="zh-CN" altLang="en-US" sz="2200" b="1" smtClean="0">
                <a:solidFill>
                  <a:srgbClr val="000066"/>
                </a:solidFill>
                <a:latin typeface="宋体" charset="-122"/>
              </a:rPr>
              <a:t>   缺点：</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1 </a:t>
            </a:r>
            <a:r>
              <a:rPr lang="zh-CN" altLang="en-US" sz="2200" b="1" smtClean="0">
                <a:solidFill>
                  <a:srgbClr val="000066"/>
                </a:solidFill>
                <a:latin typeface="宋体" charset="-122"/>
              </a:rPr>
              <a:t>灵活性不高。</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2 </a:t>
            </a:r>
            <a:r>
              <a:rPr lang="zh-CN" altLang="en-US" sz="2200" b="1" smtClean="0">
                <a:solidFill>
                  <a:srgbClr val="000066"/>
                </a:solidFill>
                <a:latin typeface="宋体" charset="-122"/>
              </a:rPr>
              <a:t>受被试文化程度的限制。</a:t>
            </a:r>
          </a:p>
          <a:p>
            <a:pPr>
              <a:buFont typeface="Wingdings" pitchFamily="2" charset="2"/>
              <a:buNone/>
            </a:pPr>
            <a:r>
              <a:rPr lang="zh-CN" altLang="en-US" sz="2200" b="1" smtClean="0">
                <a:solidFill>
                  <a:srgbClr val="000066"/>
                </a:solidFill>
                <a:latin typeface="宋体" charset="-122"/>
              </a:rPr>
              <a:t>   </a:t>
            </a:r>
            <a:r>
              <a:rPr lang="en-US" altLang="zh-CN" sz="2200" b="1" smtClean="0">
                <a:solidFill>
                  <a:srgbClr val="000066"/>
                </a:solidFill>
                <a:latin typeface="宋体" charset="-122"/>
              </a:rPr>
              <a:t>3 </a:t>
            </a:r>
            <a:r>
              <a:rPr lang="zh-CN" altLang="en-US" sz="2200" b="1" smtClean="0">
                <a:solidFill>
                  <a:srgbClr val="000066"/>
                </a:solidFill>
                <a:latin typeface="宋体" charset="-122"/>
              </a:rPr>
              <a:t>深入性不够。</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标题 1"/>
          <p:cNvSpPr>
            <a:spLocks noGrp="1"/>
          </p:cNvSpPr>
          <p:nvPr>
            <p:ph type="ctrTitle"/>
          </p:nvPr>
        </p:nvSpPr>
        <p:spPr/>
        <p:txBody>
          <a:bodyPr/>
          <a:lstStyle/>
          <a:p>
            <a:r>
              <a:rPr lang="zh-CN" altLang="en-US" b="1" smtClean="0">
                <a:solidFill>
                  <a:srgbClr val="002060"/>
                </a:solidFill>
              </a:rPr>
              <a:t>第十二章 测量法</a:t>
            </a:r>
          </a:p>
        </p:txBody>
      </p:sp>
      <p:sp>
        <p:nvSpPr>
          <p:cNvPr id="109570" name="副标题 2"/>
          <p:cNvSpPr>
            <a:spLocks noGrp="1"/>
          </p:cNvSpPr>
          <p:nvPr>
            <p:ph type="subTitle" idx="1"/>
          </p:nvPr>
        </p:nvSpPr>
        <p:spPr/>
        <p:txBody>
          <a:bodyPr/>
          <a:lstStyle/>
          <a:p>
            <a:endParaRPr lang="zh-CN" altLang="en-US" smtClean="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4"/>
          <p:cNvSpPr>
            <a:spLocks noGrp="1" noChangeArrowheads="1"/>
          </p:cNvSpPr>
          <p:nvPr>
            <p:ph type="title"/>
          </p:nvPr>
        </p:nvSpPr>
        <p:spPr>
          <a:xfrm>
            <a:off x="468313" y="549275"/>
            <a:ext cx="8229600" cy="1143000"/>
          </a:xfrm>
        </p:spPr>
        <p:txBody>
          <a:bodyPr/>
          <a:lstStyle/>
          <a:p>
            <a:pPr eaLnBrk="1" hangingPunct="1"/>
            <a:r>
              <a:rPr lang="zh-CN" altLang="en-US" b="1" smtClean="0">
                <a:solidFill>
                  <a:srgbClr val="660066"/>
                </a:solidFill>
                <a:latin typeface="黑体" pitchFamily="2" charset="-122"/>
                <a:ea typeface="黑体" pitchFamily="2" charset="-122"/>
              </a:rPr>
              <a:t>第一节  测量法概述</a:t>
            </a:r>
          </a:p>
        </p:txBody>
      </p:sp>
      <p:sp>
        <p:nvSpPr>
          <p:cNvPr id="10243" name="Rectangle 5"/>
          <p:cNvSpPr>
            <a:spLocks noGrp="1" noChangeArrowheads="1"/>
          </p:cNvSpPr>
          <p:nvPr>
            <p:ph idx="1"/>
          </p:nvPr>
        </p:nvSpPr>
        <p:spPr>
          <a:xfrm>
            <a:off x="250825" y="1412875"/>
            <a:ext cx="8893175" cy="5445125"/>
          </a:xfrm>
        </p:spPr>
        <p:txBody>
          <a:bodyPr>
            <a:normAutofit lnSpcReduction="10000"/>
          </a:bodyPr>
          <a:lstStyle/>
          <a:p>
            <a:pPr eaLnBrk="1" hangingPunct="1">
              <a:buFont typeface="Wingdings" pitchFamily="2" charset="2"/>
              <a:buNone/>
              <a:defRPr/>
            </a:pPr>
            <a:r>
              <a:rPr lang="zh-CN" altLang="en-US" b="1" dirty="0" smtClean="0">
                <a:solidFill>
                  <a:srgbClr val="000066"/>
                </a:solidFill>
                <a:latin typeface="宋体" charset="-122"/>
              </a:rPr>
              <a:t>测量的含义</a:t>
            </a:r>
            <a:endParaRPr lang="en-US" altLang="zh-CN" b="1" dirty="0" smtClean="0">
              <a:solidFill>
                <a:srgbClr val="000066"/>
              </a:solidFill>
              <a:latin typeface="宋体" charset="-122"/>
            </a:endParaRPr>
          </a:p>
          <a:p>
            <a:pPr>
              <a:buFontTx/>
              <a:buNone/>
              <a:defRPr/>
            </a:pPr>
            <a:r>
              <a:rPr lang="zh-CN" altLang="en-US" b="1" dirty="0" smtClean="0">
                <a:solidFill>
                  <a:srgbClr val="000066"/>
                </a:solidFill>
                <a:latin typeface="宋体" charset="-122"/>
              </a:rPr>
              <a:t>  </a:t>
            </a:r>
            <a:r>
              <a:rPr lang="zh-CN" altLang="en-US" sz="2400" b="1" dirty="0" smtClean="0">
                <a:solidFill>
                  <a:srgbClr val="000066"/>
                </a:solidFill>
                <a:latin typeface="宋体" charset="-122"/>
              </a:rPr>
              <a:t>测量是</a:t>
            </a:r>
            <a:r>
              <a:rPr lang="zh-CN" altLang="en-US" sz="2400" b="1" dirty="0">
                <a:solidFill>
                  <a:srgbClr val="000066"/>
                </a:solidFill>
                <a:latin typeface="宋体" charset="-122"/>
              </a:rPr>
              <a:t>指依据一定的心理学理论，使用一定的操作程序，给</a:t>
            </a:r>
            <a:r>
              <a:rPr lang="zh-CN" altLang="en-US" sz="2400" b="1" dirty="0" smtClean="0">
                <a:solidFill>
                  <a:srgbClr val="000066"/>
                </a:solidFill>
                <a:latin typeface="宋体" charset="-122"/>
              </a:rPr>
              <a:t>人</a:t>
            </a:r>
            <a:endParaRPr lang="en-US" altLang="zh-CN" sz="2400" b="1" dirty="0" smtClean="0">
              <a:solidFill>
                <a:srgbClr val="000066"/>
              </a:solidFill>
              <a:latin typeface="宋体" charset="-122"/>
            </a:endParaRPr>
          </a:p>
          <a:p>
            <a:pPr>
              <a:buFontTx/>
              <a:buNone/>
              <a:defRPr/>
            </a:pPr>
            <a:r>
              <a:rPr lang="zh-CN" altLang="en-US" sz="2400" b="1" dirty="0" smtClean="0">
                <a:solidFill>
                  <a:srgbClr val="000066"/>
                </a:solidFill>
                <a:latin typeface="宋体" charset="-122"/>
              </a:rPr>
              <a:t>的</a:t>
            </a:r>
            <a:r>
              <a:rPr lang="zh-CN" altLang="en-US" sz="2400" b="1" dirty="0">
                <a:solidFill>
                  <a:srgbClr val="000066"/>
                </a:solidFill>
                <a:latin typeface="宋体" charset="-122"/>
              </a:rPr>
              <a:t>能力、人格及心理健康等心理特性和行为确定出一种数量化</a:t>
            </a:r>
            <a:r>
              <a:rPr lang="zh-CN" altLang="en-US" sz="2400" b="1" dirty="0" smtClean="0">
                <a:solidFill>
                  <a:srgbClr val="000066"/>
                </a:solidFill>
                <a:latin typeface="宋体" charset="-122"/>
              </a:rPr>
              <a:t>的</a:t>
            </a:r>
            <a:endParaRPr lang="en-US" altLang="zh-CN" sz="2400" b="1" dirty="0" smtClean="0">
              <a:solidFill>
                <a:srgbClr val="000066"/>
              </a:solidFill>
              <a:latin typeface="宋体" charset="-122"/>
            </a:endParaRPr>
          </a:p>
          <a:p>
            <a:pPr>
              <a:buFontTx/>
              <a:buNone/>
              <a:defRPr/>
            </a:pPr>
            <a:r>
              <a:rPr lang="zh-CN" altLang="en-US" sz="2400" b="1" dirty="0" smtClean="0">
                <a:solidFill>
                  <a:srgbClr val="000066"/>
                </a:solidFill>
                <a:latin typeface="宋体" charset="-122"/>
              </a:rPr>
              <a:t>价值。</a:t>
            </a:r>
            <a:endParaRPr lang="en-US" altLang="zh-CN" sz="2400" b="1" dirty="0">
              <a:solidFill>
                <a:srgbClr val="000066"/>
              </a:solidFill>
              <a:latin typeface="宋体" charset="-122"/>
            </a:endParaRPr>
          </a:p>
          <a:p>
            <a:pPr>
              <a:buFontTx/>
              <a:buNone/>
              <a:defRPr/>
            </a:pPr>
            <a:r>
              <a:rPr lang="zh-CN" altLang="en-US" b="1" dirty="0" smtClean="0">
                <a:solidFill>
                  <a:srgbClr val="000066"/>
                </a:solidFill>
                <a:latin typeface="宋体" charset="-122"/>
              </a:rPr>
              <a:t>测量的层次</a:t>
            </a:r>
          </a:p>
          <a:p>
            <a:pPr eaLnBrk="1" hangingPunct="1">
              <a:buFont typeface="Wingdings" pitchFamily="2" charset="2"/>
              <a:buNone/>
              <a:defRPr/>
            </a:pPr>
            <a:r>
              <a:rPr lang="zh-CN" altLang="en-US" sz="2400" b="1" dirty="0" smtClean="0">
                <a:solidFill>
                  <a:srgbClr val="000066"/>
                </a:solidFill>
                <a:latin typeface="宋体" charset="-122"/>
              </a:rPr>
              <a:t>  </a:t>
            </a:r>
            <a:r>
              <a:rPr lang="en-US" altLang="zh-CN" sz="2400" b="1" dirty="0" smtClean="0">
                <a:solidFill>
                  <a:srgbClr val="000066"/>
                </a:solidFill>
                <a:latin typeface="宋体" charset="-122"/>
              </a:rPr>
              <a:t>1 </a:t>
            </a:r>
            <a:r>
              <a:rPr lang="zh-CN" altLang="en-US" sz="2400" b="1" dirty="0" smtClean="0">
                <a:solidFill>
                  <a:srgbClr val="000066"/>
                </a:solidFill>
                <a:latin typeface="宋体" charset="-122"/>
              </a:rPr>
              <a:t>定名测量：是把事物的属性归于不同类别的测量。 </a:t>
            </a:r>
          </a:p>
          <a:p>
            <a:pPr eaLnBrk="1" hangingPunct="1">
              <a:buFont typeface="Wingdings" pitchFamily="2" charset="2"/>
              <a:buNone/>
              <a:defRPr/>
            </a:pPr>
            <a:r>
              <a:rPr lang="zh-CN" altLang="en-US" sz="2400" b="1" dirty="0" smtClean="0">
                <a:solidFill>
                  <a:srgbClr val="000066"/>
                </a:solidFill>
                <a:latin typeface="宋体" charset="-122"/>
              </a:rPr>
              <a:t>  </a:t>
            </a:r>
            <a:r>
              <a:rPr lang="en-US" altLang="zh-CN" sz="2400" b="1" dirty="0" smtClean="0">
                <a:solidFill>
                  <a:srgbClr val="000066"/>
                </a:solidFill>
                <a:latin typeface="宋体" charset="-122"/>
              </a:rPr>
              <a:t>2 </a:t>
            </a:r>
            <a:r>
              <a:rPr lang="zh-CN" altLang="en-US" sz="2400" b="1" dirty="0" smtClean="0">
                <a:solidFill>
                  <a:srgbClr val="000066"/>
                </a:solidFill>
                <a:latin typeface="宋体" charset="-122"/>
              </a:rPr>
              <a:t>定序测量：是对事物的等级和顺序的测量，即对一</a:t>
            </a:r>
          </a:p>
          <a:p>
            <a:pPr eaLnBrk="1" hangingPunct="1">
              <a:buFont typeface="Wingdings" pitchFamily="2" charset="2"/>
              <a:buNone/>
              <a:defRPr/>
            </a:pPr>
            <a:r>
              <a:rPr lang="zh-CN" altLang="en-US" sz="2400" b="1" dirty="0" smtClean="0">
                <a:solidFill>
                  <a:srgbClr val="000066"/>
                </a:solidFill>
                <a:latin typeface="宋体" charset="-122"/>
              </a:rPr>
              <a:t>系列东西进行排序。</a:t>
            </a:r>
          </a:p>
          <a:p>
            <a:pPr eaLnBrk="1" hangingPunct="1">
              <a:buFont typeface="Wingdings" pitchFamily="2" charset="2"/>
              <a:buNone/>
              <a:defRPr/>
            </a:pPr>
            <a:r>
              <a:rPr lang="zh-CN" altLang="en-US" sz="2400" b="1" dirty="0" smtClean="0">
                <a:solidFill>
                  <a:srgbClr val="000066"/>
                </a:solidFill>
                <a:latin typeface="宋体" charset="-122"/>
              </a:rPr>
              <a:t>  </a:t>
            </a:r>
            <a:r>
              <a:rPr lang="en-US" altLang="zh-CN" sz="2400" b="1" dirty="0" smtClean="0">
                <a:solidFill>
                  <a:srgbClr val="000066"/>
                </a:solidFill>
                <a:latin typeface="宋体" charset="-122"/>
              </a:rPr>
              <a:t>3 </a:t>
            </a:r>
            <a:r>
              <a:rPr lang="zh-CN" altLang="en-US" sz="2400" b="1" dirty="0" smtClean="0">
                <a:solidFill>
                  <a:srgbClr val="000066"/>
                </a:solidFill>
                <a:latin typeface="宋体" charset="-122"/>
              </a:rPr>
              <a:t>定距测量：是对事物的数量差别和间隔距离的测量。</a:t>
            </a:r>
          </a:p>
          <a:p>
            <a:pPr eaLnBrk="1" hangingPunct="1">
              <a:buFont typeface="Wingdings" pitchFamily="2" charset="2"/>
              <a:buNone/>
              <a:defRPr/>
            </a:pPr>
            <a:r>
              <a:rPr lang="zh-CN" altLang="en-US" sz="2400" b="1" dirty="0" smtClean="0">
                <a:solidFill>
                  <a:srgbClr val="000066"/>
                </a:solidFill>
                <a:latin typeface="宋体" charset="-122"/>
              </a:rPr>
              <a:t>  </a:t>
            </a:r>
            <a:r>
              <a:rPr lang="en-US" altLang="zh-CN" sz="2400" b="1" dirty="0" smtClean="0">
                <a:solidFill>
                  <a:srgbClr val="000066"/>
                </a:solidFill>
                <a:latin typeface="宋体" charset="-122"/>
              </a:rPr>
              <a:t>4 </a:t>
            </a:r>
            <a:r>
              <a:rPr lang="zh-CN" altLang="en-US" sz="2400" b="1" dirty="0" smtClean="0">
                <a:solidFill>
                  <a:srgbClr val="000066"/>
                </a:solidFill>
                <a:latin typeface="宋体" charset="-122"/>
              </a:rPr>
              <a:t>比率测量：是对事物的比例或比率关系的测量。</a:t>
            </a:r>
          </a:p>
          <a:p>
            <a:pPr eaLnBrk="1" hangingPunct="1">
              <a:buFont typeface="Wingdings" pitchFamily="2" charset="2"/>
              <a:buNone/>
              <a:defRPr/>
            </a:pPr>
            <a:r>
              <a:rPr lang="zh-CN" altLang="en-US" sz="2400" b="1" dirty="0" smtClean="0">
                <a:solidFill>
                  <a:srgbClr val="000066"/>
                </a:solidFill>
                <a:latin typeface="宋体" charset="-122"/>
              </a:rPr>
              <a:t>  </a:t>
            </a:r>
            <a:r>
              <a:rPr lang="en-US" altLang="zh-CN" sz="2400" b="1" dirty="0" smtClean="0">
                <a:solidFill>
                  <a:srgbClr val="000066"/>
                </a:solidFill>
                <a:latin typeface="宋体" charset="-122"/>
              </a:rPr>
              <a:t>5 </a:t>
            </a:r>
            <a:r>
              <a:rPr lang="zh-CN" altLang="en-US" sz="2400" b="1" dirty="0" smtClean="0">
                <a:solidFill>
                  <a:srgbClr val="000066"/>
                </a:solidFill>
                <a:latin typeface="宋体" charset="-122"/>
              </a:rPr>
              <a:t>离散测量与连续测量：离散测量所得到的数据是不包</a:t>
            </a:r>
          </a:p>
          <a:p>
            <a:pPr eaLnBrk="1" hangingPunct="1">
              <a:buFont typeface="Wingdings" pitchFamily="2" charset="2"/>
              <a:buNone/>
              <a:defRPr/>
            </a:pPr>
            <a:r>
              <a:rPr lang="zh-CN" altLang="en-US" sz="2400" b="1" dirty="0" smtClean="0">
                <a:solidFill>
                  <a:srgbClr val="000066"/>
                </a:solidFill>
                <a:latin typeface="宋体" charset="-122"/>
              </a:rPr>
              <a:t>含小数的，而连续测量所得到的数据是包含小数的。</a:t>
            </a:r>
          </a:p>
          <a:p>
            <a:pPr eaLnBrk="1" hangingPunct="1">
              <a:buFont typeface="Wingdings" pitchFamily="2" charset="2"/>
              <a:buNone/>
              <a:defRPr/>
            </a:pPr>
            <a:endParaRPr lang="zh-CN" altLang="en-US" sz="2400" b="1" dirty="0" smtClean="0">
              <a:solidFill>
                <a:srgbClr val="000066"/>
              </a:solidFill>
              <a:latin typeface="宋体" charset="-122"/>
            </a:endParaRPr>
          </a:p>
          <a:p>
            <a:pPr eaLnBrk="1" hangingPunct="1">
              <a:buFont typeface="Wingdings" pitchFamily="2" charset="2"/>
              <a:buNone/>
              <a:defRPr/>
            </a:pPr>
            <a:endParaRPr lang="zh-CN" altLang="en-US" sz="2400" b="1" dirty="0" smtClean="0">
              <a:solidFill>
                <a:srgbClr val="000066"/>
              </a:solidFill>
              <a:latin typeface="宋体" charset="-122"/>
            </a:endParaRPr>
          </a:p>
          <a:p>
            <a:pPr eaLnBrk="1" hangingPunct="1">
              <a:buFont typeface="Wingdings" pitchFamily="2" charset="2"/>
              <a:buNone/>
              <a:defRPr/>
            </a:pPr>
            <a:endParaRPr lang="en-US" altLang="zh-CN" sz="2400" b="1" dirty="0" smtClean="0">
              <a:solidFill>
                <a:srgbClr val="000066"/>
              </a:solidFill>
              <a:latin typeface="宋体" charset="-122"/>
            </a:endParaRP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标题 1"/>
          <p:cNvSpPr>
            <a:spLocks noGrp="1"/>
          </p:cNvSpPr>
          <p:nvPr>
            <p:ph type="title"/>
          </p:nvPr>
        </p:nvSpPr>
        <p:spPr/>
        <p:txBody>
          <a:bodyPr/>
          <a:lstStyle/>
          <a:p>
            <a:r>
              <a:rPr lang="zh-CN" altLang="en-US" b="1" smtClean="0">
                <a:solidFill>
                  <a:srgbClr val="660066"/>
                </a:solidFill>
                <a:latin typeface="黑体" pitchFamily="2" charset="-122"/>
                <a:ea typeface="黑体" pitchFamily="2" charset="-122"/>
              </a:rPr>
              <a:t>测 量 法</a:t>
            </a:r>
            <a:endParaRPr lang="zh-CN" altLang="en-US" smtClean="0"/>
          </a:p>
        </p:txBody>
      </p:sp>
      <p:sp>
        <p:nvSpPr>
          <p:cNvPr id="3" name="内容占位符 2"/>
          <p:cNvSpPr>
            <a:spLocks noGrp="1"/>
          </p:cNvSpPr>
          <p:nvPr>
            <p:ph idx="1"/>
          </p:nvPr>
        </p:nvSpPr>
        <p:spPr>
          <a:xfrm>
            <a:off x="250825" y="1600200"/>
            <a:ext cx="8713788" cy="5068888"/>
          </a:xfrm>
        </p:spPr>
        <p:txBody>
          <a:bodyPr>
            <a:normAutofit fontScale="77500" lnSpcReduction="20000"/>
          </a:bodyPr>
          <a:lstStyle/>
          <a:p>
            <a:pPr>
              <a:defRPr/>
            </a:pPr>
            <a:r>
              <a:rPr lang="zh-CN" altLang="en-US" sz="4600" b="1" dirty="0" smtClean="0">
                <a:solidFill>
                  <a:srgbClr val="002060"/>
                </a:solidFill>
              </a:rPr>
              <a:t>心理测量的基本要素</a:t>
            </a:r>
            <a:endParaRPr lang="en-US" altLang="zh-CN" sz="4600" b="1" dirty="0" smtClean="0">
              <a:solidFill>
                <a:srgbClr val="002060"/>
              </a:solidFill>
            </a:endParaRPr>
          </a:p>
          <a:p>
            <a:pPr>
              <a:lnSpc>
                <a:spcPct val="120000"/>
              </a:lnSpc>
              <a:buFontTx/>
              <a:buNone/>
              <a:defRPr/>
            </a:pPr>
            <a:r>
              <a:rPr lang="en-US" altLang="zh-CN" b="1" dirty="0" smtClean="0">
                <a:solidFill>
                  <a:srgbClr val="000066"/>
                </a:solidFill>
                <a:latin typeface="华文细黑" pitchFamily="2" charset="-122"/>
                <a:ea typeface="华文细黑" pitchFamily="2" charset="-122"/>
              </a:rPr>
              <a:t>    1 </a:t>
            </a:r>
            <a:r>
              <a:rPr lang="zh-CN" altLang="en-US" b="1" dirty="0">
                <a:solidFill>
                  <a:srgbClr val="000066"/>
                </a:solidFill>
                <a:latin typeface="华文细黑" pitchFamily="2" charset="-122"/>
                <a:ea typeface="华文细黑" pitchFamily="2" charset="-122"/>
              </a:rPr>
              <a:t>行为样本：即个体对抽取出来的问题的解决行为。</a:t>
            </a:r>
          </a:p>
          <a:p>
            <a:pPr>
              <a:lnSpc>
                <a:spcPct val="120000"/>
              </a:lnSpc>
              <a:buFontTx/>
              <a:buNone/>
              <a:defRPr/>
            </a:pPr>
            <a:r>
              <a:rPr lang="zh-CN" altLang="en-US" b="1" dirty="0">
                <a:solidFill>
                  <a:srgbClr val="000066"/>
                </a:solidFill>
                <a:latin typeface="华文细黑" pitchFamily="2" charset="-122"/>
                <a:ea typeface="华文细黑" pitchFamily="2" charset="-122"/>
              </a:rPr>
              <a:t>    </a:t>
            </a:r>
            <a:r>
              <a:rPr lang="en-US" altLang="zh-CN" b="1" dirty="0">
                <a:solidFill>
                  <a:srgbClr val="000066"/>
                </a:solidFill>
                <a:latin typeface="华文细黑" pitchFamily="2" charset="-122"/>
                <a:ea typeface="华文细黑" pitchFamily="2" charset="-122"/>
              </a:rPr>
              <a:t>2 </a:t>
            </a:r>
            <a:r>
              <a:rPr lang="zh-CN" altLang="en-US" b="1" dirty="0">
                <a:solidFill>
                  <a:srgbClr val="000066"/>
                </a:solidFill>
                <a:latin typeface="华文细黑" pitchFamily="2" charset="-122"/>
                <a:ea typeface="华文细黑" pitchFamily="2" charset="-122"/>
              </a:rPr>
              <a:t>标准化：是指测验编制、实施、记分和测验分数解释</a:t>
            </a:r>
          </a:p>
          <a:p>
            <a:pPr>
              <a:lnSpc>
                <a:spcPct val="120000"/>
              </a:lnSpc>
              <a:buFontTx/>
              <a:buNone/>
              <a:defRPr/>
            </a:pPr>
            <a:r>
              <a:rPr lang="zh-CN" altLang="en-US" b="1" dirty="0">
                <a:solidFill>
                  <a:srgbClr val="000066"/>
                </a:solidFill>
                <a:latin typeface="华文细黑" pitchFamily="2" charset="-122"/>
                <a:ea typeface="华文细黑" pitchFamily="2" charset="-122"/>
              </a:rPr>
              <a:t>    必须遵循严格统一的科学程序，施测的内容、条件、记分</a:t>
            </a:r>
            <a:r>
              <a:rPr lang="zh-CN" altLang="en-US" b="1" dirty="0" smtClean="0">
                <a:solidFill>
                  <a:srgbClr val="000066"/>
                </a:solidFill>
                <a:latin typeface="华文细黑" pitchFamily="2" charset="-122"/>
                <a:ea typeface="华文细黑" pitchFamily="2" charset="-122"/>
              </a:rPr>
              <a:t>过    </a:t>
            </a:r>
            <a:r>
              <a:rPr lang="zh-CN" altLang="en-US" b="1" dirty="0">
                <a:solidFill>
                  <a:srgbClr val="000066"/>
                </a:solidFill>
                <a:latin typeface="华文细黑" pitchFamily="2" charset="-122"/>
                <a:ea typeface="华文细黑" pitchFamily="2" charset="-122"/>
              </a:rPr>
              <a:t>程、解释系统都相同，从而保证测验的客观性和准确性</a:t>
            </a:r>
            <a:r>
              <a:rPr lang="zh-CN" altLang="en-US" b="1" dirty="0" smtClean="0">
                <a:solidFill>
                  <a:srgbClr val="000066"/>
                </a:solidFill>
                <a:latin typeface="华文细黑" pitchFamily="2" charset="-122"/>
                <a:ea typeface="华文细黑" pitchFamily="2" charset="-122"/>
              </a:rPr>
              <a:t>。</a:t>
            </a:r>
            <a:endParaRPr lang="en-US" altLang="zh-CN" b="1" dirty="0" smtClean="0">
              <a:solidFill>
                <a:srgbClr val="000066"/>
              </a:solidFill>
              <a:latin typeface="华文细黑" pitchFamily="2" charset="-122"/>
              <a:ea typeface="华文细黑" pitchFamily="2" charset="-122"/>
            </a:endParaRPr>
          </a:p>
          <a:p>
            <a:pPr>
              <a:lnSpc>
                <a:spcPct val="120000"/>
              </a:lnSpc>
              <a:buFontTx/>
              <a:buNone/>
              <a:defRPr/>
            </a:pPr>
            <a:r>
              <a:rPr lang="zh-CN" altLang="en-US" b="1" dirty="0" smtClean="0">
                <a:solidFill>
                  <a:srgbClr val="000066"/>
                </a:solidFill>
                <a:latin typeface="华文细黑" pitchFamily="2" charset="-122"/>
                <a:ea typeface="华文细黑" pitchFamily="2" charset="-122"/>
              </a:rPr>
              <a:t>  （</a:t>
            </a:r>
            <a:r>
              <a:rPr lang="en-US" altLang="zh-CN" b="1" dirty="0">
                <a:solidFill>
                  <a:srgbClr val="000066"/>
                </a:solidFill>
                <a:latin typeface="华文细黑" pitchFamily="2" charset="-122"/>
                <a:ea typeface="华文细黑" pitchFamily="2" charset="-122"/>
              </a:rPr>
              <a:t>1</a:t>
            </a:r>
            <a:r>
              <a:rPr lang="zh-CN" altLang="en-US" b="1" dirty="0">
                <a:solidFill>
                  <a:srgbClr val="000066"/>
                </a:solidFill>
                <a:latin typeface="华文细黑" pitchFamily="2" charset="-122"/>
                <a:ea typeface="华文细黑" pitchFamily="2" charset="-122"/>
              </a:rPr>
              <a:t>）测验目的标准化</a:t>
            </a:r>
          </a:p>
          <a:p>
            <a:pPr>
              <a:lnSpc>
                <a:spcPct val="120000"/>
              </a:lnSpc>
              <a:buFontTx/>
              <a:buNone/>
              <a:defRPr/>
            </a:pPr>
            <a:r>
              <a:rPr lang="zh-CN" altLang="en-US" b="1" dirty="0">
                <a:solidFill>
                  <a:srgbClr val="000066"/>
                </a:solidFill>
                <a:latin typeface="华文细黑" pitchFamily="2" charset="-122"/>
                <a:ea typeface="华文细黑" pitchFamily="2" charset="-122"/>
              </a:rPr>
              <a:t>   （</a:t>
            </a:r>
            <a:r>
              <a:rPr lang="en-US" altLang="zh-CN" b="1" dirty="0">
                <a:solidFill>
                  <a:srgbClr val="000066"/>
                </a:solidFill>
                <a:latin typeface="华文细黑" pitchFamily="2" charset="-122"/>
                <a:ea typeface="华文细黑" pitchFamily="2" charset="-122"/>
              </a:rPr>
              <a:t>2</a:t>
            </a:r>
            <a:r>
              <a:rPr lang="zh-CN" altLang="en-US" b="1" dirty="0">
                <a:solidFill>
                  <a:srgbClr val="000066"/>
                </a:solidFill>
                <a:latin typeface="华文细黑" pitchFamily="2" charset="-122"/>
                <a:ea typeface="华文细黑" pitchFamily="2" charset="-122"/>
              </a:rPr>
              <a:t>）实施过程和记分的标准化</a:t>
            </a:r>
          </a:p>
          <a:p>
            <a:pPr>
              <a:lnSpc>
                <a:spcPct val="120000"/>
              </a:lnSpc>
              <a:buFontTx/>
              <a:buNone/>
              <a:defRPr/>
            </a:pPr>
            <a:r>
              <a:rPr lang="zh-CN" altLang="en-US" b="1" dirty="0">
                <a:solidFill>
                  <a:srgbClr val="000066"/>
                </a:solidFill>
                <a:latin typeface="华文细黑" pitchFamily="2" charset="-122"/>
                <a:ea typeface="华文细黑" pitchFamily="2" charset="-122"/>
              </a:rPr>
              <a:t>   （</a:t>
            </a:r>
            <a:r>
              <a:rPr lang="en-US" altLang="zh-CN" b="1" dirty="0">
                <a:solidFill>
                  <a:srgbClr val="000066"/>
                </a:solidFill>
                <a:latin typeface="华文细黑" pitchFamily="2" charset="-122"/>
                <a:ea typeface="华文细黑" pitchFamily="2" charset="-122"/>
              </a:rPr>
              <a:t>3</a:t>
            </a:r>
            <a:r>
              <a:rPr lang="zh-CN" altLang="en-US" b="1" dirty="0">
                <a:solidFill>
                  <a:srgbClr val="000066"/>
                </a:solidFill>
                <a:latin typeface="华文细黑" pitchFamily="2" charset="-122"/>
                <a:ea typeface="华文细黑" pitchFamily="2" charset="-122"/>
              </a:rPr>
              <a:t>）选择有代表性的常模</a:t>
            </a:r>
          </a:p>
          <a:p>
            <a:pPr>
              <a:lnSpc>
                <a:spcPct val="120000"/>
              </a:lnSpc>
              <a:buFontTx/>
              <a:buNone/>
              <a:defRPr/>
            </a:pPr>
            <a:r>
              <a:rPr lang="zh-CN" altLang="en-US" b="1" dirty="0">
                <a:solidFill>
                  <a:srgbClr val="000066"/>
                </a:solidFill>
                <a:latin typeface="华文细黑" pitchFamily="2" charset="-122"/>
                <a:ea typeface="华文细黑" pitchFamily="2" charset="-122"/>
              </a:rPr>
              <a:t>    </a:t>
            </a:r>
            <a:r>
              <a:rPr lang="en-US" altLang="zh-CN" b="1" dirty="0">
                <a:solidFill>
                  <a:srgbClr val="000066"/>
                </a:solidFill>
                <a:latin typeface="华文细黑" pitchFamily="2" charset="-122"/>
                <a:ea typeface="华文细黑" pitchFamily="2" charset="-122"/>
              </a:rPr>
              <a:t>3 </a:t>
            </a:r>
            <a:r>
              <a:rPr lang="zh-CN" altLang="en-US" b="1" dirty="0">
                <a:solidFill>
                  <a:srgbClr val="000066"/>
                </a:solidFill>
                <a:latin typeface="华文细黑" pitchFamily="2" charset="-122"/>
                <a:ea typeface="华文细黑" pitchFamily="2" charset="-122"/>
              </a:rPr>
              <a:t>难度的客观测量：避免地板和天花板效应</a:t>
            </a:r>
            <a:endParaRPr lang="zh-CN" altLang="en-US" b="1" dirty="0">
              <a:solidFill>
                <a:srgbClr val="008000"/>
              </a:solidFill>
              <a:latin typeface="华文细黑" pitchFamily="2" charset="-122"/>
              <a:ea typeface="华文细黑" pitchFamily="2" charset="-122"/>
            </a:endParaRPr>
          </a:p>
          <a:p>
            <a:pPr>
              <a:lnSpc>
                <a:spcPct val="120000"/>
              </a:lnSpc>
              <a:buFontTx/>
              <a:buNone/>
              <a:defRPr/>
            </a:pPr>
            <a:r>
              <a:rPr lang="zh-CN" altLang="en-US" b="1" dirty="0">
                <a:solidFill>
                  <a:srgbClr val="008000"/>
                </a:solidFill>
                <a:latin typeface="华文细黑" pitchFamily="2" charset="-122"/>
                <a:ea typeface="华文细黑" pitchFamily="2" charset="-122"/>
              </a:rPr>
              <a:t>    </a:t>
            </a:r>
            <a:r>
              <a:rPr lang="en-US" altLang="zh-CN" b="1" dirty="0">
                <a:solidFill>
                  <a:srgbClr val="000066"/>
                </a:solidFill>
                <a:latin typeface="华文细黑" pitchFamily="2" charset="-122"/>
                <a:ea typeface="华文细黑" pitchFamily="2" charset="-122"/>
              </a:rPr>
              <a:t>4 </a:t>
            </a:r>
            <a:r>
              <a:rPr lang="zh-CN" altLang="en-US" b="1" dirty="0">
                <a:solidFill>
                  <a:srgbClr val="000066"/>
                </a:solidFill>
                <a:latin typeface="华文细黑" pitchFamily="2" charset="-122"/>
                <a:ea typeface="华文细黑" pitchFamily="2" charset="-122"/>
              </a:rPr>
              <a:t>结果描述</a:t>
            </a:r>
            <a:endParaRPr lang="en-US" altLang="zh-CN" b="1" dirty="0">
              <a:solidFill>
                <a:srgbClr val="000066"/>
              </a:solidFill>
              <a:latin typeface="华文细黑" pitchFamily="2" charset="-122"/>
              <a:ea typeface="华文细黑" pitchFamily="2" charset="-122"/>
            </a:endParaRPr>
          </a:p>
          <a:p>
            <a:pPr>
              <a:lnSpc>
                <a:spcPct val="120000"/>
              </a:lnSpc>
              <a:buFontTx/>
              <a:buNone/>
              <a:defRPr/>
            </a:pPr>
            <a:endParaRPr lang="zh-CN" altLang="en-US" b="1" dirty="0">
              <a:solidFill>
                <a:srgbClr val="000066"/>
              </a:solidFill>
              <a:latin typeface="华文细黑" pitchFamily="2" charset="-122"/>
              <a:ea typeface="华文细黑" pitchFamily="2" charset="-122"/>
            </a:endParaRPr>
          </a:p>
          <a:p>
            <a:pPr>
              <a:defRPr/>
            </a:pPr>
            <a:endParaRPr lang="en-US" altLang="zh-CN" dirty="0" smtClean="0"/>
          </a:p>
          <a:p>
            <a:pPr>
              <a:defRPr/>
            </a:pPr>
            <a:endParaRPr lang="zh-CN" altLang="en-US"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标题 1"/>
          <p:cNvSpPr>
            <a:spLocks noGrp="1"/>
          </p:cNvSpPr>
          <p:nvPr>
            <p:ph type="title"/>
          </p:nvPr>
        </p:nvSpPr>
        <p:spPr>
          <a:xfrm>
            <a:off x="468313" y="692150"/>
            <a:ext cx="8229600" cy="1143000"/>
          </a:xfrm>
        </p:spPr>
        <p:txBody>
          <a:bodyPr/>
          <a:lstStyle/>
          <a:p>
            <a:r>
              <a:rPr lang="zh-CN" altLang="en-US" b="1" smtClean="0">
                <a:solidFill>
                  <a:srgbClr val="660066"/>
                </a:solidFill>
                <a:latin typeface="黑体" pitchFamily="2" charset="-122"/>
                <a:ea typeface="黑体" pitchFamily="2" charset="-122"/>
              </a:rPr>
              <a:t>测 量 法</a:t>
            </a:r>
            <a:endParaRPr lang="zh-CN" altLang="en-US" smtClean="0"/>
          </a:p>
        </p:txBody>
      </p:sp>
      <p:sp>
        <p:nvSpPr>
          <p:cNvPr id="3" name="内容占位符 2"/>
          <p:cNvSpPr>
            <a:spLocks noGrp="1"/>
          </p:cNvSpPr>
          <p:nvPr>
            <p:ph idx="1"/>
          </p:nvPr>
        </p:nvSpPr>
        <p:spPr>
          <a:xfrm>
            <a:off x="250825" y="1628775"/>
            <a:ext cx="8642350" cy="5389563"/>
          </a:xfrm>
        </p:spPr>
        <p:txBody>
          <a:bodyPr>
            <a:normAutofit/>
          </a:bodyPr>
          <a:lstStyle/>
          <a:p>
            <a:pPr>
              <a:buFontTx/>
              <a:buNone/>
              <a:defRPr/>
            </a:pPr>
            <a:r>
              <a:rPr lang="zh-CN" altLang="en-US" sz="3800" b="1" dirty="0" smtClean="0">
                <a:solidFill>
                  <a:srgbClr val="000066"/>
                </a:solidFill>
                <a:latin typeface="+mn-ea"/>
              </a:rPr>
              <a:t>心理测验的类型</a:t>
            </a:r>
            <a:endParaRPr lang="en-US" altLang="zh-CN" sz="3800" b="1" dirty="0" smtClean="0">
              <a:solidFill>
                <a:srgbClr val="000066"/>
              </a:solidFill>
              <a:latin typeface="+mn-ea"/>
            </a:endParaRPr>
          </a:p>
          <a:p>
            <a:pPr>
              <a:buFontTx/>
              <a:buNone/>
              <a:defRPr/>
            </a:pPr>
            <a:r>
              <a:rPr lang="en-US" altLang="zh-CN" sz="2800" b="1" dirty="0" smtClean="0">
                <a:solidFill>
                  <a:srgbClr val="000066"/>
                </a:solidFill>
                <a:latin typeface="+mn-ea"/>
              </a:rPr>
              <a:t>1 </a:t>
            </a:r>
            <a:r>
              <a:rPr lang="zh-CN" altLang="en-US" sz="2800" b="1" dirty="0">
                <a:solidFill>
                  <a:srgbClr val="000066"/>
                </a:solidFill>
                <a:latin typeface="+mn-ea"/>
              </a:rPr>
              <a:t>按</a:t>
            </a:r>
            <a:r>
              <a:rPr lang="zh-CN" altLang="en-US" sz="2800" b="1" dirty="0" smtClean="0">
                <a:solidFill>
                  <a:srgbClr val="000066"/>
                </a:solidFill>
                <a:latin typeface="+mn-ea"/>
              </a:rPr>
              <a:t>测验的</a:t>
            </a:r>
            <a:r>
              <a:rPr lang="zh-CN" altLang="en-US" sz="2800" b="1" dirty="0">
                <a:solidFill>
                  <a:srgbClr val="000066"/>
                </a:solidFill>
                <a:latin typeface="+mn-ea"/>
              </a:rPr>
              <a:t>目的分类</a:t>
            </a:r>
          </a:p>
          <a:p>
            <a:pPr>
              <a:buFontTx/>
              <a:buNone/>
              <a:defRPr/>
            </a:pPr>
            <a:r>
              <a:rPr lang="zh-CN" altLang="en-US" sz="2800" b="1" dirty="0">
                <a:solidFill>
                  <a:srgbClr val="000066"/>
                </a:solidFill>
                <a:latin typeface="+mn-ea"/>
              </a:rPr>
              <a:t>   （</a:t>
            </a:r>
            <a:r>
              <a:rPr lang="en-US" altLang="zh-CN" sz="2800" b="1" dirty="0">
                <a:solidFill>
                  <a:srgbClr val="000066"/>
                </a:solidFill>
                <a:latin typeface="+mn-ea"/>
              </a:rPr>
              <a:t>1</a:t>
            </a:r>
            <a:r>
              <a:rPr lang="zh-CN" altLang="en-US" sz="2800" b="1" dirty="0">
                <a:solidFill>
                  <a:srgbClr val="000066"/>
                </a:solidFill>
                <a:latin typeface="+mn-ea"/>
              </a:rPr>
              <a:t>）描述性测验：目的是对人的能力、性格、兴趣、知识水平等进行描述、分析，进行某种评价。</a:t>
            </a:r>
          </a:p>
          <a:p>
            <a:pPr>
              <a:buFontTx/>
              <a:buNone/>
              <a:defRPr/>
            </a:pPr>
            <a:r>
              <a:rPr lang="zh-CN" altLang="en-US" sz="2800" b="1" dirty="0">
                <a:solidFill>
                  <a:srgbClr val="000066"/>
                </a:solidFill>
                <a:latin typeface="+mn-ea"/>
              </a:rPr>
              <a:t>   （</a:t>
            </a:r>
            <a:r>
              <a:rPr lang="en-US" altLang="zh-CN" sz="2800" b="1" dirty="0">
                <a:solidFill>
                  <a:srgbClr val="000066"/>
                </a:solidFill>
                <a:latin typeface="+mn-ea"/>
              </a:rPr>
              <a:t>2</a:t>
            </a:r>
            <a:r>
              <a:rPr lang="zh-CN" altLang="en-US" sz="2800" b="1" dirty="0">
                <a:solidFill>
                  <a:srgbClr val="000066"/>
                </a:solidFill>
                <a:latin typeface="+mn-ea"/>
              </a:rPr>
              <a:t>）诊断性测验：目的是对人的某种心理功能或行为特征及障碍进行评估和判断，以确定其性质或程度。</a:t>
            </a:r>
          </a:p>
          <a:p>
            <a:pPr>
              <a:buFontTx/>
              <a:buNone/>
              <a:defRPr/>
            </a:pPr>
            <a:r>
              <a:rPr lang="zh-CN" altLang="en-US" sz="2800" b="1" dirty="0">
                <a:solidFill>
                  <a:srgbClr val="000066"/>
                </a:solidFill>
                <a:latin typeface="+mn-ea"/>
              </a:rPr>
              <a:t>   （</a:t>
            </a:r>
            <a:r>
              <a:rPr lang="en-US" altLang="zh-CN" sz="2800" b="1" dirty="0">
                <a:solidFill>
                  <a:srgbClr val="000066"/>
                </a:solidFill>
                <a:latin typeface="+mn-ea"/>
              </a:rPr>
              <a:t>3</a:t>
            </a:r>
            <a:r>
              <a:rPr lang="zh-CN" altLang="en-US" sz="2800" b="1" dirty="0">
                <a:solidFill>
                  <a:srgbClr val="000066"/>
                </a:solidFill>
                <a:latin typeface="+mn-ea"/>
              </a:rPr>
              <a:t>）提示性测验：目的是根据测验的结果预测被试为了可能出现的心理倾向或能力水平</a:t>
            </a:r>
            <a:r>
              <a:rPr lang="zh-CN" altLang="en-US" sz="2800" b="1" dirty="0" smtClean="0">
                <a:solidFill>
                  <a:srgbClr val="000066"/>
                </a:solidFill>
                <a:latin typeface="+mn-ea"/>
              </a:rPr>
              <a:t>。</a:t>
            </a:r>
            <a:endParaRPr lang="zh-CN" altLang="en-US" sz="2800" b="1" dirty="0">
              <a:solidFill>
                <a:srgbClr val="000066"/>
              </a:solidFill>
              <a:latin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标题 1"/>
          <p:cNvSpPr>
            <a:spLocks noGrp="1"/>
          </p:cNvSpPr>
          <p:nvPr>
            <p:ph type="title"/>
          </p:nvPr>
        </p:nvSpPr>
        <p:spPr>
          <a:xfrm>
            <a:off x="468313" y="1052513"/>
            <a:ext cx="8229600" cy="1143000"/>
          </a:xfrm>
        </p:spPr>
        <p:txBody>
          <a:bodyPr/>
          <a:lstStyle/>
          <a:p>
            <a:r>
              <a:rPr lang="zh-CN" altLang="en-US" b="1" smtClean="0">
                <a:solidFill>
                  <a:srgbClr val="002060"/>
                </a:solidFill>
              </a:rPr>
              <a:t>研究设计的标准</a:t>
            </a:r>
            <a:endParaRPr lang="zh-CN" altLang="en-US" smtClean="0"/>
          </a:p>
        </p:txBody>
      </p:sp>
      <p:sp>
        <p:nvSpPr>
          <p:cNvPr id="3" name="内容占位符 2"/>
          <p:cNvSpPr>
            <a:spLocks noGrp="1"/>
          </p:cNvSpPr>
          <p:nvPr>
            <p:ph idx="1"/>
          </p:nvPr>
        </p:nvSpPr>
        <p:spPr>
          <a:xfrm>
            <a:off x="468313" y="2360613"/>
            <a:ext cx="8229600" cy="4525962"/>
          </a:xfrm>
        </p:spPr>
        <p:txBody>
          <a:bodyPr/>
          <a:lstStyle/>
          <a:p>
            <a:pPr marL="0" indent="0">
              <a:buFontTx/>
              <a:buNone/>
              <a:defRPr/>
            </a:pPr>
            <a:r>
              <a:rPr lang="en-US" altLang="zh-CN" sz="2500" b="1" dirty="0">
                <a:solidFill>
                  <a:srgbClr val="002060"/>
                </a:solidFill>
              </a:rPr>
              <a:t>1.2 </a:t>
            </a:r>
            <a:r>
              <a:rPr lang="zh-CN" altLang="en-US" sz="2500" b="1" dirty="0">
                <a:solidFill>
                  <a:srgbClr val="002060"/>
                </a:solidFill>
              </a:rPr>
              <a:t>判断研究工具或研究结果信度的方法：</a:t>
            </a:r>
            <a:endParaRPr lang="en-US" altLang="zh-CN" sz="2500" b="1" dirty="0">
              <a:solidFill>
                <a:srgbClr val="002060"/>
              </a:solidFill>
            </a:endParaRPr>
          </a:p>
          <a:p>
            <a:pPr marL="0" indent="0">
              <a:buFontTx/>
              <a:buNone/>
              <a:defRPr/>
            </a:pPr>
            <a:r>
              <a:rPr lang="zh-CN" altLang="en-US" sz="2500" b="1" dirty="0">
                <a:solidFill>
                  <a:srgbClr val="002060"/>
                </a:solidFill>
              </a:rPr>
              <a:t>（</a:t>
            </a:r>
            <a:r>
              <a:rPr lang="en-US" altLang="zh-CN" sz="2500" b="1" dirty="0">
                <a:solidFill>
                  <a:srgbClr val="002060"/>
                </a:solidFill>
              </a:rPr>
              <a:t>1</a:t>
            </a:r>
            <a:r>
              <a:rPr lang="zh-CN" altLang="en-US" sz="2500" b="1" dirty="0">
                <a:solidFill>
                  <a:srgbClr val="002060"/>
                </a:solidFill>
              </a:rPr>
              <a:t>）</a:t>
            </a:r>
            <a:r>
              <a:rPr lang="en-US" altLang="zh-CN" sz="2500" b="1" dirty="0">
                <a:solidFill>
                  <a:srgbClr val="002060"/>
                </a:solidFill>
              </a:rPr>
              <a:t> </a:t>
            </a:r>
            <a:r>
              <a:rPr lang="zh-CN" altLang="en-US" sz="2500" b="1" dirty="0">
                <a:solidFill>
                  <a:srgbClr val="002060"/>
                </a:solidFill>
              </a:rPr>
              <a:t>重复法：重复测量、重复研究，在相同条件下采用相同方法进行两次以上的研究，考察能否得到相同结果；</a:t>
            </a:r>
            <a:endParaRPr lang="en-US" altLang="zh-CN" sz="2500" b="1" dirty="0">
              <a:solidFill>
                <a:srgbClr val="002060"/>
              </a:solidFill>
            </a:endParaRPr>
          </a:p>
          <a:p>
            <a:pPr marL="0" indent="0">
              <a:buFontTx/>
              <a:buNone/>
              <a:defRPr/>
            </a:pPr>
            <a:r>
              <a:rPr lang="zh-CN" altLang="en-US" sz="2500" b="1" dirty="0">
                <a:solidFill>
                  <a:srgbClr val="002060"/>
                </a:solidFill>
              </a:rPr>
              <a:t>（</a:t>
            </a:r>
            <a:r>
              <a:rPr lang="en-US" altLang="zh-CN" sz="2500" b="1" dirty="0">
                <a:solidFill>
                  <a:srgbClr val="002060"/>
                </a:solidFill>
              </a:rPr>
              <a:t>2</a:t>
            </a:r>
            <a:r>
              <a:rPr lang="zh-CN" altLang="en-US" sz="2500" b="1" dirty="0">
                <a:solidFill>
                  <a:srgbClr val="002060"/>
                </a:solidFill>
              </a:rPr>
              <a:t>）</a:t>
            </a:r>
            <a:r>
              <a:rPr lang="en-US" altLang="zh-CN" sz="2500" b="1" dirty="0">
                <a:solidFill>
                  <a:srgbClr val="002060"/>
                </a:solidFill>
              </a:rPr>
              <a:t> </a:t>
            </a:r>
            <a:r>
              <a:rPr lang="zh-CN" altLang="en-US" sz="2500" b="1" dirty="0">
                <a:solidFill>
                  <a:srgbClr val="002060"/>
                </a:solidFill>
              </a:rPr>
              <a:t>相似法：通过比较同质或类似研究工作、或同类研究的结果的一致性程度。</a:t>
            </a:r>
            <a:endParaRPr lang="en-US" altLang="zh-CN" sz="2500" b="1" dirty="0">
              <a:solidFill>
                <a:srgbClr val="002060"/>
              </a:solidFill>
            </a:endParaRPr>
          </a:p>
          <a:p>
            <a:pPr marL="0" indent="0">
              <a:buFontTx/>
              <a:buNone/>
              <a:defRPr/>
            </a:pPr>
            <a:r>
              <a:rPr lang="zh-CN" altLang="en-US" sz="2500" b="1" dirty="0">
                <a:solidFill>
                  <a:srgbClr val="002060"/>
                </a:solidFill>
              </a:rPr>
              <a:t>（</a:t>
            </a:r>
            <a:r>
              <a:rPr lang="en-US" altLang="zh-CN" sz="2500" b="1" dirty="0">
                <a:solidFill>
                  <a:srgbClr val="002060"/>
                </a:solidFill>
              </a:rPr>
              <a:t>3</a:t>
            </a:r>
            <a:r>
              <a:rPr lang="zh-CN" altLang="en-US" sz="2500" b="1" dirty="0">
                <a:solidFill>
                  <a:srgbClr val="002060"/>
                </a:solidFill>
              </a:rPr>
              <a:t>）</a:t>
            </a:r>
            <a:r>
              <a:rPr lang="en-US" altLang="zh-CN" sz="2500" b="1" dirty="0">
                <a:solidFill>
                  <a:srgbClr val="002060"/>
                </a:solidFill>
              </a:rPr>
              <a:t> </a:t>
            </a:r>
            <a:r>
              <a:rPr lang="zh-CN" altLang="en-US" sz="2500" b="1" dirty="0">
                <a:solidFill>
                  <a:srgbClr val="002060"/>
                </a:solidFill>
              </a:rPr>
              <a:t>独立评判法：两个或两个以上的研究者同时对一组被试的行为、操作水平等各种表现进行独立评判，然后判断他们之间的一致性。</a:t>
            </a:r>
          </a:p>
          <a:p>
            <a:pPr>
              <a:defRPr/>
            </a:pPr>
            <a:endParaRPr lang="zh-CN" alt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标题 1"/>
          <p:cNvSpPr>
            <a:spLocks noGrp="1"/>
          </p:cNvSpPr>
          <p:nvPr>
            <p:ph type="title"/>
          </p:nvPr>
        </p:nvSpPr>
        <p:spPr>
          <a:xfrm>
            <a:off x="468313" y="908050"/>
            <a:ext cx="8229600" cy="1143000"/>
          </a:xfrm>
        </p:spPr>
        <p:txBody>
          <a:bodyPr/>
          <a:lstStyle/>
          <a:p>
            <a:r>
              <a:rPr lang="zh-CN" altLang="en-US" b="1" smtClean="0">
                <a:solidFill>
                  <a:srgbClr val="660066"/>
                </a:solidFill>
                <a:latin typeface="黑体" pitchFamily="2" charset="-122"/>
                <a:ea typeface="黑体" pitchFamily="2" charset="-122"/>
              </a:rPr>
              <a:t>测 量 法</a:t>
            </a:r>
            <a:endParaRPr lang="zh-CN" altLang="en-US" smtClean="0"/>
          </a:p>
        </p:txBody>
      </p:sp>
      <p:sp>
        <p:nvSpPr>
          <p:cNvPr id="113666" name="内容占位符 2"/>
          <p:cNvSpPr>
            <a:spLocks noGrp="1"/>
          </p:cNvSpPr>
          <p:nvPr>
            <p:ph idx="1"/>
          </p:nvPr>
        </p:nvSpPr>
        <p:spPr>
          <a:xfrm>
            <a:off x="323850" y="2133600"/>
            <a:ext cx="8229600" cy="4525963"/>
          </a:xfrm>
        </p:spPr>
        <p:txBody>
          <a:bodyPr/>
          <a:lstStyle/>
          <a:p>
            <a:pPr>
              <a:buFontTx/>
              <a:buNone/>
            </a:pPr>
            <a:r>
              <a:rPr lang="en-US" altLang="zh-CN" sz="2800" b="1" smtClean="0">
                <a:solidFill>
                  <a:srgbClr val="000066"/>
                </a:solidFill>
                <a:latin typeface="宋体" charset="-122"/>
              </a:rPr>
              <a:t>2 </a:t>
            </a:r>
            <a:r>
              <a:rPr lang="zh-CN" altLang="en-US" sz="2800" b="1" smtClean="0">
                <a:solidFill>
                  <a:srgbClr val="000066"/>
                </a:solidFill>
                <a:latin typeface="宋体" charset="-122"/>
              </a:rPr>
              <a:t>按测验功能性质分类</a:t>
            </a:r>
          </a:p>
          <a:p>
            <a:pPr>
              <a:buFontTx/>
              <a:buNone/>
            </a:pPr>
            <a:r>
              <a:rPr lang="zh-CN" altLang="en-US" sz="2800" b="1" smtClean="0">
                <a:solidFill>
                  <a:srgbClr val="000066"/>
                </a:solidFill>
                <a:latin typeface="宋体" charset="-122"/>
              </a:rPr>
              <a:t>   （</a:t>
            </a:r>
            <a:r>
              <a:rPr lang="en-US" altLang="zh-CN" sz="2800" b="1" smtClean="0">
                <a:solidFill>
                  <a:srgbClr val="000066"/>
                </a:solidFill>
                <a:latin typeface="宋体" charset="-122"/>
              </a:rPr>
              <a:t>1</a:t>
            </a:r>
            <a:r>
              <a:rPr lang="zh-CN" altLang="en-US" sz="2800" b="1" smtClean="0">
                <a:solidFill>
                  <a:srgbClr val="000066"/>
                </a:solidFill>
                <a:latin typeface="宋体" charset="-122"/>
              </a:rPr>
              <a:t>）能力测验</a:t>
            </a:r>
          </a:p>
          <a:p>
            <a:pPr>
              <a:buFontTx/>
              <a:buNone/>
            </a:pPr>
            <a:r>
              <a:rPr lang="zh-CN" altLang="en-US" sz="2800" b="1" smtClean="0">
                <a:solidFill>
                  <a:srgbClr val="000066"/>
                </a:solidFill>
                <a:latin typeface="宋体" charset="-122"/>
              </a:rPr>
              <a:t>    包括智力测验、成就测验和特殊才能测验等</a:t>
            </a:r>
            <a:endParaRPr lang="en-US" altLang="zh-CN" sz="2800" b="1" smtClean="0">
              <a:solidFill>
                <a:srgbClr val="000066"/>
              </a:solidFill>
              <a:latin typeface="宋体" charset="-122"/>
            </a:endParaRPr>
          </a:p>
          <a:p>
            <a:pPr>
              <a:buFontTx/>
              <a:buNone/>
            </a:pPr>
            <a:r>
              <a:rPr lang="zh-CN" altLang="en-US" sz="2800" b="1" smtClean="0">
                <a:solidFill>
                  <a:srgbClr val="000066"/>
                </a:solidFill>
                <a:latin typeface="宋体" charset="-122"/>
              </a:rPr>
              <a:t>   （</a:t>
            </a:r>
            <a:r>
              <a:rPr lang="en-US" altLang="zh-CN" sz="2800" b="1" smtClean="0">
                <a:solidFill>
                  <a:srgbClr val="000066"/>
                </a:solidFill>
                <a:latin typeface="宋体" charset="-122"/>
              </a:rPr>
              <a:t>2</a:t>
            </a:r>
            <a:r>
              <a:rPr lang="zh-CN" altLang="en-US" sz="2800" b="1" smtClean="0">
                <a:solidFill>
                  <a:srgbClr val="000066"/>
                </a:solidFill>
                <a:latin typeface="宋体" charset="-122"/>
              </a:rPr>
              <a:t>）人格测验</a:t>
            </a:r>
          </a:p>
          <a:p>
            <a:pPr>
              <a:buFontTx/>
              <a:buNone/>
            </a:pPr>
            <a:r>
              <a:rPr lang="zh-CN" altLang="en-US" sz="2800" b="1" smtClean="0">
                <a:solidFill>
                  <a:srgbClr val="000066"/>
                </a:solidFill>
                <a:latin typeface="宋体" charset="-122"/>
              </a:rPr>
              <a:t>   （</a:t>
            </a:r>
            <a:r>
              <a:rPr lang="en-US" altLang="zh-CN" sz="2800" b="1" smtClean="0">
                <a:solidFill>
                  <a:srgbClr val="000066"/>
                </a:solidFill>
                <a:latin typeface="宋体" charset="-122"/>
              </a:rPr>
              <a:t>3</a:t>
            </a:r>
            <a:r>
              <a:rPr lang="zh-CN" altLang="en-US" sz="2800" b="1" smtClean="0">
                <a:solidFill>
                  <a:srgbClr val="000066"/>
                </a:solidFill>
                <a:latin typeface="宋体" charset="-122"/>
              </a:rPr>
              <a:t>）神经心理测验</a:t>
            </a:r>
          </a:p>
          <a:p>
            <a:pPr>
              <a:buFontTx/>
              <a:buNone/>
            </a:pPr>
            <a:r>
              <a:rPr lang="zh-CN" altLang="en-US" sz="2800" b="1" smtClean="0">
                <a:solidFill>
                  <a:srgbClr val="000066"/>
                </a:solidFill>
                <a:latin typeface="宋体" charset="-122"/>
              </a:rPr>
              <a:t>    是研究脑与行为的关系，测量病人在脑病损时</a:t>
            </a:r>
            <a:endParaRPr lang="en-US" altLang="zh-CN" sz="2800" b="1" smtClean="0">
              <a:solidFill>
                <a:srgbClr val="000066"/>
              </a:solidFill>
              <a:latin typeface="宋体" charset="-122"/>
            </a:endParaRPr>
          </a:p>
          <a:p>
            <a:pPr>
              <a:buFontTx/>
              <a:buNone/>
            </a:pPr>
            <a:r>
              <a:rPr lang="zh-CN" altLang="en-US" sz="2800" b="1" smtClean="0">
                <a:solidFill>
                  <a:srgbClr val="000066"/>
                </a:solidFill>
                <a:latin typeface="宋体" charset="-122"/>
              </a:rPr>
              <a:t>所引起心理变化的特点，了解不同性质、不同部位</a:t>
            </a:r>
            <a:endParaRPr lang="en-US" altLang="zh-CN" sz="2800" b="1" smtClean="0">
              <a:solidFill>
                <a:srgbClr val="000066"/>
              </a:solidFill>
              <a:latin typeface="宋体" charset="-122"/>
            </a:endParaRPr>
          </a:p>
          <a:p>
            <a:pPr>
              <a:buFontTx/>
              <a:buNone/>
            </a:pPr>
            <a:r>
              <a:rPr lang="zh-CN" altLang="en-US" sz="2800" b="1" smtClean="0">
                <a:solidFill>
                  <a:srgbClr val="000066"/>
                </a:solidFill>
                <a:latin typeface="宋体" charset="-122"/>
              </a:rPr>
              <a:t>的病损以及不同病程时的心理变化以及仍保留的心</a:t>
            </a:r>
            <a:endParaRPr lang="en-US" altLang="zh-CN" sz="2800" b="1" smtClean="0">
              <a:solidFill>
                <a:srgbClr val="000066"/>
              </a:solidFill>
              <a:latin typeface="宋体" charset="-122"/>
            </a:endParaRPr>
          </a:p>
          <a:p>
            <a:pPr>
              <a:buFontTx/>
              <a:buNone/>
            </a:pPr>
            <a:r>
              <a:rPr lang="zh-CN" altLang="en-US" sz="2800" b="1" smtClean="0">
                <a:solidFill>
                  <a:srgbClr val="000066"/>
                </a:solidFill>
                <a:latin typeface="宋体" charset="-122"/>
              </a:rPr>
              <a:t>理功能的情况。</a:t>
            </a:r>
          </a:p>
          <a:p>
            <a:pPr>
              <a:buFontTx/>
              <a:buNone/>
            </a:pPr>
            <a:endParaRPr lang="zh-CN" altLang="en-US" sz="2600" b="1" smtClean="0">
              <a:solidFill>
                <a:srgbClr val="000066"/>
              </a:solidFill>
              <a:latin typeface="宋体" charset="-122"/>
            </a:endParaRPr>
          </a:p>
          <a:p>
            <a:endParaRPr lang="zh-CN" altLang="en-US" smtClean="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标题 1"/>
          <p:cNvSpPr>
            <a:spLocks noGrp="1"/>
          </p:cNvSpPr>
          <p:nvPr>
            <p:ph type="title"/>
          </p:nvPr>
        </p:nvSpPr>
        <p:spPr>
          <a:xfrm>
            <a:off x="468313" y="620713"/>
            <a:ext cx="8229600" cy="1143000"/>
          </a:xfrm>
        </p:spPr>
        <p:txBody>
          <a:bodyPr/>
          <a:lstStyle/>
          <a:p>
            <a:r>
              <a:rPr lang="zh-CN" altLang="en-US" b="1" smtClean="0">
                <a:solidFill>
                  <a:srgbClr val="660066"/>
                </a:solidFill>
                <a:latin typeface="黑体" pitchFamily="2" charset="-122"/>
                <a:ea typeface="黑体" pitchFamily="2" charset="-122"/>
              </a:rPr>
              <a:t>测 量 法</a:t>
            </a:r>
            <a:endParaRPr lang="zh-CN" altLang="en-US" smtClean="0"/>
          </a:p>
        </p:txBody>
      </p:sp>
      <p:sp>
        <p:nvSpPr>
          <p:cNvPr id="3" name="内容占位符 2"/>
          <p:cNvSpPr>
            <a:spLocks noGrp="1"/>
          </p:cNvSpPr>
          <p:nvPr>
            <p:ph idx="1"/>
          </p:nvPr>
        </p:nvSpPr>
        <p:spPr>
          <a:xfrm>
            <a:off x="457200" y="1600200"/>
            <a:ext cx="8229600" cy="5068888"/>
          </a:xfrm>
        </p:spPr>
        <p:txBody>
          <a:bodyPr>
            <a:normAutofit fontScale="92500" lnSpcReduction="10000"/>
          </a:bodyPr>
          <a:lstStyle/>
          <a:p>
            <a:pPr>
              <a:buFontTx/>
              <a:buNone/>
              <a:defRPr/>
            </a:pPr>
            <a:r>
              <a:rPr lang="en-US" altLang="zh-CN" b="1" dirty="0" smtClean="0">
                <a:solidFill>
                  <a:srgbClr val="000066"/>
                </a:solidFill>
                <a:latin typeface="+mn-ea"/>
              </a:rPr>
              <a:t>3 </a:t>
            </a:r>
            <a:r>
              <a:rPr lang="zh-CN" altLang="en-US" b="1" dirty="0">
                <a:solidFill>
                  <a:srgbClr val="000066"/>
                </a:solidFill>
                <a:latin typeface="+mn-ea"/>
              </a:rPr>
              <a:t>按测验材料分类</a:t>
            </a:r>
          </a:p>
          <a:p>
            <a:pPr>
              <a:buFontTx/>
              <a:buNone/>
              <a:defRPr/>
            </a:pPr>
            <a:r>
              <a:rPr lang="zh-CN" altLang="en-US" b="1" dirty="0">
                <a:solidFill>
                  <a:srgbClr val="000066"/>
                </a:solidFill>
                <a:latin typeface="+mn-ea"/>
              </a:rPr>
              <a:t>   （</a:t>
            </a:r>
            <a:r>
              <a:rPr lang="en-US" altLang="zh-CN" b="1" dirty="0">
                <a:solidFill>
                  <a:srgbClr val="000066"/>
                </a:solidFill>
                <a:latin typeface="+mn-ea"/>
              </a:rPr>
              <a:t>1</a:t>
            </a:r>
            <a:r>
              <a:rPr lang="zh-CN" altLang="en-US" b="1" dirty="0">
                <a:solidFill>
                  <a:srgbClr val="000066"/>
                </a:solidFill>
                <a:latin typeface="+mn-ea"/>
              </a:rPr>
              <a:t>）文字测验</a:t>
            </a:r>
          </a:p>
          <a:p>
            <a:pPr>
              <a:buFontTx/>
              <a:buNone/>
              <a:defRPr/>
            </a:pPr>
            <a:r>
              <a:rPr lang="zh-CN" altLang="en-US" b="1" dirty="0">
                <a:solidFill>
                  <a:srgbClr val="000066"/>
                </a:solidFill>
                <a:latin typeface="+mn-ea"/>
              </a:rPr>
              <a:t>   （</a:t>
            </a:r>
            <a:r>
              <a:rPr lang="en-US" altLang="zh-CN" b="1" dirty="0">
                <a:solidFill>
                  <a:srgbClr val="000066"/>
                </a:solidFill>
                <a:latin typeface="+mn-ea"/>
              </a:rPr>
              <a:t>2</a:t>
            </a:r>
            <a:r>
              <a:rPr lang="zh-CN" altLang="en-US" b="1" dirty="0">
                <a:solidFill>
                  <a:srgbClr val="000066"/>
                </a:solidFill>
                <a:latin typeface="+mn-ea"/>
              </a:rPr>
              <a:t>）非文字测验</a:t>
            </a:r>
          </a:p>
          <a:p>
            <a:pPr>
              <a:buFontTx/>
              <a:buNone/>
              <a:defRPr/>
            </a:pPr>
            <a:r>
              <a:rPr lang="zh-CN" altLang="en-US" b="1" dirty="0">
                <a:solidFill>
                  <a:srgbClr val="000066"/>
                </a:solidFill>
                <a:latin typeface="+mn-ea"/>
              </a:rPr>
              <a:t>    </a:t>
            </a:r>
            <a:r>
              <a:rPr lang="en-US" altLang="zh-CN" b="1" dirty="0">
                <a:solidFill>
                  <a:srgbClr val="000066"/>
                </a:solidFill>
                <a:latin typeface="+mn-ea"/>
              </a:rPr>
              <a:t>4 </a:t>
            </a:r>
            <a:r>
              <a:rPr lang="zh-CN" altLang="en-US" b="1" dirty="0">
                <a:solidFill>
                  <a:srgbClr val="000066"/>
                </a:solidFill>
                <a:latin typeface="+mn-ea"/>
              </a:rPr>
              <a:t>按测验方法分类</a:t>
            </a:r>
          </a:p>
          <a:p>
            <a:pPr>
              <a:buFontTx/>
              <a:buNone/>
              <a:defRPr/>
            </a:pPr>
            <a:r>
              <a:rPr lang="zh-CN" altLang="en-US" b="1" dirty="0">
                <a:solidFill>
                  <a:srgbClr val="000066"/>
                </a:solidFill>
                <a:latin typeface="+mn-ea"/>
              </a:rPr>
              <a:t>   （</a:t>
            </a:r>
            <a:r>
              <a:rPr lang="en-US" altLang="zh-CN" b="1" dirty="0">
                <a:solidFill>
                  <a:srgbClr val="000066"/>
                </a:solidFill>
                <a:latin typeface="+mn-ea"/>
              </a:rPr>
              <a:t>1</a:t>
            </a:r>
            <a:r>
              <a:rPr lang="zh-CN" altLang="en-US" b="1" dirty="0">
                <a:solidFill>
                  <a:srgbClr val="000066"/>
                </a:solidFill>
                <a:latin typeface="+mn-ea"/>
              </a:rPr>
              <a:t>）问卷测验</a:t>
            </a:r>
          </a:p>
          <a:p>
            <a:pPr>
              <a:buFontTx/>
              <a:buNone/>
              <a:defRPr/>
            </a:pPr>
            <a:r>
              <a:rPr lang="zh-CN" altLang="en-US" b="1" dirty="0">
                <a:solidFill>
                  <a:srgbClr val="000066"/>
                </a:solidFill>
                <a:latin typeface="+mn-ea"/>
              </a:rPr>
              <a:t>   （</a:t>
            </a:r>
            <a:r>
              <a:rPr lang="en-US" altLang="zh-CN" b="1" dirty="0">
                <a:solidFill>
                  <a:srgbClr val="000066"/>
                </a:solidFill>
                <a:latin typeface="+mn-ea"/>
              </a:rPr>
              <a:t>2</a:t>
            </a:r>
            <a:r>
              <a:rPr lang="zh-CN" altLang="en-US" b="1" dirty="0">
                <a:solidFill>
                  <a:srgbClr val="000066"/>
                </a:solidFill>
                <a:latin typeface="+mn-ea"/>
              </a:rPr>
              <a:t>）投射测验</a:t>
            </a:r>
          </a:p>
          <a:p>
            <a:pPr>
              <a:buFontTx/>
              <a:buNone/>
              <a:defRPr/>
            </a:pPr>
            <a:r>
              <a:rPr lang="zh-CN" altLang="en-US" b="1" dirty="0">
                <a:solidFill>
                  <a:srgbClr val="000066"/>
                </a:solidFill>
                <a:latin typeface="+mn-ea"/>
              </a:rPr>
              <a:t>   （</a:t>
            </a:r>
            <a:r>
              <a:rPr lang="en-US" altLang="zh-CN" b="1" dirty="0">
                <a:solidFill>
                  <a:srgbClr val="000066"/>
                </a:solidFill>
                <a:latin typeface="+mn-ea"/>
              </a:rPr>
              <a:t>3</a:t>
            </a:r>
            <a:r>
              <a:rPr lang="zh-CN" altLang="en-US" b="1" dirty="0">
                <a:solidFill>
                  <a:srgbClr val="000066"/>
                </a:solidFill>
                <a:latin typeface="+mn-ea"/>
              </a:rPr>
              <a:t>）操作测验</a:t>
            </a:r>
          </a:p>
          <a:p>
            <a:pPr>
              <a:buFontTx/>
              <a:buNone/>
              <a:defRPr/>
            </a:pPr>
            <a:r>
              <a:rPr lang="zh-CN" altLang="en-US" b="1" dirty="0">
                <a:solidFill>
                  <a:srgbClr val="000066"/>
                </a:solidFill>
                <a:latin typeface="+mn-ea"/>
              </a:rPr>
              <a:t>    </a:t>
            </a:r>
            <a:r>
              <a:rPr lang="en-US" altLang="zh-CN" b="1" dirty="0">
                <a:solidFill>
                  <a:srgbClr val="000066"/>
                </a:solidFill>
                <a:latin typeface="+mn-ea"/>
              </a:rPr>
              <a:t>5 </a:t>
            </a:r>
            <a:r>
              <a:rPr lang="zh-CN" altLang="en-US" b="1" dirty="0">
                <a:solidFill>
                  <a:srgbClr val="000066"/>
                </a:solidFill>
                <a:latin typeface="+mn-ea"/>
              </a:rPr>
              <a:t>按测验实施的方式分类</a:t>
            </a:r>
          </a:p>
          <a:p>
            <a:pPr>
              <a:buFontTx/>
              <a:buNone/>
              <a:defRPr/>
            </a:pPr>
            <a:r>
              <a:rPr lang="zh-CN" altLang="en-US" b="1" dirty="0">
                <a:solidFill>
                  <a:srgbClr val="000066"/>
                </a:solidFill>
                <a:latin typeface="+mn-ea"/>
              </a:rPr>
              <a:t>   （</a:t>
            </a:r>
            <a:r>
              <a:rPr lang="en-US" altLang="zh-CN" b="1" dirty="0">
                <a:solidFill>
                  <a:srgbClr val="000066"/>
                </a:solidFill>
                <a:latin typeface="+mn-ea"/>
              </a:rPr>
              <a:t>1</a:t>
            </a:r>
            <a:r>
              <a:rPr lang="zh-CN" altLang="en-US" b="1" dirty="0">
                <a:solidFill>
                  <a:srgbClr val="000066"/>
                </a:solidFill>
                <a:latin typeface="+mn-ea"/>
              </a:rPr>
              <a:t>）个别测验</a:t>
            </a:r>
          </a:p>
          <a:p>
            <a:pPr>
              <a:buFontTx/>
              <a:buNone/>
              <a:defRPr/>
            </a:pPr>
            <a:r>
              <a:rPr lang="zh-CN" altLang="en-US" b="1" dirty="0">
                <a:solidFill>
                  <a:srgbClr val="000066"/>
                </a:solidFill>
                <a:latin typeface="+mn-ea"/>
              </a:rPr>
              <a:t>   （</a:t>
            </a:r>
            <a:r>
              <a:rPr lang="en-US" altLang="zh-CN" b="1" dirty="0">
                <a:solidFill>
                  <a:srgbClr val="000066"/>
                </a:solidFill>
                <a:latin typeface="+mn-ea"/>
              </a:rPr>
              <a:t>2</a:t>
            </a:r>
            <a:r>
              <a:rPr lang="zh-CN" altLang="en-US" b="1" dirty="0">
                <a:solidFill>
                  <a:srgbClr val="000066"/>
                </a:solidFill>
                <a:latin typeface="+mn-ea"/>
              </a:rPr>
              <a:t>）团体测验</a:t>
            </a:r>
            <a:endParaRPr lang="zh-CN" altLang="en-US" dirty="0">
              <a:latin typeface="+mn-ea"/>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Grp="1" noChangeArrowheads="1"/>
          </p:cNvSpPr>
          <p:nvPr>
            <p:ph type="title"/>
          </p:nvPr>
        </p:nvSpPr>
        <p:spPr>
          <a:xfrm>
            <a:off x="468313" y="692150"/>
            <a:ext cx="8229600" cy="1143000"/>
          </a:xfrm>
        </p:spPr>
        <p:txBody>
          <a:bodyPr/>
          <a:lstStyle/>
          <a:p>
            <a:pPr eaLnBrk="1" hangingPunct="1"/>
            <a:r>
              <a:rPr lang="zh-CN" altLang="en-US" b="1" smtClean="0">
                <a:solidFill>
                  <a:srgbClr val="660066"/>
                </a:solidFill>
                <a:latin typeface="黑体" pitchFamily="2" charset="-122"/>
                <a:ea typeface="黑体" pitchFamily="2" charset="-122"/>
              </a:rPr>
              <a:t>第二节 良好测验的特征</a:t>
            </a:r>
          </a:p>
        </p:txBody>
      </p:sp>
      <p:sp>
        <p:nvSpPr>
          <p:cNvPr id="115714" name="Rectangle 3"/>
          <p:cNvSpPr>
            <a:spLocks noGrp="1" noChangeArrowheads="1"/>
          </p:cNvSpPr>
          <p:nvPr>
            <p:ph idx="1"/>
          </p:nvPr>
        </p:nvSpPr>
        <p:spPr>
          <a:xfrm>
            <a:off x="468313" y="1773238"/>
            <a:ext cx="8135937" cy="4840287"/>
          </a:xfrm>
        </p:spPr>
        <p:txBody>
          <a:bodyPr/>
          <a:lstStyle/>
          <a:p>
            <a:pPr eaLnBrk="1" hangingPunct="1">
              <a:buFont typeface="Wingdings" pitchFamily="2" charset="2"/>
              <a:buNone/>
            </a:pPr>
            <a:r>
              <a:rPr lang="zh-CN" altLang="en-US" b="1" smtClean="0">
                <a:solidFill>
                  <a:srgbClr val="000066"/>
                </a:solidFill>
                <a:latin typeface="宋体" charset="-122"/>
              </a:rPr>
              <a:t>测验的信度</a:t>
            </a:r>
          </a:p>
          <a:p>
            <a:pPr eaLnBrk="1" hangingPunct="1">
              <a:buFont typeface="Wingdings" pitchFamily="2" charset="2"/>
              <a:buNone/>
            </a:pPr>
            <a:r>
              <a:rPr lang="en-US" altLang="zh-CN" sz="2400" b="1" smtClean="0">
                <a:solidFill>
                  <a:srgbClr val="000066"/>
                </a:solidFill>
                <a:latin typeface="宋体" charset="-122"/>
              </a:rPr>
              <a:t>1 </a:t>
            </a:r>
            <a:r>
              <a:rPr lang="zh-CN" altLang="en-US" sz="2400" b="1" smtClean="0">
                <a:solidFill>
                  <a:srgbClr val="000066"/>
                </a:solidFill>
                <a:latin typeface="宋体" charset="-122"/>
              </a:rPr>
              <a:t>什么是信度：是指测验的可靠性程度，表现为测</a:t>
            </a:r>
          </a:p>
          <a:p>
            <a:pPr eaLnBrk="1" hangingPunct="1">
              <a:buFont typeface="Wingdings" pitchFamily="2" charset="2"/>
              <a:buNone/>
            </a:pPr>
            <a:r>
              <a:rPr lang="zh-CN" altLang="en-US" sz="2400" b="1" smtClean="0">
                <a:solidFill>
                  <a:srgbClr val="000066"/>
                </a:solidFill>
                <a:latin typeface="宋体" charset="-122"/>
              </a:rPr>
              <a:t>量数据和结果的稳定性以及测验内容的一致性。 什么是</a:t>
            </a:r>
          </a:p>
          <a:p>
            <a:pPr eaLnBrk="1" hangingPunct="1">
              <a:buFont typeface="Wingdings" pitchFamily="2" charset="2"/>
              <a:buNone/>
            </a:pPr>
            <a:r>
              <a:rPr lang="zh-CN" altLang="en-US" sz="2400" b="1" smtClean="0">
                <a:solidFill>
                  <a:srgbClr val="000066"/>
                </a:solidFill>
                <a:latin typeface="宋体" charset="-122"/>
              </a:rPr>
              <a:t>信度：是指测验的可靠性程度，表现为测量数据和结果</a:t>
            </a:r>
          </a:p>
          <a:p>
            <a:pPr eaLnBrk="1" hangingPunct="1">
              <a:buFont typeface="Wingdings" pitchFamily="2" charset="2"/>
              <a:buNone/>
            </a:pPr>
            <a:r>
              <a:rPr lang="zh-CN" altLang="en-US" sz="2400" b="1" smtClean="0">
                <a:solidFill>
                  <a:srgbClr val="000066"/>
                </a:solidFill>
                <a:latin typeface="宋体" charset="-122"/>
              </a:rPr>
              <a:t>的稳定性以及测验内容的一致性。</a:t>
            </a:r>
          </a:p>
          <a:p>
            <a:pPr eaLnBrk="1" hangingPunct="1">
              <a:buFont typeface="Wingdings" pitchFamily="2" charset="2"/>
              <a:buNone/>
            </a:pPr>
            <a:r>
              <a:rPr lang="en-US" altLang="zh-CN" sz="2400" b="1" smtClean="0">
                <a:solidFill>
                  <a:srgbClr val="000066"/>
                </a:solidFill>
                <a:latin typeface="宋体" charset="-122"/>
              </a:rPr>
              <a:t>2 </a:t>
            </a:r>
            <a:r>
              <a:rPr lang="zh-CN" altLang="en-US" sz="2400" b="1" smtClean="0">
                <a:solidFill>
                  <a:srgbClr val="000066"/>
                </a:solidFill>
                <a:latin typeface="宋体" charset="-122"/>
              </a:rPr>
              <a:t>两种信度评定方法</a:t>
            </a:r>
            <a:endParaRPr lang="en-US" altLang="zh-CN" sz="2400" b="1" smtClean="0">
              <a:solidFill>
                <a:srgbClr val="000066"/>
              </a:solidFill>
              <a:latin typeface="宋体" charset="-122"/>
            </a:endParaRPr>
          </a:p>
          <a:p>
            <a:pPr eaLnBrk="1" hangingPunct="1">
              <a:buFont typeface="Wingdings" pitchFamily="2" charset="2"/>
              <a:buNone/>
            </a:pPr>
            <a:r>
              <a:rPr lang="zh-CN" altLang="en-US" sz="2400" b="1" smtClean="0">
                <a:solidFill>
                  <a:srgbClr val="000066"/>
                </a:solidFill>
                <a:latin typeface="宋体" charset="-122"/>
              </a:rPr>
              <a:t>（</a:t>
            </a:r>
            <a:r>
              <a:rPr lang="en-US" altLang="zh-CN" sz="2400" b="1" smtClean="0">
                <a:solidFill>
                  <a:srgbClr val="000066"/>
                </a:solidFill>
                <a:latin typeface="宋体" charset="-122"/>
              </a:rPr>
              <a:t>1</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并行法：又称对等法，通常的做法是根据测量目</a:t>
            </a:r>
          </a:p>
          <a:p>
            <a:pPr eaLnBrk="1" hangingPunct="1">
              <a:buFont typeface="Wingdings" pitchFamily="2" charset="2"/>
              <a:buNone/>
            </a:pPr>
            <a:r>
              <a:rPr lang="zh-CN" altLang="en-US" sz="2400" b="1" smtClean="0">
                <a:solidFill>
                  <a:srgbClr val="000066"/>
                </a:solidFill>
                <a:latin typeface="宋体" charset="-122"/>
              </a:rPr>
              <a:t>标，同时做两次在内容、难度和题型上尽可能类似的测</a:t>
            </a:r>
          </a:p>
          <a:p>
            <a:pPr eaLnBrk="1" hangingPunct="1">
              <a:buFont typeface="Wingdings" pitchFamily="2" charset="2"/>
              <a:buNone/>
            </a:pPr>
            <a:r>
              <a:rPr lang="zh-CN" altLang="en-US" sz="2400" b="1" smtClean="0">
                <a:solidFill>
                  <a:srgbClr val="000066"/>
                </a:solidFill>
                <a:latin typeface="宋体" charset="-122"/>
              </a:rPr>
              <a:t>验，然后分别用来测量两组同质的学生，两组学生的得</a:t>
            </a:r>
          </a:p>
          <a:p>
            <a:pPr eaLnBrk="1" hangingPunct="1">
              <a:buFont typeface="Wingdings" pitchFamily="2" charset="2"/>
              <a:buNone/>
            </a:pPr>
            <a:r>
              <a:rPr lang="zh-CN" altLang="en-US" sz="2400" b="1" smtClean="0">
                <a:solidFill>
                  <a:srgbClr val="000066"/>
                </a:solidFill>
                <a:latin typeface="宋体" charset="-122"/>
              </a:rPr>
              <a:t>分之间的相关就是所求的测量的信度。</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Grp="1" noChangeArrowheads="1"/>
          </p:cNvSpPr>
          <p:nvPr>
            <p:ph type="title"/>
          </p:nvPr>
        </p:nvSpPr>
        <p:spPr>
          <a:xfrm>
            <a:off x="468313" y="1052513"/>
            <a:ext cx="8229600" cy="1143000"/>
          </a:xfrm>
        </p:spPr>
        <p:txBody>
          <a:bodyPr/>
          <a:lstStyle/>
          <a:p>
            <a:pPr eaLnBrk="1" hangingPunct="1"/>
            <a:r>
              <a:rPr lang="zh-CN" altLang="en-US" b="1" smtClean="0">
                <a:solidFill>
                  <a:srgbClr val="660066"/>
                </a:solidFill>
                <a:latin typeface="黑体" pitchFamily="2" charset="-122"/>
                <a:ea typeface="黑体" pitchFamily="2" charset="-122"/>
              </a:rPr>
              <a:t>良好测验的特征</a:t>
            </a:r>
          </a:p>
        </p:txBody>
      </p:sp>
      <p:sp>
        <p:nvSpPr>
          <p:cNvPr id="116738" name="Rectangle 3"/>
          <p:cNvSpPr>
            <a:spLocks noGrp="1" noChangeArrowheads="1"/>
          </p:cNvSpPr>
          <p:nvPr>
            <p:ph idx="1"/>
          </p:nvPr>
        </p:nvSpPr>
        <p:spPr>
          <a:xfrm>
            <a:off x="468313" y="2492375"/>
            <a:ext cx="8229600" cy="4525963"/>
          </a:xfrm>
        </p:spPr>
        <p:txBody>
          <a:bodyPr/>
          <a:lstStyle/>
          <a:p>
            <a:pPr eaLnBrk="1" hangingPunct="1">
              <a:buFont typeface="Wingdings" pitchFamily="2" charset="2"/>
              <a:buNone/>
            </a:pPr>
            <a:r>
              <a:rPr lang="en-US" altLang="zh-CN" sz="2400" b="1" smtClean="0">
                <a:solidFill>
                  <a:srgbClr val="000066"/>
                </a:solidFill>
                <a:latin typeface="宋体" charset="-122"/>
              </a:rPr>
              <a:t>   </a:t>
            </a:r>
            <a:r>
              <a:rPr lang="zh-CN" altLang="en-US" sz="2400" b="1" smtClean="0">
                <a:solidFill>
                  <a:srgbClr val="000066"/>
                </a:solidFill>
                <a:latin typeface="宋体" charset="-122"/>
              </a:rPr>
              <a:t>复本信度：是对同一组被试几乎同时实施同一性质的</a:t>
            </a:r>
          </a:p>
          <a:p>
            <a:pPr eaLnBrk="1" hangingPunct="1">
              <a:buFont typeface="Wingdings" pitchFamily="2" charset="2"/>
              <a:buNone/>
            </a:pPr>
            <a:r>
              <a:rPr lang="zh-CN" altLang="en-US" sz="2400" b="1" smtClean="0">
                <a:solidFill>
                  <a:srgbClr val="000066"/>
                </a:solidFill>
                <a:latin typeface="宋体" charset="-122"/>
              </a:rPr>
              <a:t>两个测验（复本），所得结果一致性程度。</a:t>
            </a:r>
          </a:p>
          <a:p>
            <a:pPr eaLnBrk="1" hangingPunct="1">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a:t>
            </a:r>
            <a:r>
              <a:rPr lang="zh-CN" altLang="en-US" sz="2400" b="1" smtClean="0">
                <a:solidFill>
                  <a:srgbClr val="000066"/>
                </a:solidFill>
                <a:latin typeface="宋体" charset="-122"/>
              </a:rPr>
              <a:t>）</a:t>
            </a:r>
            <a:r>
              <a:rPr lang="en-US" altLang="zh-CN" sz="2400" b="1" smtClean="0">
                <a:solidFill>
                  <a:srgbClr val="000066"/>
                </a:solidFill>
                <a:latin typeface="宋体" charset="-122"/>
              </a:rPr>
              <a:t> </a:t>
            </a:r>
            <a:r>
              <a:rPr lang="zh-CN" altLang="en-US" sz="2400" b="1" smtClean="0">
                <a:solidFill>
                  <a:srgbClr val="000066"/>
                </a:solidFill>
                <a:latin typeface="宋体" charset="-122"/>
              </a:rPr>
              <a:t>重复法：</a:t>
            </a:r>
          </a:p>
          <a:p>
            <a:pPr eaLnBrk="1" hangingPunct="1">
              <a:buFont typeface="Wingdings" pitchFamily="2" charset="2"/>
              <a:buNone/>
            </a:pPr>
            <a:r>
              <a:rPr lang="zh-CN" altLang="en-US" sz="2400" b="1" smtClean="0">
                <a:solidFill>
                  <a:srgbClr val="000066"/>
                </a:solidFill>
                <a:latin typeface="宋体" charset="-122"/>
              </a:rPr>
              <a:t>    重测信度：是同一量表在同一样本中先后测量两次</a:t>
            </a:r>
          </a:p>
          <a:p>
            <a:pPr eaLnBrk="1" hangingPunct="1">
              <a:buFont typeface="Wingdings" pitchFamily="2" charset="2"/>
              <a:buNone/>
            </a:pPr>
            <a:r>
              <a:rPr lang="zh-CN" altLang="en-US" sz="2400" b="1" smtClean="0">
                <a:solidFill>
                  <a:srgbClr val="000066"/>
                </a:solidFill>
                <a:latin typeface="宋体" charset="-122"/>
              </a:rPr>
              <a:t>或多次，其测量结果的一致程度。</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Grp="1" noChangeArrowheads="1"/>
          </p:cNvSpPr>
          <p:nvPr>
            <p:ph type="title"/>
          </p:nvPr>
        </p:nvSpPr>
        <p:spPr>
          <a:xfrm>
            <a:off x="468313" y="908050"/>
            <a:ext cx="8229600" cy="1143000"/>
          </a:xfrm>
        </p:spPr>
        <p:txBody>
          <a:bodyPr/>
          <a:lstStyle/>
          <a:p>
            <a:pPr eaLnBrk="1" hangingPunct="1"/>
            <a:r>
              <a:rPr lang="zh-CN" altLang="en-US" b="1" smtClean="0">
                <a:solidFill>
                  <a:srgbClr val="660066"/>
                </a:solidFill>
                <a:latin typeface="黑体" pitchFamily="2" charset="-122"/>
                <a:ea typeface="黑体" pitchFamily="2" charset="-122"/>
              </a:rPr>
              <a:t>第二节 良好测验的特征</a:t>
            </a:r>
          </a:p>
        </p:txBody>
      </p:sp>
      <p:sp>
        <p:nvSpPr>
          <p:cNvPr id="117762" name="Rectangle 3"/>
          <p:cNvSpPr>
            <a:spLocks noGrp="1" noChangeArrowheads="1"/>
          </p:cNvSpPr>
          <p:nvPr>
            <p:ph idx="1"/>
          </p:nvPr>
        </p:nvSpPr>
        <p:spPr>
          <a:xfrm>
            <a:off x="755650" y="1916113"/>
            <a:ext cx="7772400" cy="4840287"/>
          </a:xfrm>
        </p:spPr>
        <p:txBody>
          <a:bodyPr/>
          <a:lstStyle/>
          <a:p>
            <a:pPr eaLnBrk="1" hangingPunct="1">
              <a:lnSpc>
                <a:spcPct val="120000"/>
              </a:lnSpc>
              <a:buFont typeface="Wingdings" pitchFamily="2" charset="2"/>
              <a:buNone/>
            </a:pPr>
            <a:r>
              <a:rPr lang="zh-CN" altLang="en-US" b="1" smtClean="0">
                <a:solidFill>
                  <a:srgbClr val="000066"/>
                </a:solidFill>
                <a:latin typeface="宋体" charset="-122"/>
              </a:rPr>
              <a:t>测量的效度</a:t>
            </a:r>
          </a:p>
          <a:p>
            <a:pPr eaLnBrk="1" hangingPunct="1">
              <a:lnSpc>
                <a:spcPct val="120000"/>
              </a:lnSpc>
              <a:buFont typeface="Wingdings" pitchFamily="2" charset="2"/>
              <a:buNone/>
            </a:pPr>
            <a:r>
              <a:rPr lang="en-US" altLang="zh-CN" sz="2400" b="1" smtClean="0">
                <a:solidFill>
                  <a:srgbClr val="000066"/>
                </a:solidFill>
                <a:latin typeface="宋体" charset="-122"/>
              </a:rPr>
              <a:t>1 </a:t>
            </a:r>
            <a:r>
              <a:rPr lang="zh-CN" altLang="en-US" sz="2400" b="1" smtClean="0">
                <a:solidFill>
                  <a:srgbClr val="000066"/>
                </a:solidFill>
                <a:latin typeface="宋体" charset="-122"/>
              </a:rPr>
              <a:t>什么是效度</a:t>
            </a:r>
          </a:p>
          <a:p>
            <a:pPr eaLnBrk="1" hangingPunct="1">
              <a:lnSpc>
                <a:spcPct val="120000"/>
              </a:lnSpc>
              <a:buFont typeface="Wingdings" pitchFamily="2" charset="2"/>
              <a:buNone/>
            </a:pPr>
            <a:r>
              <a:rPr lang="zh-CN" altLang="en-US" sz="2400" b="1" smtClean="0">
                <a:solidFill>
                  <a:srgbClr val="000066"/>
                </a:solidFill>
                <a:latin typeface="宋体" charset="-122"/>
              </a:rPr>
              <a:t>    测量的效度是指测量得到的记分是否反映了欲测的</a:t>
            </a:r>
          </a:p>
          <a:p>
            <a:pPr eaLnBrk="1" hangingPunct="1">
              <a:lnSpc>
                <a:spcPct val="120000"/>
              </a:lnSpc>
              <a:buFont typeface="Wingdings" pitchFamily="2" charset="2"/>
              <a:buNone/>
            </a:pPr>
            <a:r>
              <a:rPr lang="zh-CN" altLang="en-US" sz="2400" b="1" smtClean="0">
                <a:solidFill>
                  <a:srgbClr val="000066"/>
                </a:solidFill>
                <a:latin typeface="宋体" charset="-122"/>
              </a:rPr>
              <a:t>特征及其程度。有两层含义：一是指测量手段实际上测</a:t>
            </a:r>
          </a:p>
          <a:p>
            <a:pPr eaLnBrk="1" hangingPunct="1">
              <a:lnSpc>
                <a:spcPct val="120000"/>
              </a:lnSpc>
              <a:buFont typeface="Wingdings" pitchFamily="2" charset="2"/>
              <a:buNone/>
            </a:pPr>
            <a:r>
              <a:rPr lang="zh-CN" altLang="en-US" sz="2400" b="1" smtClean="0">
                <a:solidFill>
                  <a:srgbClr val="000066"/>
                </a:solidFill>
                <a:latin typeface="宋体" charset="-122"/>
              </a:rPr>
              <a:t>量了所研究的概念，而不是其他的概念；二是指该概念</a:t>
            </a:r>
          </a:p>
          <a:p>
            <a:pPr eaLnBrk="1" hangingPunct="1">
              <a:lnSpc>
                <a:spcPct val="120000"/>
              </a:lnSpc>
              <a:buFont typeface="Wingdings" pitchFamily="2" charset="2"/>
              <a:buNone/>
            </a:pPr>
            <a:r>
              <a:rPr lang="zh-CN" altLang="en-US" sz="2400" b="1" smtClean="0">
                <a:solidFill>
                  <a:srgbClr val="000066"/>
                </a:solidFill>
                <a:latin typeface="宋体" charset="-122"/>
              </a:rPr>
              <a:t>被准确测量的程度。</a:t>
            </a:r>
          </a:p>
          <a:p>
            <a:pPr eaLnBrk="1" hangingPunct="1">
              <a:lnSpc>
                <a:spcPct val="120000"/>
              </a:lnSpc>
              <a:buFont typeface="Wingdings" pitchFamily="2" charset="2"/>
              <a:buNone/>
            </a:pPr>
            <a:r>
              <a:rPr lang="en-US" altLang="zh-CN" sz="2400" b="1" smtClean="0">
                <a:solidFill>
                  <a:srgbClr val="000066"/>
                </a:solidFill>
                <a:latin typeface="宋体" charset="-122"/>
              </a:rPr>
              <a:t>2 </a:t>
            </a:r>
            <a:r>
              <a:rPr lang="zh-CN" altLang="en-US" sz="2400" b="1" smtClean="0">
                <a:solidFill>
                  <a:srgbClr val="000066"/>
                </a:solidFill>
                <a:latin typeface="宋体" charset="-122"/>
              </a:rPr>
              <a:t>测量效度</a:t>
            </a:r>
          </a:p>
          <a:p>
            <a:pPr eaLnBrk="1" hangingPunct="1">
              <a:lnSpc>
                <a:spcPct val="120000"/>
              </a:lnSpc>
              <a:buFont typeface="Wingdings" pitchFamily="2" charset="2"/>
              <a:buNone/>
            </a:pPr>
            <a:r>
              <a:rPr lang="zh-CN" altLang="en-US" sz="2400" b="1" smtClean="0">
                <a:solidFill>
                  <a:srgbClr val="000066"/>
                </a:solidFill>
                <a:latin typeface="宋体" charset="-122"/>
              </a:rPr>
              <a:t>（</a:t>
            </a:r>
            <a:r>
              <a:rPr lang="en-US" altLang="zh-CN" sz="2400" b="1" smtClean="0">
                <a:solidFill>
                  <a:srgbClr val="000066"/>
                </a:solidFill>
                <a:latin typeface="宋体" charset="-122"/>
              </a:rPr>
              <a:t>1</a:t>
            </a:r>
            <a:r>
              <a:rPr lang="zh-CN" altLang="en-US" sz="2400" b="1" smtClean="0">
                <a:solidFill>
                  <a:srgbClr val="000066"/>
                </a:solidFill>
                <a:latin typeface="宋体" charset="-122"/>
              </a:rPr>
              <a:t>）内容效度：是指测量在多大程度上包含了欲测的内</a:t>
            </a:r>
          </a:p>
          <a:p>
            <a:pPr eaLnBrk="1" hangingPunct="1">
              <a:lnSpc>
                <a:spcPct val="120000"/>
              </a:lnSpc>
              <a:buFont typeface="Wingdings" pitchFamily="2" charset="2"/>
              <a:buNone/>
            </a:pPr>
            <a:r>
              <a:rPr lang="zh-CN" altLang="en-US" sz="2400" b="1" smtClean="0">
                <a:solidFill>
                  <a:srgbClr val="000066"/>
                </a:solidFill>
                <a:latin typeface="宋体" charset="-122"/>
              </a:rPr>
              <a:t>容范围。</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Grp="1" noChangeArrowheads="1"/>
          </p:cNvSpPr>
          <p:nvPr>
            <p:ph type="title"/>
          </p:nvPr>
        </p:nvSpPr>
        <p:spPr>
          <a:xfrm>
            <a:off x="468313" y="765175"/>
            <a:ext cx="8229600" cy="1143000"/>
          </a:xfrm>
        </p:spPr>
        <p:txBody>
          <a:bodyPr/>
          <a:lstStyle/>
          <a:p>
            <a:pPr eaLnBrk="1" hangingPunct="1"/>
            <a:r>
              <a:rPr lang="zh-CN" altLang="en-US" b="1" smtClean="0">
                <a:solidFill>
                  <a:srgbClr val="660066"/>
                </a:solidFill>
                <a:latin typeface="黑体" pitchFamily="2" charset="-122"/>
                <a:ea typeface="黑体" pitchFamily="2" charset="-122"/>
              </a:rPr>
              <a:t>良好测验的特征</a:t>
            </a:r>
          </a:p>
        </p:txBody>
      </p:sp>
      <p:sp>
        <p:nvSpPr>
          <p:cNvPr id="118786" name="Rectangle 3"/>
          <p:cNvSpPr>
            <a:spLocks noGrp="1" noChangeArrowheads="1"/>
          </p:cNvSpPr>
          <p:nvPr>
            <p:ph idx="1"/>
          </p:nvPr>
        </p:nvSpPr>
        <p:spPr>
          <a:xfrm>
            <a:off x="827088" y="1884363"/>
            <a:ext cx="7772400" cy="4992687"/>
          </a:xfrm>
        </p:spPr>
        <p:txBody>
          <a:bodyPr/>
          <a:lstStyle/>
          <a:p>
            <a:pPr eaLnBrk="1" hangingPunct="1">
              <a:buFont typeface="Wingdings" pitchFamily="2" charset="2"/>
              <a:buNone/>
            </a:pPr>
            <a:r>
              <a:rPr lang="en-US" altLang="zh-CN" sz="2400" smtClean="0"/>
              <a:t>    </a:t>
            </a:r>
            <a:r>
              <a:rPr lang="zh-CN" altLang="en-US" sz="2400" b="1" smtClean="0">
                <a:solidFill>
                  <a:srgbClr val="000066"/>
                </a:solidFill>
              </a:rPr>
              <a:t>估计内容效度的方法：</a:t>
            </a:r>
          </a:p>
          <a:p>
            <a:pPr eaLnBrk="1" hangingPunct="1">
              <a:buFont typeface="Wingdings" pitchFamily="2" charset="2"/>
              <a:buNone/>
            </a:pPr>
            <a:r>
              <a:rPr lang="zh-CN" altLang="en-US" sz="2400" b="1" smtClean="0">
                <a:solidFill>
                  <a:srgbClr val="000066"/>
                </a:solidFill>
              </a:rPr>
              <a:t>    </a:t>
            </a:r>
            <a:r>
              <a:rPr lang="en-US" altLang="zh-CN" sz="2400" b="1" smtClean="0">
                <a:solidFill>
                  <a:srgbClr val="000066"/>
                </a:solidFill>
              </a:rPr>
              <a:t>a </a:t>
            </a:r>
            <a:r>
              <a:rPr lang="zh-CN" altLang="en-US" sz="2400" b="1" smtClean="0">
                <a:solidFill>
                  <a:srgbClr val="000066"/>
                </a:solidFill>
              </a:rPr>
              <a:t>专家逻辑分析</a:t>
            </a:r>
          </a:p>
          <a:p>
            <a:pPr eaLnBrk="1" hangingPunct="1">
              <a:buFont typeface="Wingdings" pitchFamily="2" charset="2"/>
              <a:buNone/>
            </a:pPr>
            <a:r>
              <a:rPr lang="zh-CN" altLang="en-US" sz="2400" b="1" smtClean="0">
                <a:solidFill>
                  <a:srgbClr val="000066"/>
                </a:solidFill>
              </a:rPr>
              <a:t>    </a:t>
            </a:r>
            <a:r>
              <a:rPr lang="en-US" altLang="zh-CN" sz="2400" b="1" smtClean="0">
                <a:solidFill>
                  <a:srgbClr val="000066"/>
                </a:solidFill>
              </a:rPr>
              <a:t>b </a:t>
            </a:r>
            <a:r>
              <a:rPr lang="zh-CN" altLang="en-US" sz="2400" b="1" smtClean="0">
                <a:solidFill>
                  <a:srgbClr val="000066"/>
                </a:solidFill>
              </a:rPr>
              <a:t>统计分析</a:t>
            </a:r>
          </a:p>
          <a:p>
            <a:pPr eaLnBrk="1" hangingPunct="1">
              <a:buFont typeface="Wingdings" pitchFamily="2" charset="2"/>
              <a:buNone/>
            </a:pPr>
            <a:r>
              <a:rPr lang="zh-CN" altLang="en-US" sz="2400" b="1" smtClean="0">
                <a:solidFill>
                  <a:srgbClr val="000066"/>
                </a:solidFill>
              </a:rPr>
              <a:t>    </a:t>
            </a:r>
            <a:r>
              <a:rPr lang="en-US" altLang="zh-CN" sz="2400" b="1" smtClean="0">
                <a:solidFill>
                  <a:srgbClr val="000066"/>
                </a:solidFill>
              </a:rPr>
              <a:t>C </a:t>
            </a:r>
            <a:r>
              <a:rPr lang="zh-CN" altLang="en-US" sz="2400" b="1" smtClean="0">
                <a:solidFill>
                  <a:srgbClr val="000066"/>
                </a:solidFill>
              </a:rPr>
              <a:t>重测法</a:t>
            </a:r>
            <a:endParaRPr lang="en-US" altLang="zh-CN" sz="2400" b="1" smtClean="0">
              <a:solidFill>
                <a:srgbClr val="000066"/>
              </a:solidFill>
            </a:endParaRPr>
          </a:p>
          <a:p>
            <a:pPr eaLnBrk="1" hangingPunct="1">
              <a:buFont typeface="Wingdings" pitchFamily="2" charset="2"/>
              <a:buNone/>
            </a:pPr>
            <a:r>
              <a:rPr lang="zh-CN" altLang="en-US" sz="2400" b="1" smtClean="0">
                <a:solidFill>
                  <a:srgbClr val="000066"/>
                </a:solidFill>
              </a:rPr>
              <a:t>（ </a:t>
            </a:r>
            <a:r>
              <a:rPr lang="en-US" altLang="zh-CN" sz="2400" b="1" smtClean="0">
                <a:solidFill>
                  <a:srgbClr val="000066"/>
                </a:solidFill>
              </a:rPr>
              <a:t>2</a:t>
            </a:r>
            <a:r>
              <a:rPr lang="zh-CN" altLang="en-US" sz="2400" b="1" smtClean="0">
                <a:solidFill>
                  <a:srgbClr val="000066"/>
                </a:solidFill>
              </a:rPr>
              <a:t>）</a:t>
            </a:r>
            <a:r>
              <a:rPr lang="en-US" altLang="zh-CN" sz="2400" b="1" smtClean="0">
                <a:solidFill>
                  <a:srgbClr val="000066"/>
                </a:solidFill>
              </a:rPr>
              <a:t> </a:t>
            </a:r>
            <a:r>
              <a:rPr lang="zh-CN" altLang="en-US" sz="2400" b="1" smtClean="0">
                <a:solidFill>
                  <a:srgbClr val="000066"/>
                </a:solidFill>
              </a:rPr>
              <a:t>准则效度：也称效标关联效度或实证效度，是以</a:t>
            </a:r>
            <a:endParaRPr lang="en-US" altLang="zh-CN" sz="2400" b="1" smtClean="0">
              <a:solidFill>
                <a:srgbClr val="000066"/>
              </a:solidFill>
            </a:endParaRPr>
          </a:p>
          <a:p>
            <a:pPr eaLnBrk="1" hangingPunct="1">
              <a:buFont typeface="Wingdings" pitchFamily="2" charset="2"/>
              <a:buNone/>
            </a:pPr>
            <a:r>
              <a:rPr lang="zh-CN" altLang="en-US" sz="2400" b="1" smtClean="0">
                <a:solidFill>
                  <a:srgbClr val="000066"/>
                </a:solidFill>
              </a:rPr>
              <a:t>测验分数与作为外在标准的效标行为之间的关联程度来</a:t>
            </a:r>
            <a:endParaRPr lang="en-US" altLang="zh-CN" sz="2400" b="1" smtClean="0">
              <a:solidFill>
                <a:srgbClr val="000066"/>
              </a:solidFill>
            </a:endParaRPr>
          </a:p>
          <a:p>
            <a:pPr eaLnBrk="1" hangingPunct="1">
              <a:buFont typeface="Wingdings" pitchFamily="2" charset="2"/>
              <a:buNone/>
            </a:pPr>
            <a:r>
              <a:rPr lang="zh-CN" altLang="en-US" sz="2400" b="1" smtClean="0">
                <a:solidFill>
                  <a:srgbClr val="000066"/>
                </a:solidFill>
              </a:rPr>
              <a:t>表示的一种效度。有同时效度和预测效度两种形式。</a:t>
            </a:r>
          </a:p>
          <a:p>
            <a:pPr eaLnBrk="1" hangingPunct="1">
              <a:buFont typeface="Wingdings" pitchFamily="2" charset="2"/>
              <a:buNone/>
            </a:pPr>
            <a:r>
              <a:rPr lang="zh-CN" altLang="en-US" sz="2400" b="1" smtClean="0">
                <a:solidFill>
                  <a:srgbClr val="000066"/>
                </a:solidFill>
              </a:rPr>
              <a:t>     估计准则效度的方法：</a:t>
            </a:r>
          </a:p>
          <a:p>
            <a:pPr eaLnBrk="1" hangingPunct="1">
              <a:buFont typeface="Wingdings" pitchFamily="2" charset="2"/>
              <a:buNone/>
            </a:pPr>
            <a:r>
              <a:rPr lang="zh-CN" altLang="en-US" sz="2400" b="1" smtClean="0">
                <a:solidFill>
                  <a:srgbClr val="000066"/>
                </a:solidFill>
              </a:rPr>
              <a:t>    </a:t>
            </a:r>
            <a:r>
              <a:rPr lang="en-US" altLang="zh-CN" sz="2400" b="1" smtClean="0">
                <a:solidFill>
                  <a:srgbClr val="000066"/>
                </a:solidFill>
              </a:rPr>
              <a:t>a </a:t>
            </a:r>
            <a:r>
              <a:rPr lang="zh-CN" altLang="en-US" sz="2400" b="1" smtClean="0">
                <a:solidFill>
                  <a:srgbClr val="000066"/>
                </a:solidFill>
              </a:rPr>
              <a:t>相关法</a:t>
            </a:r>
          </a:p>
          <a:p>
            <a:pPr eaLnBrk="1" hangingPunct="1">
              <a:buFont typeface="Wingdings" pitchFamily="2" charset="2"/>
              <a:buNone/>
            </a:pPr>
            <a:r>
              <a:rPr lang="zh-CN" altLang="en-US" sz="2400" b="1" smtClean="0">
                <a:solidFill>
                  <a:srgbClr val="000066"/>
                </a:solidFill>
              </a:rPr>
              <a:t>    </a:t>
            </a:r>
            <a:r>
              <a:rPr lang="en-US" altLang="zh-CN" sz="2400" b="1" smtClean="0">
                <a:solidFill>
                  <a:srgbClr val="000066"/>
                </a:solidFill>
              </a:rPr>
              <a:t>b </a:t>
            </a:r>
            <a:r>
              <a:rPr lang="zh-CN" altLang="en-US" sz="2400" b="1" smtClean="0">
                <a:solidFill>
                  <a:srgbClr val="000066"/>
                </a:solidFill>
              </a:rPr>
              <a:t>区分法</a:t>
            </a:r>
          </a:p>
          <a:p>
            <a:pPr eaLnBrk="1" hangingPunct="1">
              <a:buFont typeface="Wingdings" pitchFamily="2" charset="2"/>
              <a:buNone/>
            </a:pPr>
            <a:r>
              <a:rPr lang="zh-CN" altLang="en-US" sz="2400" b="1" smtClean="0">
                <a:solidFill>
                  <a:srgbClr val="000066"/>
                </a:solidFill>
              </a:rPr>
              <a:t>    </a:t>
            </a:r>
            <a:r>
              <a:rPr lang="en-US" altLang="zh-CN" sz="2400" b="1" smtClean="0">
                <a:solidFill>
                  <a:srgbClr val="000066"/>
                </a:solidFill>
              </a:rPr>
              <a:t>c </a:t>
            </a:r>
            <a:r>
              <a:rPr lang="zh-CN" altLang="en-US" sz="2400" b="1" smtClean="0">
                <a:solidFill>
                  <a:srgbClr val="000066"/>
                </a:solidFill>
              </a:rPr>
              <a:t>命中率</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Grp="1" noChangeArrowheads="1"/>
          </p:cNvSpPr>
          <p:nvPr>
            <p:ph type="title"/>
          </p:nvPr>
        </p:nvSpPr>
        <p:spPr>
          <a:xfrm>
            <a:off x="468313" y="1052513"/>
            <a:ext cx="8229600" cy="1143000"/>
          </a:xfrm>
        </p:spPr>
        <p:txBody>
          <a:bodyPr/>
          <a:lstStyle/>
          <a:p>
            <a:pPr eaLnBrk="1" hangingPunct="1"/>
            <a:r>
              <a:rPr lang="zh-CN" altLang="en-US" b="1" smtClean="0">
                <a:solidFill>
                  <a:srgbClr val="660066"/>
                </a:solidFill>
                <a:latin typeface="黑体" pitchFamily="2" charset="-122"/>
                <a:ea typeface="黑体" pitchFamily="2" charset="-122"/>
              </a:rPr>
              <a:t>良好测验的特征</a:t>
            </a:r>
          </a:p>
        </p:txBody>
      </p:sp>
      <p:sp>
        <p:nvSpPr>
          <p:cNvPr id="119810" name="Rectangle 3"/>
          <p:cNvSpPr>
            <a:spLocks noGrp="1" noChangeArrowheads="1"/>
          </p:cNvSpPr>
          <p:nvPr>
            <p:ph idx="1"/>
          </p:nvPr>
        </p:nvSpPr>
        <p:spPr>
          <a:xfrm>
            <a:off x="539750" y="2332038"/>
            <a:ext cx="8229600" cy="4525962"/>
          </a:xfrm>
        </p:spPr>
        <p:txBody>
          <a:bodyPr/>
          <a:lstStyle/>
          <a:p>
            <a:pPr eaLnBrk="1" hangingPunct="1">
              <a:buFont typeface="Wingdings" pitchFamily="2" charset="2"/>
              <a:buNone/>
            </a:pPr>
            <a:r>
              <a:rPr lang="en-US" altLang="zh-CN" sz="2400" b="1" smtClean="0">
                <a:solidFill>
                  <a:srgbClr val="000066"/>
                </a:solidFill>
              </a:rPr>
              <a:t>    </a:t>
            </a:r>
            <a:r>
              <a:rPr lang="zh-CN" altLang="en-US" sz="2400" b="1" smtClean="0">
                <a:solidFill>
                  <a:srgbClr val="000066"/>
                </a:solidFill>
              </a:rPr>
              <a:t>（</a:t>
            </a:r>
            <a:r>
              <a:rPr lang="en-US" altLang="zh-CN" sz="2400" b="1" smtClean="0">
                <a:solidFill>
                  <a:srgbClr val="000066"/>
                </a:solidFill>
              </a:rPr>
              <a:t>3</a:t>
            </a:r>
            <a:r>
              <a:rPr lang="zh-CN" altLang="en-US" sz="2400" b="1" smtClean="0">
                <a:solidFill>
                  <a:srgbClr val="000066"/>
                </a:solidFill>
              </a:rPr>
              <a:t>）</a:t>
            </a:r>
            <a:r>
              <a:rPr lang="en-US" altLang="zh-CN" sz="2400" b="1" smtClean="0">
                <a:solidFill>
                  <a:srgbClr val="000066"/>
                </a:solidFill>
              </a:rPr>
              <a:t> </a:t>
            </a:r>
            <a:r>
              <a:rPr lang="zh-CN" altLang="en-US" sz="2400" b="1" smtClean="0">
                <a:solidFill>
                  <a:srgbClr val="000066"/>
                </a:solidFill>
              </a:rPr>
              <a:t>结构效度：是测验对某种理论构思或特质所能体现</a:t>
            </a:r>
          </a:p>
          <a:p>
            <a:pPr eaLnBrk="1" hangingPunct="1">
              <a:buFont typeface="Wingdings" pitchFamily="2" charset="2"/>
              <a:buNone/>
            </a:pPr>
            <a:r>
              <a:rPr lang="zh-CN" altLang="en-US" sz="2400" b="1" smtClean="0">
                <a:solidFill>
                  <a:srgbClr val="000066"/>
                </a:solidFill>
              </a:rPr>
              <a:t>测量的程度。</a:t>
            </a:r>
          </a:p>
          <a:p>
            <a:pPr eaLnBrk="1" hangingPunct="1">
              <a:buFont typeface="Wingdings" pitchFamily="2" charset="2"/>
              <a:buNone/>
            </a:pPr>
            <a:r>
              <a:rPr lang="zh-CN" altLang="en-US" sz="2400" b="1" smtClean="0">
                <a:solidFill>
                  <a:srgbClr val="000066"/>
                </a:solidFill>
              </a:rPr>
              <a:t>    确定测验结构效度的步骤：</a:t>
            </a:r>
          </a:p>
          <a:p>
            <a:pPr eaLnBrk="1" hangingPunct="1">
              <a:buFont typeface="Wingdings" pitchFamily="2" charset="2"/>
              <a:buNone/>
            </a:pPr>
            <a:r>
              <a:rPr lang="zh-CN" altLang="en-US" sz="2400" b="1" smtClean="0">
                <a:solidFill>
                  <a:srgbClr val="000066"/>
                </a:solidFill>
              </a:rPr>
              <a:t>   </a:t>
            </a:r>
            <a:r>
              <a:rPr lang="en-US" altLang="zh-CN" sz="2400" b="1" smtClean="0">
                <a:solidFill>
                  <a:srgbClr val="000066"/>
                </a:solidFill>
              </a:rPr>
              <a:t>a </a:t>
            </a:r>
            <a:r>
              <a:rPr lang="zh-CN" altLang="en-US" sz="2400" b="1" smtClean="0">
                <a:solidFill>
                  <a:srgbClr val="000066"/>
                </a:solidFill>
              </a:rPr>
              <a:t>提出理论假设，建立理论框架，以解释被试在测</a:t>
            </a:r>
          </a:p>
          <a:p>
            <a:pPr eaLnBrk="1" hangingPunct="1">
              <a:buFont typeface="Wingdings" pitchFamily="2" charset="2"/>
              <a:buNone/>
            </a:pPr>
            <a:r>
              <a:rPr lang="zh-CN" altLang="en-US" sz="2400" b="1" smtClean="0">
                <a:solidFill>
                  <a:srgbClr val="000066"/>
                </a:solidFill>
              </a:rPr>
              <a:t>验中的表现；</a:t>
            </a:r>
          </a:p>
          <a:p>
            <a:pPr eaLnBrk="1" hangingPunct="1">
              <a:buFont typeface="Wingdings" pitchFamily="2" charset="2"/>
              <a:buNone/>
            </a:pPr>
            <a:r>
              <a:rPr lang="zh-CN" altLang="en-US" sz="2400" b="1" smtClean="0">
                <a:solidFill>
                  <a:srgbClr val="000066"/>
                </a:solidFill>
              </a:rPr>
              <a:t>   </a:t>
            </a:r>
            <a:r>
              <a:rPr lang="en-US" altLang="zh-CN" sz="2400" b="1" smtClean="0">
                <a:solidFill>
                  <a:srgbClr val="000066"/>
                </a:solidFill>
              </a:rPr>
              <a:t>b </a:t>
            </a:r>
            <a:r>
              <a:rPr lang="zh-CN" altLang="en-US" sz="2400" b="1" smtClean="0">
                <a:solidFill>
                  <a:srgbClr val="000066"/>
                </a:solidFill>
              </a:rPr>
              <a:t>依据理论框架，推导出各种与测验成绩有关的假</a:t>
            </a:r>
          </a:p>
          <a:p>
            <a:pPr eaLnBrk="1" hangingPunct="1">
              <a:buFont typeface="Wingdings" pitchFamily="2" charset="2"/>
              <a:buNone/>
            </a:pPr>
            <a:r>
              <a:rPr lang="zh-CN" altLang="en-US" sz="2400" b="1" smtClean="0">
                <a:solidFill>
                  <a:srgbClr val="000066"/>
                </a:solidFill>
              </a:rPr>
              <a:t>设；</a:t>
            </a:r>
          </a:p>
          <a:p>
            <a:pPr eaLnBrk="1" hangingPunct="1">
              <a:buFont typeface="Wingdings" pitchFamily="2" charset="2"/>
              <a:buNone/>
            </a:pPr>
            <a:r>
              <a:rPr lang="zh-CN" altLang="en-US" sz="2400" b="1" smtClean="0">
                <a:solidFill>
                  <a:srgbClr val="000066"/>
                </a:solidFill>
              </a:rPr>
              <a:t>   </a:t>
            </a:r>
            <a:r>
              <a:rPr lang="en-US" altLang="zh-CN" sz="2400" b="1" smtClean="0">
                <a:solidFill>
                  <a:srgbClr val="000066"/>
                </a:solidFill>
              </a:rPr>
              <a:t>c </a:t>
            </a:r>
            <a:r>
              <a:rPr lang="zh-CN" altLang="en-US" sz="2400" b="1" smtClean="0">
                <a:solidFill>
                  <a:srgbClr val="000066"/>
                </a:solidFill>
              </a:rPr>
              <a:t>以逻辑和实证的方法来验证假设。</a:t>
            </a:r>
          </a:p>
          <a:p>
            <a:pPr eaLnBrk="1" hangingPunct="1">
              <a:buFont typeface="Wingdings" pitchFamily="2" charset="2"/>
              <a:buNone/>
            </a:pPr>
            <a:endParaRPr lang="zh-CN" altLang="en-US" sz="2400" b="1" smtClean="0">
              <a:solidFill>
                <a:srgbClr val="000066"/>
              </a:solidFill>
            </a:endParaRPr>
          </a:p>
          <a:p>
            <a:pPr eaLnBrk="1" hangingPunct="1">
              <a:buFont typeface="Wingdings" pitchFamily="2" charset="2"/>
              <a:buNone/>
            </a:pPr>
            <a:endParaRPr lang="en-US" altLang="zh-CN" sz="2400" b="1" smtClean="0">
              <a:solidFill>
                <a:srgbClr val="000066"/>
              </a:solidFill>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Grp="1" noChangeArrowheads="1"/>
          </p:cNvSpPr>
          <p:nvPr>
            <p:ph type="title"/>
          </p:nvPr>
        </p:nvSpPr>
        <p:spPr>
          <a:xfrm>
            <a:off x="468313" y="908050"/>
            <a:ext cx="8229600" cy="1143000"/>
          </a:xfrm>
        </p:spPr>
        <p:txBody>
          <a:bodyPr/>
          <a:lstStyle/>
          <a:p>
            <a:pPr eaLnBrk="1" hangingPunct="1"/>
            <a:r>
              <a:rPr lang="zh-CN" altLang="en-US" b="1" smtClean="0">
                <a:solidFill>
                  <a:srgbClr val="660066"/>
                </a:solidFill>
                <a:latin typeface="黑体" pitchFamily="2" charset="-122"/>
                <a:ea typeface="黑体" pitchFamily="2" charset="-122"/>
              </a:rPr>
              <a:t>良好测验的特征</a:t>
            </a:r>
          </a:p>
        </p:txBody>
      </p:sp>
      <p:sp>
        <p:nvSpPr>
          <p:cNvPr id="14339" name="Rectangle 3"/>
          <p:cNvSpPr>
            <a:spLocks noGrp="1" noChangeArrowheads="1"/>
          </p:cNvSpPr>
          <p:nvPr>
            <p:ph idx="1"/>
          </p:nvPr>
        </p:nvSpPr>
        <p:spPr>
          <a:xfrm>
            <a:off x="827088" y="2017713"/>
            <a:ext cx="7961312" cy="4840287"/>
          </a:xfrm>
        </p:spPr>
        <p:txBody>
          <a:bodyPr>
            <a:normAutofit lnSpcReduction="10000"/>
          </a:bodyPr>
          <a:lstStyle/>
          <a:p>
            <a:pPr eaLnBrk="1" hangingPunct="1">
              <a:lnSpc>
                <a:spcPct val="90000"/>
              </a:lnSpc>
              <a:buFont typeface="Wingdings" pitchFamily="2" charset="2"/>
              <a:buNone/>
              <a:defRPr/>
            </a:pPr>
            <a:r>
              <a:rPr lang="en-US" altLang="zh-CN" sz="2400" b="1" dirty="0" smtClean="0">
                <a:solidFill>
                  <a:srgbClr val="000066"/>
                </a:solidFill>
              </a:rPr>
              <a:t>     </a:t>
            </a:r>
            <a:r>
              <a:rPr lang="zh-CN" altLang="en-US" sz="2400" b="1" dirty="0" smtClean="0">
                <a:solidFill>
                  <a:srgbClr val="000066"/>
                </a:solidFill>
              </a:rPr>
              <a:t>估计结构效度的方法：</a:t>
            </a:r>
          </a:p>
          <a:p>
            <a:pPr eaLnBrk="1" hangingPunct="1">
              <a:lnSpc>
                <a:spcPct val="90000"/>
              </a:lnSpc>
              <a:buFont typeface="Wingdings" pitchFamily="2" charset="2"/>
              <a:buNone/>
              <a:defRPr/>
            </a:pPr>
            <a:r>
              <a:rPr lang="zh-CN" altLang="en-US" sz="2400" b="1" dirty="0" smtClean="0">
                <a:solidFill>
                  <a:srgbClr val="000066"/>
                </a:solidFill>
              </a:rPr>
              <a:t>    </a:t>
            </a:r>
            <a:r>
              <a:rPr lang="en-US" altLang="zh-CN" sz="2400" b="1" dirty="0" smtClean="0">
                <a:solidFill>
                  <a:srgbClr val="000066"/>
                </a:solidFill>
              </a:rPr>
              <a:t>a </a:t>
            </a:r>
            <a:r>
              <a:rPr lang="zh-CN" altLang="en-US" sz="2400" b="1" dirty="0" smtClean="0">
                <a:solidFill>
                  <a:srgbClr val="000066"/>
                </a:solidFill>
              </a:rPr>
              <a:t>测验内方法</a:t>
            </a:r>
          </a:p>
          <a:p>
            <a:pPr eaLnBrk="1" hangingPunct="1">
              <a:lnSpc>
                <a:spcPct val="90000"/>
              </a:lnSpc>
              <a:buFont typeface="Wingdings" pitchFamily="2" charset="2"/>
              <a:buNone/>
              <a:defRPr/>
            </a:pPr>
            <a:r>
              <a:rPr lang="zh-CN" altLang="en-US" sz="2400" b="1" dirty="0" smtClean="0">
                <a:solidFill>
                  <a:srgbClr val="000066"/>
                </a:solidFill>
              </a:rPr>
              <a:t>    </a:t>
            </a:r>
            <a:r>
              <a:rPr lang="en-US" altLang="zh-CN" sz="2400" b="1" dirty="0" smtClean="0">
                <a:solidFill>
                  <a:srgbClr val="000066"/>
                </a:solidFill>
              </a:rPr>
              <a:t>b </a:t>
            </a:r>
            <a:r>
              <a:rPr lang="zh-CN" altLang="en-US" sz="2400" b="1" dirty="0" smtClean="0">
                <a:solidFill>
                  <a:srgbClr val="000066"/>
                </a:solidFill>
              </a:rPr>
              <a:t>测验间方法</a:t>
            </a:r>
          </a:p>
          <a:p>
            <a:pPr eaLnBrk="1" hangingPunct="1">
              <a:lnSpc>
                <a:spcPct val="90000"/>
              </a:lnSpc>
              <a:buFont typeface="Wingdings" pitchFamily="2" charset="2"/>
              <a:buNone/>
              <a:defRPr/>
            </a:pPr>
            <a:r>
              <a:rPr lang="zh-CN" altLang="en-US" sz="2400" b="1" dirty="0" smtClean="0">
                <a:solidFill>
                  <a:srgbClr val="000066"/>
                </a:solidFill>
              </a:rPr>
              <a:t>    </a:t>
            </a:r>
            <a:r>
              <a:rPr lang="en-US" altLang="zh-CN" sz="2400" b="1" dirty="0" smtClean="0">
                <a:solidFill>
                  <a:srgbClr val="000066"/>
                </a:solidFill>
              </a:rPr>
              <a:t>c </a:t>
            </a:r>
            <a:r>
              <a:rPr lang="zh-CN" altLang="en-US" sz="2400" b="1" dirty="0" smtClean="0">
                <a:solidFill>
                  <a:srgbClr val="000066"/>
                </a:solidFill>
              </a:rPr>
              <a:t>因素分析</a:t>
            </a:r>
          </a:p>
          <a:p>
            <a:pPr eaLnBrk="1" hangingPunct="1">
              <a:lnSpc>
                <a:spcPct val="90000"/>
              </a:lnSpc>
              <a:buFont typeface="Wingdings" pitchFamily="2" charset="2"/>
              <a:buNone/>
              <a:defRPr/>
            </a:pPr>
            <a:r>
              <a:rPr lang="zh-CN" altLang="en-US" sz="2400" b="1" dirty="0" smtClean="0">
                <a:solidFill>
                  <a:srgbClr val="000066"/>
                </a:solidFill>
              </a:rPr>
              <a:t>    </a:t>
            </a:r>
            <a:r>
              <a:rPr lang="en-US" altLang="zh-CN" sz="2400" b="1" dirty="0" smtClean="0">
                <a:solidFill>
                  <a:srgbClr val="000066"/>
                </a:solidFill>
              </a:rPr>
              <a:t>d </a:t>
            </a:r>
            <a:r>
              <a:rPr lang="zh-CN" altLang="en-US" sz="2400" b="1" dirty="0" smtClean="0">
                <a:solidFill>
                  <a:srgbClr val="000066"/>
                </a:solidFill>
              </a:rPr>
              <a:t>多特质－多方法矩阵</a:t>
            </a:r>
          </a:p>
          <a:p>
            <a:pPr eaLnBrk="1" hangingPunct="1">
              <a:lnSpc>
                <a:spcPct val="90000"/>
              </a:lnSpc>
              <a:buFont typeface="Wingdings" pitchFamily="2" charset="2"/>
              <a:buNone/>
              <a:defRPr/>
            </a:pPr>
            <a:r>
              <a:rPr lang="en-US" altLang="zh-CN" sz="2400" b="1" dirty="0" smtClean="0">
                <a:solidFill>
                  <a:srgbClr val="000066"/>
                </a:solidFill>
                <a:latin typeface="宋体" charset="-122"/>
              </a:rPr>
              <a:t>3 </a:t>
            </a:r>
            <a:r>
              <a:rPr lang="zh-CN" altLang="en-US" sz="2400" b="1" dirty="0" smtClean="0">
                <a:solidFill>
                  <a:srgbClr val="000066"/>
                </a:solidFill>
                <a:latin typeface="宋体" charset="-122"/>
              </a:rPr>
              <a:t>研究效度</a:t>
            </a:r>
          </a:p>
          <a:p>
            <a:pPr eaLnBrk="1" hangingPunct="1">
              <a:lnSpc>
                <a:spcPct val="90000"/>
              </a:lnSpc>
              <a:buFont typeface="Wingdings" pitchFamily="2" charset="2"/>
              <a:buNone/>
              <a:defRPr/>
            </a:pPr>
            <a:r>
              <a:rPr lang="zh-CN" altLang="en-US" sz="2400" b="1" dirty="0" smtClean="0">
                <a:solidFill>
                  <a:srgbClr val="000066"/>
                </a:solidFill>
                <a:latin typeface="宋体" charset="-122"/>
              </a:rPr>
              <a:t>（</a:t>
            </a:r>
            <a:r>
              <a:rPr lang="en-US" altLang="zh-CN" sz="2400" b="1" dirty="0" smtClean="0">
                <a:solidFill>
                  <a:srgbClr val="000066"/>
                </a:solidFill>
                <a:latin typeface="宋体" charset="-122"/>
              </a:rPr>
              <a:t>1</a:t>
            </a:r>
            <a:r>
              <a:rPr lang="zh-CN" altLang="en-US" sz="2400" b="1" dirty="0" smtClean="0">
                <a:solidFill>
                  <a:srgbClr val="000066"/>
                </a:solidFill>
                <a:latin typeface="宋体" charset="-122"/>
              </a:rPr>
              <a:t>）</a:t>
            </a:r>
            <a:r>
              <a:rPr lang="en-US" altLang="zh-CN" sz="2400" b="1" dirty="0" smtClean="0">
                <a:solidFill>
                  <a:srgbClr val="000066"/>
                </a:solidFill>
                <a:latin typeface="宋体" charset="-122"/>
              </a:rPr>
              <a:t> </a:t>
            </a:r>
            <a:r>
              <a:rPr lang="zh-CN" altLang="en-US" sz="2400" b="1" dirty="0" smtClean="0">
                <a:solidFill>
                  <a:srgbClr val="000066"/>
                </a:solidFill>
                <a:latin typeface="宋体" charset="-122"/>
              </a:rPr>
              <a:t>内部效度：是研究中研究变量（处理）被精确估计</a:t>
            </a:r>
          </a:p>
          <a:p>
            <a:pPr eaLnBrk="1" hangingPunct="1">
              <a:lnSpc>
                <a:spcPct val="90000"/>
              </a:lnSpc>
              <a:buFont typeface="Wingdings" pitchFamily="2" charset="2"/>
              <a:buNone/>
              <a:defRPr/>
            </a:pPr>
            <a:r>
              <a:rPr lang="zh-CN" altLang="en-US" sz="2400" b="1" dirty="0" smtClean="0">
                <a:solidFill>
                  <a:srgbClr val="000066"/>
                </a:solidFill>
                <a:latin typeface="宋体" charset="-122"/>
              </a:rPr>
              <a:t>的程度，也就是研究中自变量和因变量关系的确定程度。</a:t>
            </a:r>
          </a:p>
          <a:p>
            <a:pPr eaLnBrk="1" hangingPunct="1">
              <a:lnSpc>
                <a:spcPct val="90000"/>
              </a:lnSpc>
              <a:buFont typeface="Wingdings" pitchFamily="2" charset="2"/>
              <a:buNone/>
              <a:defRPr/>
            </a:pPr>
            <a:r>
              <a:rPr lang="zh-CN" altLang="en-US" sz="2400" b="1" dirty="0" smtClean="0">
                <a:solidFill>
                  <a:srgbClr val="000066"/>
                </a:solidFill>
                <a:latin typeface="宋体" charset="-122"/>
              </a:rPr>
              <a:t>   影响内部效度的因素：</a:t>
            </a:r>
          </a:p>
          <a:p>
            <a:pPr eaLnBrk="1" hangingPunct="1">
              <a:lnSpc>
                <a:spcPct val="90000"/>
              </a:lnSpc>
              <a:buFont typeface="Wingdings" pitchFamily="2" charset="2"/>
              <a:buNone/>
              <a:defRPr/>
            </a:pPr>
            <a:r>
              <a:rPr lang="zh-CN" altLang="en-US" sz="2400" b="1" dirty="0" smtClean="0">
                <a:solidFill>
                  <a:srgbClr val="000066"/>
                </a:solidFill>
                <a:latin typeface="宋体" charset="-122"/>
              </a:rPr>
              <a:t>   历史：是研究过程中发生的对研究结果可能产生</a:t>
            </a:r>
          </a:p>
          <a:p>
            <a:pPr eaLnBrk="1" hangingPunct="1">
              <a:lnSpc>
                <a:spcPct val="90000"/>
              </a:lnSpc>
              <a:buFont typeface="Wingdings" pitchFamily="2" charset="2"/>
              <a:buNone/>
              <a:defRPr/>
            </a:pPr>
            <a:r>
              <a:rPr lang="zh-CN" altLang="en-US" sz="2400" b="1" dirty="0" smtClean="0">
                <a:solidFill>
                  <a:srgbClr val="000066"/>
                </a:solidFill>
                <a:latin typeface="宋体" charset="-122"/>
              </a:rPr>
              <a:t>影响的一个或多个特定因素和事件，这些事件可能会影响</a:t>
            </a:r>
          </a:p>
          <a:p>
            <a:pPr eaLnBrk="1" hangingPunct="1">
              <a:lnSpc>
                <a:spcPct val="90000"/>
              </a:lnSpc>
              <a:buFont typeface="Wingdings" pitchFamily="2" charset="2"/>
              <a:buNone/>
              <a:defRPr/>
            </a:pPr>
            <a:r>
              <a:rPr lang="zh-CN" altLang="en-US" sz="2400" b="1" dirty="0" smtClean="0">
                <a:solidFill>
                  <a:srgbClr val="000066"/>
                </a:solidFill>
                <a:latin typeface="宋体" charset="-122"/>
              </a:rPr>
              <a:t>被试的反应。</a:t>
            </a:r>
            <a:endParaRPr lang="zh-CN" altLang="en-US" sz="2400" b="1" dirty="0" smtClean="0">
              <a:solidFill>
                <a:srgbClr val="000066"/>
              </a:solidFill>
            </a:endParaRPr>
          </a:p>
          <a:p>
            <a:pPr eaLnBrk="1" hangingPunct="1">
              <a:lnSpc>
                <a:spcPct val="90000"/>
              </a:lnSpc>
              <a:buFont typeface="Wingdings" pitchFamily="2" charset="2"/>
              <a:buNone/>
              <a:defRPr/>
            </a:pPr>
            <a:endParaRPr lang="en-US" altLang="zh-CN" sz="2400" b="1" dirty="0" smtClean="0">
              <a:solidFill>
                <a:srgbClr val="000066"/>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Grp="1" noChangeArrowheads="1"/>
          </p:cNvSpPr>
          <p:nvPr>
            <p:ph type="title"/>
          </p:nvPr>
        </p:nvSpPr>
        <p:spPr>
          <a:xfrm>
            <a:off x="468313" y="981075"/>
            <a:ext cx="8229600" cy="1143000"/>
          </a:xfrm>
        </p:spPr>
        <p:txBody>
          <a:bodyPr/>
          <a:lstStyle/>
          <a:p>
            <a:pPr eaLnBrk="1" hangingPunct="1"/>
            <a:r>
              <a:rPr lang="zh-CN" altLang="en-US" b="1" smtClean="0">
                <a:solidFill>
                  <a:srgbClr val="660066"/>
                </a:solidFill>
                <a:latin typeface="黑体" pitchFamily="2" charset="-122"/>
                <a:ea typeface="黑体" pitchFamily="2" charset="-122"/>
              </a:rPr>
              <a:t>良好测验的特征</a:t>
            </a:r>
          </a:p>
        </p:txBody>
      </p:sp>
      <p:sp>
        <p:nvSpPr>
          <p:cNvPr id="121858" name="Rectangle 3"/>
          <p:cNvSpPr>
            <a:spLocks noGrp="1" noChangeArrowheads="1"/>
          </p:cNvSpPr>
          <p:nvPr>
            <p:ph idx="1"/>
          </p:nvPr>
        </p:nvSpPr>
        <p:spPr>
          <a:xfrm>
            <a:off x="900113" y="1916113"/>
            <a:ext cx="7772400" cy="5068887"/>
          </a:xfrm>
        </p:spPr>
        <p:txBody>
          <a:bodyPr/>
          <a:lstStyle/>
          <a:p>
            <a:pPr eaLnBrk="1" hangingPunct="1">
              <a:buFont typeface="Wingdings" pitchFamily="2" charset="2"/>
              <a:buNone/>
            </a:pPr>
            <a:r>
              <a:rPr lang="en-US" altLang="zh-CN" sz="2400" b="1" smtClean="0">
                <a:solidFill>
                  <a:srgbClr val="000066"/>
                </a:solidFill>
                <a:latin typeface="宋体" charset="-122"/>
              </a:rPr>
              <a:t>   </a:t>
            </a:r>
            <a:r>
              <a:rPr lang="zh-CN" altLang="en-US" sz="2400" b="1" smtClean="0">
                <a:solidFill>
                  <a:srgbClr val="000066"/>
                </a:solidFill>
                <a:latin typeface="宋体" charset="-122"/>
              </a:rPr>
              <a:t>成熟：是被试在研究过程中随时间推移所发生的生理</a:t>
            </a:r>
            <a:endParaRPr lang="en-US" altLang="zh-CN" sz="2400" b="1" smtClean="0">
              <a:solidFill>
                <a:srgbClr val="000066"/>
              </a:solidFill>
              <a:latin typeface="宋体" charset="-122"/>
            </a:endParaRPr>
          </a:p>
          <a:p>
            <a:pPr eaLnBrk="1" hangingPunct="1">
              <a:buFont typeface="Wingdings" pitchFamily="2" charset="2"/>
              <a:buNone/>
            </a:pPr>
            <a:r>
              <a:rPr lang="zh-CN" altLang="en-US" sz="2400" b="1" smtClean="0">
                <a:solidFill>
                  <a:srgbClr val="000066"/>
                </a:solidFill>
                <a:latin typeface="宋体" charset="-122"/>
              </a:rPr>
              <a:t>和心理变化。</a:t>
            </a:r>
          </a:p>
          <a:p>
            <a:pPr eaLnBrk="1" hangingPunct="1">
              <a:buFont typeface="Wingdings" pitchFamily="2" charset="2"/>
              <a:buNone/>
            </a:pPr>
            <a:r>
              <a:rPr lang="zh-CN" altLang="en-US" sz="2400" b="1" smtClean="0">
                <a:solidFill>
                  <a:srgbClr val="000066"/>
                </a:solidFill>
                <a:latin typeface="宋体" charset="-122"/>
              </a:rPr>
              <a:t>   统计回归：也称向平均数回归，是指在进行重复测量</a:t>
            </a:r>
            <a:endParaRPr lang="en-US" altLang="zh-CN" sz="2400" b="1" smtClean="0">
              <a:solidFill>
                <a:srgbClr val="000066"/>
              </a:solidFill>
              <a:latin typeface="宋体" charset="-122"/>
            </a:endParaRPr>
          </a:p>
          <a:p>
            <a:pPr eaLnBrk="1" hangingPunct="1">
              <a:buFont typeface="Wingdings" pitchFamily="2" charset="2"/>
              <a:buNone/>
            </a:pPr>
            <a:r>
              <a:rPr lang="zh-CN" altLang="en-US" sz="2400" b="1" smtClean="0">
                <a:solidFill>
                  <a:srgbClr val="000066"/>
                </a:solidFill>
                <a:latin typeface="宋体" charset="-122"/>
              </a:rPr>
              <a:t>时，初测时获高、低极端分数者的成绩会出现向平均数</a:t>
            </a:r>
            <a:endParaRPr lang="en-US" altLang="zh-CN" sz="2400" b="1" smtClean="0">
              <a:solidFill>
                <a:srgbClr val="000066"/>
              </a:solidFill>
              <a:latin typeface="宋体" charset="-122"/>
            </a:endParaRPr>
          </a:p>
          <a:p>
            <a:pPr eaLnBrk="1" hangingPunct="1">
              <a:buFont typeface="Wingdings" pitchFamily="2" charset="2"/>
              <a:buNone/>
            </a:pPr>
            <a:r>
              <a:rPr lang="zh-CN" altLang="en-US" sz="2400" b="1" smtClean="0">
                <a:solidFill>
                  <a:srgbClr val="000066"/>
                </a:solidFill>
                <a:latin typeface="宋体" charset="-122"/>
              </a:rPr>
              <a:t>运动的趋势。</a:t>
            </a:r>
          </a:p>
          <a:p>
            <a:pPr eaLnBrk="1" hangingPunct="1">
              <a:buFont typeface="Wingdings" pitchFamily="2" charset="2"/>
              <a:buNone/>
            </a:pPr>
            <a:r>
              <a:rPr lang="zh-CN" altLang="en-US" sz="2400" b="1" smtClean="0">
                <a:solidFill>
                  <a:srgbClr val="000066"/>
                </a:solidFill>
                <a:latin typeface="宋体" charset="-122"/>
              </a:rPr>
              <a:t>   被试的亡失</a:t>
            </a:r>
          </a:p>
          <a:p>
            <a:pPr eaLnBrk="1" hangingPunct="1">
              <a:buFont typeface="Wingdings" pitchFamily="2" charset="2"/>
              <a:buNone/>
            </a:pPr>
            <a:r>
              <a:rPr lang="zh-CN" altLang="en-US" sz="2400" b="1" smtClean="0">
                <a:solidFill>
                  <a:srgbClr val="000066"/>
                </a:solidFill>
                <a:latin typeface="宋体" charset="-122"/>
              </a:rPr>
              <a:t>   被试特征</a:t>
            </a:r>
          </a:p>
          <a:p>
            <a:pPr eaLnBrk="1" hangingPunct="1">
              <a:buFont typeface="Wingdings" pitchFamily="2" charset="2"/>
              <a:buNone/>
            </a:pPr>
            <a:r>
              <a:rPr lang="zh-CN" altLang="en-US" sz="2400" b="1" smtClean="0">
                <a:solidFill>
                  <a:srgbClr val="000066"/>
                </a:solidFill>
                <a:latin typeface="宋体" charset="-122"/>
              </a:rPr>
              <a:t>   研究工具的使用</a:t>
            </a:r>
          </a:p>
          <a:p>
            <a:pPr eaLnBrk="1" hangingPunct="1">
              <a:buFont typeface="Wingdings" pitchFamily="2" charset="2"/>
              <a:buNone/>
            </a:pPr>
            <a:r>
              <a:rPr lang="zh-CN" altLang="en-US" sz="2400" b="1" smtClean="0">
                <a:solidFill>
                  <a:srgbClr val="000066"/>
                </a:solidFill>
                <a:latin typeface="宋体" charset="-122"/>
              </a:rPr>
              <a:t>   测验 </a:t>
            </a:r>
          </a:p>
          <a:p>
            <a:pPr eaLnBrk="1" hangingPunct="1">
              <a:buFont typeface="Wingdings" pitchFamily="2" charset="2"/>
              <a:buNone/>
            </a:pPr>
            <a:r>
              <a:rPr lang="zh-CN" altLang="en-US" sz="2400" b="1" smtClean="0">
                <a:solidFill>
                  <a:srgbClr val="000066"/>
                </a:solidFill>
                <a:latin typeface="宋体" charset="-122"/>
              </a:rPr>
              <a:t>   主试和被试的交互作用</a:t>
            </a:r>
          </a:p>
          <a:p>
            <a:pPr eaLnBrk="1" hangingPunct="1">
              <a:buFont typeface="Wingdings" pitchFamily="2" charset="2"/>
              <a:buNone/>
            </a:pPr>
            <a:r>
              <a:rPr lang="zh-CN" altLang="en-US" sz="2400" b="1" smtClean="0">
                <a:solidFill>
                  <a:srgbClr val="000066"/>
                </a:solidFill>
                <a:latin typeface="宋体" charset="-122"/>
              </a:rPr>
              <a:t>   无关变量的交互作用  </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1" name="Rectangle 2"/>
          <p:cNvSpPr>
            <a:spLocks noGrp="1" noChangeArrowheads="1"/>
          </p:cNvSpPr>
          <p:nvPr>
            <p:ph type="title"/>
          </p:nvPr>
        </p:nvSpPr>
        <p:spPr>
          <a:xfrm>
            <a:off x="468313" y="1196975"/>
            <a:ext cx="8229600" cy="1143000"/>
          </a:xfrm>
        </p:spPr>
        <p:txBody>
          <a:bodyPr/>
          <a:lstStyle/>
          <a:p>
            <a:pPr eaLnBrk="1" hangingPunct="1"/>
            <a:r>
              <a:rPr lang="zh-CN" altLang="en-US" b="1" smtClean="0">
                <a:solidFill>
                  <a:srgbClr val="660066"/>
                </a:solidFill>
                <a:latin typeface="黑体" pitchFamily="2" charset="-122"/>
                <a:ea typeface="黑体" pitchFamily="2" charset="-122"/>
              </a:rPr>
              <a:t>良好测验的特征</a:t>
            </a:r>
          </a:p>
        </p:txBody>
      </p:sp>
      <p:sp>
        <p:nvSpPr>
          <p:cNvPr id="122882" name="Rectangle 3"/>
          <p:cNvSpPr>
            <a:spLocks noGrp="1" noChangeArrowheads="1"/>
          </p:cNvSpPr>
          <p:nvPr>
            <p:ph idx="1"/>
          </p:nvPr>
        </p:nvSpPr>
        <p:spPr>
          <a:xfrm>
            <a:off x="755650" y="2565400"/>
            <a:ext cx="7772400" cy="4840288"/>
          </a:xfrm>
        </p:spPr>
        <p:txBody>
          <a:bodyPr/>
          <a:lstStyle/>
          <a:p>
            <a:pPr eaLnBrk="1" hangingPunct="1">
              <a:buFont typeface="Wingdings" pitchFamily="2" charset="2"/>
              <a:buNone/>
            </a:pPr>
            <a:r>
              <a:rPr lang="zh-CN" altLang="en-US" sz="2400" b="1" smtClean="0">
                <a:solidFill>
                  <a:srgbClr val="000066"/>
                </a:solidFill>
                <a:latin typeface="宋体" charset="-122"/>
              </a:rPr>
              <a:t>（</a:t>
            </a:r>
            <a:r>
              <a:rPr lang="en-US" altLang="zh-CN" sz="2400" b="1" smtClean="0">
                <a:solidFill>
                  <a:srgbClr val="000066"/>
                </a:solidFill>
                <a:latin typeface="宋体" charset="-122"/>
              </a:rPr>
              <a:t>2</a:t>
            </a:r>
            <a:r>
              <a:rPr lang="zh-CN" altLang="en-US" sz="2400" b="1" smtClean="0">
                <a:solidFill>
                  <a:srgbClr val="000066"/>
                </a:solidFill>
                <a:latin typeface="宋体" charset="-122"/>
              </a:rPr>
              <a:t>）外部效度：就是将研究结果推广到研究外情景的程</a:t>
            </a:r>
          </a:p>
          <a:p>
            <a:pPr eaLnBrk="1" hangingPunct="1">
              <a:buFont typeface="Wingdings" pitchFamily="2" charset="2"/>
              <a:buNone/>
            </a:pPr>
            <a:r>
              <a:rPr lang="zh-CN" altLang="en-US" sz="2400" b="1" smtClean="0">
                <a:solidFill>
                  <a:srgbClr val="000066"/>
                </a:solidFill>
                <a:latin typeface="宋体" charset="-122"/>
              </a:rPr>
              <a:t>度，即实验结果的普遍代表性和适用性。</a:t>
            </a:r>
          </a:p>
          <a:p>
            <a:pPr eaLnBrk="1" hangingPunct="1">
              <a:buFont typeface="Wingdings" pitchFamily="2" charset="2"/>
              <a:buNone/>
            </a:pPr>
            <a:r>
              <a:rPr lang="zh-CN" altLang="en-US" sz="2400" b="1" smtClean="0">
                <a:solidFill>
                  <a:srgbClr val="000066"/>
                </a:solidFill>
                <a:latin typeface="宋体" charset="-122"/>
              </a:rPr>
              <a:t>   影响外部效度的因素：</a:t>
            </a:r>
          </a:p>
          <a:p>
            <a:pPr eaLnBrk="1" hangingPunct="1">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a </a:t>
            </a:r>
            <a:r>
              <a:rPr lang="zh-CN" altLang="en-US" sz="2400" b="1" smtClean="0">
                <a:solidFill>
                  <a:srgbClr val="000066"/>
                </a:solidFill>
                <a:latin typeface="宋体" charset="-122"/>
              </a:rPr>
              <a:t>实验条件的人为性</a:t>
            </a:r>
          </a:p>
          <a:p>
            <a:pPr eaLnBrk="1" hangingPunct="1">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b </a:t>
            </a:r>
            <a:r>
              <a:rPr lang="zh-CN" altLang="en-US" sz="2400" b="1" smtClean="0">
                <a:solidFill>
                  <a:srgbClr val="000066"/>
                </a:solidFill>
                <a:latin typeface="宋体" charset="-122"/>
              </a:rPr>
              <a:t>实验处理的多重性</a:t>
            </a:r>
          </a:p>
          <a:p>
            <a:pPr eaLnBrk="1" hangingPunct="1">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c </a:t>
            </a:r>
            <a:r>
              <a:rPr lang="zh-CN" altLang="en-US" sz="2400" b="1" smtClean="0">
                <a:solidFill>
                  <a:srgbClr val="000066"/>
                </a:solidFill>
                <a:latin typeface="宋体" charset="-122"/>
              </a:rPr>
              <a:t>被试取样的代表性</a:t>
            </a:r>
          </a:p>
          <a:p>
            <a:pPr eaLnBrk="1" hangingPunct="1">
              <a:buFont typeface="Wingdings" pitchFamily="2" charset="2"/>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d </a:t>
            </a:r>
            <a:r>
              <a:rPr lang="zh-CN" altLang="en-US" sz="2400" b="1" smtClean="0">
                <a:solidFill>
                  <a:srgbClr val="000066"/>
                </a:solidFill>
                <a:latin typeface="宋体" charset="-122"/>
              </a:rPr>
              <a:t>测量工具的局限性</a:t>
            </a:r>
          </a:p>
          <a:p>
            <a:pPr eaLnBrk="1" hangingPunct="1">
              <a:buFont typeface="Wingdings" pitchFamily="2" charset="2"/>
              <a:buNone/>
            </a:pPr>
            <a:endParaRPr lang="en-US" altLang="zh-CN" sz="2400" b="1" smtClean="0">
              <a:solidFill>
                <a:srgbClr val="000066"/>
              </a:solidFill>
              <a:latin typeface="宋体"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标题 1"/>
          <p:cNvSpPr>
            <a:spLocks noGrp="1"/>
          </p:cNvSpPr>
          <p:nvPr>
            <p:ph type="title"/>
          </p:nvPr>
        </p:nvSpPr>
        <p:spPr>
          <a:xfrm>
            <a:off x="468313" y="836613"/>
            <a:ext cx="8229600" cy="1143000"/>
          </a:xfrm>
        </p:spPr>
        <p:txBody>
          <a:bodyPr/>
          <a:lstStyle/>
          <a:p>
            <a:r>
              <a:rPr lang="zh-CN" altLang="en-US" b="1" smtClean="0">
                <a:solidFill>
                  <a:srgbClr val="002060"/>
                </a:solidFill>
              </a:rPr>
              <a:t>研究设计的标准</a:t>
            </a:r>
            <a:endParaRPr lang="zh-CN" altLang="en-US" smtClean="0"/>
          </a:p>
        </p:txBody>
      </p:sp>
      <p:sp>
        <p:nvSpPr>
          <p:cNvPr id="3" name="内容占位符 2"/>
          <p:cNvSpPr>
            <a:spLocks noGrp="1"/>
          </p:cNvSpPr>
          <p:nvPr>
            <p:ph idx="1"/>
          </p:nvPr>
        </p:nvSpPr>
        <p:spPr>
          <a:xfrm>
            <a:off x="468313" y="1989138"/>
            <a:ext cx="8229600" cy="5068887"/>
          </a:xfrm>
        </p:spPr>
        <p:txBody>
          <a:bodyPr>
            <a:normAutofit/>
          </a:bodyPr>
          <a:lstStyle/>
          <a:p>
            <a:pPr marL="0" indent="0">
              <a:buFontTx/>
              <a:buNone/>
              <a:defRPr/>
            </a:pPr>
            <a:r>
              <a:rPr lang="en-US" altLang="zh-CN" sz="3800" b="1" dirty="0" smtClean="0">
                <a:solidFill>
                  <a:srgbClr val="002060"/>
                </a:solidFill>
              </a:rPr>
              <a:t>2 </a:t>
            </a:r>
            <a:r>
              <a:rPr lang="zh-CN" altLang="en-US" sz="3800" b="1" dirty="0" smtClean="0">
                <a:solidFill>
                  <a:srgbClr val="002060"/>
                </a:solidFill>
              </a:rPr>
              <a:t>研究的效度</a:t>
            </a:r>
            <a:endParaRPr lang="en-US" altLang="zh-CN" sz="3800" b="1" dirty="0" smtClean="0">
              <a:solidFill>
                <a:srgbClr val="002060"/>
              </a:solidFill>
            </a:endParaRPr>
          </a:p>
          <a:p>
            <a:pPr marL="0" indent="0">
              <a:lnSpc>
                <a:spcPct val="110000"/>
              </a:lnSpc>
              <a:buFontTx/>
              <a:buNone/>
              <a:defRPr/>
            </a:pPr>
            <a:r>
              <a:rPr lang="en-US" altLang="zh-CN" sz="2800" b="1" dirty="0" smtClean="0">
                <a:solidFill>
                  <a:srgbClr val="002060"/>
                </a:solidFill>
              </a:rPr>
              <a:t>2.1 </a:t>
            </a:r>
            <a:r>
              <a:rPr lang="zh-CN" altLang="en-US" sz="2800" b="1" dirty="0" smtClean="0">
                <a:solidFill>
                  <a:srgbClr val="002060"/>
                </a:solidFill>
              </a:rPr>
              <a:t>定义</a:t>
            </a:r>
            <a:r>
              <a:rPr lang="zh-CN" altLang="en-US" sz="2800" b="1" dirty="0">
                <a:solidFill>
                  <a:srgbClr val="002060"/>
                </a:solidFill>
              </a:rPr>
              <a:t>：测量工具能够度量出它所要测量的东西或达到某种目的的程度。对一个研究而言，它是指研究结果符合实际情况的程度。</a:t>
            </a:r>
          </a:p>
          <a:p>
            <a:pPr>
              <a:lnSpc>
                <a:spcPct val="110000"/>
              </a:lnSpc>
              <a:defRPr/>
            </a:pPr>
            <a:r>
              <a:rPr lang="zh-CN" altLang="en-US" sz="2800" b="1" dirty="0">
                <a:solidFill>
                  <a:srgbClr val="002060"/>
                </a:solidFill>
              </a:rPr>
              <a:t>信度是一致性、稳定性，而效度是</a:t>
            </a:r>
            <a:r>
              <a:rPr lang="zh-CN" altLang="en-US" sz="2800" b="1" u="sng" dirty="0">
                <a:solidFill>
                  <a:srgbClr val="002060"/>
                </a:solidFill>
              </a:rPr>
              <a:t>对研究结果正确性的评价</a:t>
            </a:r>
            <a:r>
              <a:rPr lang="zh-CN" altLang="en-US" sz="2800" b="1" dirty="0">
                <a:solidFill>
                  <a:srgbClr val="002060"/>
                </a:solidFill>
              </a:rPr>
              <a:t>；信度是前提和保障，效度是目的和根本</a:t>
            </a:r>
            <a:r>
              <a:rPr lang="zh-CN" altLang="en-US" sz="2800" b="1" dirty="0" smtClean="0">
                <a:solidFill>
                  <a:srgbClr val="002060"/>
                </a:solidFill>
              </a:rPr>
              <a:t>；</a:t>
            </a:r>
            <a:endParaRPr lang="en-US" altLang="zh-CN" sz="2800" b="1" dirty="0" smtClean="0">
              <a:solidFill>
                <a:srgbClr val="002060"/>
              </a:solidFill>
            </a:endParaRPr>
          </a:p>
          <a:p>
            <a:pPr marL="0" indent="0">
              <a:lnSpc>
                <a:spcPct val="110000"/>
              </a:lnSpc>
              <a:buFontTx/>
              <a:buNone/>
              <a:defRPr/>
            </a:pPr>
            <a:r>
              <a:rPr lang="en-US" altLang="zh-CN" sz="2600" b="1" dirty="0">
                <a:solidFill>
                  <a:srgbClr val="002060"/>
                </a:solidFill>
              </a:rPr>
              <a:t>2.2</a:t>
            </a:r>
            <a:r>
              <a:rPr lang="zh-CN" altLang="en-US" sz="2600" b="1" dirty="0">
                <a:solidFill>
                  <a:srgbClr val="002060"/>
                </a:solidFill>
              </a:rPr>
              <a:t>效度的类型：</a:t>
            </a:r>
          </a:p>
          <a:p>
            <a:pPr>
              <a:lnSpc>
                <a:spcPct val="110000"/>
              </a:lnSpc>
              <a:defRPr/>
            </a:pPr>
            <a:endParaRPr lang="zh-CN" altLang="en-US" sz="2800" b="1" dirty="0">
              <a:solidFill>
                <a:srgbClr val="002060"/>
              </a:solidFill>
            </a:endParaRPr>
          </a:p>
          <a:p>
            <a:pPr>
              <a:lnSpc>
                <a:spcPct val="110000"/>
              </a:lnSpc>
              <a:defRPr/>
            </a:pPr>
            <a:endParaRPr lang="en-US" altLang="zh-CN" sz="2800" b="1" dirty="0" smtClean="0">
              <a:solidFill>
                <a:schemeClr val="accent4">
                  <a:lumMod val="75000"/>
                </a:schemeClr>
              </a:solidFill>
            </a:endParaRP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5" name="Rectangle 2"/>
          <p:cNvSpPr>
            <a:spLocks noGrp="1" noChangeArrowheads="1"/>
          </p:cNvSpPr>
          <p:nvPr>
            <p:ph type="title"/>
          </p:nvPr>
        </p:nvSpPr>
        <p:spPr>
          <a:xfrm>
            <a:off x="468313" y="1125538"/>
            <a:ext cx="8229600" cy="1143000"/>
          </a:xfrm>
        </p:spPr>
        <p:txBody>
          <a:bodyPr/>
          <a:lstStyle/>
          <a:p>
            <a:pPr eaLnBrk="1" hangingPunct="1"/>
            <a:r>
              <a:rPr lang="zh-CN" altLang="en-US" b="1" smtClean="0">
                <a:solidFill>
                  <a:srgbClr val="660066"/>
                </a:solidFill>
                <a:latin typeface="黑体" pitchFamily="2" charset="-122"/>
                <a:ea typeface="黑体" pitchFamily="2" charset="-122"/>
              </a:rPr>
              <a:t>良好测验的特征</a:t>
            </a:r>
          </a:p>
        </p:txBody>
      </p:sp>
      <p:sp>
        <p:nvSpPr>
          <p:cNvPr id="123906" name="Rectangle 3"/>
          <p:cNvSpPr>
            <a:spLocks noGrp="1" noChangeArrowheads="1"/>
          </p:cNvSpPr>
          <p:nvPr>
            <p:ph idx="1"/>
          </p:nvPr>
        </p:nvSpPr>
        <p:spPr>
          <a:xfrm>
            <a:off x="395288" y="2332038"/>
            <a:ext cx="8229600" cy="4525962"/>
          </a:xfrm>
        </p:spPr>
        <p:txBody>
          <a:bodyPr/>
          <a:lstStyle/>
          <a:p>
            <a:pPr>
              <a:buFontTx/>
              <a:buNone/>
            </a:pPr>
            <a:r>
              <a:rPr lang="zh-CN" altLang="en-US" b="1" smtClean="0">
                <a:solidFill>
                  <a:srgbClr val="000066"/>
                </a:solidFill>
                <a:latin typeface="宋体" charset="-122"/>
              </a:rPr>
              <a:t>信度和效度的关系</a:t>
            </a:r>
          </a:p>
          <a:p>
            <a:pPr>
              <a:buFontTx/>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1 </a:t>
            </a:r>
            <a:r>
              <a:rPr lang="zh-CN" altLang="en-US" sz="2400" b="1" smtClean="0">
                <a:solidFill>
                  <a:srgbClr val="000066"/>
                </a:solidFill>
                <a:latin typeface="宋体" charset="-122"/>
              </a:rPr>
              <a:t>信度为效度的必要而非充分条件</a:t>
            </a:r>
          </a:p>
          <a:p>
            <a:pPr>
              <a:buFontTx/>
              <a:buNone/>
            </a:pPr>
            <a:r>
              <a:rPr lang="zh-CN" altLang="en-US" sz="2400" b="1" smtClean="0">
                <a:solidFill>
                  <a:srgbClr val="000066"/>
                </a:solidFill>
                <a:latin typeface="宋体" charset="-122"/>
              </a:rPr>
              <a:t>   </a:t>
            </a:r>
            <a:r>
              <a:rPr lang="en-US" altLang="zh-CN" sz="2400" b="1" smtClean="0">
                <a:solidFill>
                  <a:srgbClr val="000066"/>
                </a:solidFill>
                <a:latin typeface="宋体" charset="-122"/>
              </a:rPr>
              <a:t>2 </a:t>
            </a:r>
            <a:r>
              <a:rPr lang="zh-CN" altLang="en-US" sz="2400" b="1" smtClean="0">
                <a:solidFill>
                  <a:srgbClr val="000066"/>
                </a:solidFill>
                <a:latin typeface="宋体" charset="-122"/>
              </a:rPr>
              <a:t>效度受到信度的制约</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29"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24930"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5CDC103F-CAF4-4B4A-A8AB-DFCD7A0F3E99}" type="slidenum">
              <a:rPr lang="zh-CN" altLang="en-US" smtClean="0">
                <a:latin typeface="Arial" charset="0"/>
                <a:ea typeface="宋体" charset="-122"/>
              </a:rPr>
              <a:pPr algn="ctr" fontAlgn="base">
                <a:spcBef>
                  <a:spcPct val="0"/>
                </a:spcBef>
                <a:spcAft>
                  <a:spcPct val="0"/>
                </a:spcAft>
              </a:pPr>
              <a:t>91</a:t>
            </a:fld>
            <a:endParaRPr lang="en-US" altLang="zh-CN" smtClean="0">
              <a:latin typeface="Arial" charset="0"/>
              <a:ea typeface="宋体" charset="-122"/>
            </a:endParaRPr>
          </a:p>
        </p:txBody>
      </p:sp>
      <p:sp>
        <p:nvSpPr>
          <p:cNvPr id="976898" name="Rectangle 2"/>
          <p:cNvSpPr>
            <a:spLocks noGrp="1" noChangeArrowheads="1"/>
          </p:cNvSpPr>
          <p:nvPr>
            <p:ph type="body" idx="1"/>
          </p:nvPr>
        </p:nvSpPr>
        <p:spPr>
          <a:xfrm>
            <a:off x="395288" y="2276475"/>
            <a:ext cx="8280400" cy="3889375"/>
          </a:xfrm>
        </p:spPr>
        <p:txBody>
          <a:bodyPr>
            <a:normAutofit fontScale="92500"/>
          </a:bodyPr>
          <a:lstStyle/>
          <a:p>
            <a:pPr>
              <a:lnSpc>
                <a:spcPct val="115000"/>
              </a:lnSpc>
              <a:buFont typeface="Wingdings" pitchFamily="2" charset="2"/>
              <a:buNone/>
              <a:defRPr/>
            </a:pPr>
            <a:r>
              <a:rPr lang="zh-CN" altLang="en-US" sz="3900" b="1" dirty="0">
                <a:solidFill>
                  <a:srgbClr val="002060"/>
                </a:solidFill>
              </a:rPr>
              <a:t> </a:t>
            </a:r>
            <a:r>
              <a:rPr lang="zh-CN" altLang="en-US" sz="3900" b="1" dirty="0" smtClean="0">
                <a:solidFill>
                  <a:srgbClr val="002060"/>
                </a:solidFill>
              </a:rPr>
              <a:t>难度与区分度</a:t>
            </a:r>
            <a:endParaRPr lang="en-US" altLang="zh-CN" sz="3900" b="1" dirty="0" smtClean="0">
              <a:solidFill>
                <a:srgbClr val="002060"/>
              </a:solidFill>
            </a:endParaRPr>
          </a:p>
          <a:p>
            <a:pPr>
              <a:lnSpc>
                <a:spcPct val="115000"/>
              </a:lnSpc>
              <a:buFont typeface="Wingdings" pitchFamily="2" charset="2"/>
              <a:buNone/>
              <a:defRPr/>
            </a:pPr>
            <a:r>
              <a:rPr lang="zh-CN" altLang="en-US" b="1" dirty="0" smtClean="0">
                <a:solidFill>
                  <a:srgbClr val="002060"/>
                </a:solidFill>
              </a:rPr>
              <a:t>难度</a:t>
            </a:r>
            <a:r>
              <a:rPr lang="zh-CN" altLang="en-US" b="1" dirty="0">
                <a:solidFill>
                  <a:srgbClr val="002060"/>
                </a:solidFill>
              </a:rPr>
              <a:t>：即题目的难易程度，难度适中最好。</a:t>
            </a:r>
          </a:p>
          <a:p>
            <a:pPr>
              <a:lnSpc>
                <a:spcPct val="115000"/>
              </a:lnSpc>
              <a:buFont typeface="Wingdings" pitchFamily="2" charset="2"/>
              <a:buNone/>
              <a:defRPr/>
            </a:pPr>
            <a:r>
              <a:rPr lang="zh-CN" altLang="en-US" b="1" dirty="0">
                <a:solidFill>
                  <a:srgbClr val="002060"/>
                </a:solidFill>
              </a:rPr>
              <a:t> </a:t>
            </a:r>
            <a:r>
              <a:rPr lang="zh-CN" altLang="en-US" b="1" dirty="0" smtClean="0">
                <a:solidFill>
                  <a:srgbClr val="002060"/>
                </a:solidFill>
              </a:rPr>
              <a:t> 区分</a:t>
            </a:r>
            <a:r>
              <a:rPr lang="zh-CN" altLang="en-US" b="1" dirty="0">
                <a:solidFill>
                  <a:srgbClr val="002060"/>
                </a:solidFill>
              </a:rPr>
              <a:t>度：测验对不同水平的考生能鉴别高低</a:t>
            </a:r>
            <a:r>
              <a:rPr lang="zh-CN" altLang="en-US" b="1" dirty="0" smtClean="0">
                <a:solidFill>
                  <a:srgbClr val="002060"/>
                </a:solidFill>
              </a:rPr>
              <a:t>。</a:t>
            </a:r>
            <a:endParaRPr lang="en-US" altLang="zh-CN" b="1" dirty="0" smtClean="0">
              <a:solidFill>
                <a:srgbClr val="002060"/>
              </a:solidFill>
            </a:endParaRPr>
          </a:p>
          <a:p>
            <a:pPr>
              <a:lnSpc>
                <a:spcPct val="115000"/>
              </a:lnSpc>
              <a:buFont typeface="Wingdings" pitchFamily="2" charset="2"/>
              <a:buNone/>
              <a:defRPr/>
            </a:pPr>
            <a:r>
              <a:rPr lang="zh-CN" altLang="en-US" b="1" dirty="0" smtClean="0">
                <a:solidFill>
                  <a:srgbClr val="002060"/>
                </a:solidFill>
              </a:rPr>
              <a:t>它</a:t>
            </a:r>
            <a:r>
              <a:rPr lang="zh-CN" altLang="en-US" b="1" dirty="0">
                <a:solidFill>
                  <a:srgbClr val="002060"/>
                </a:solidFill>
              </a:rPr>
              <a:t>与测验的难度有关，难度适中区分度较高</a:t>
            </a:r>
            <a:r>
              <a:rPr lang="zh-CN" altLang="en-US" b="1" dirty="0" smtClean="0">
                <a:solidFill>
                  <a:srgbClr val="002060"/>
                </a:solidFill>
              </a:rPr>
              <a:t>，</a:t>
            </a:r>
            <a:endParaRPr lang="en-US" altLang="zh-CN" b="1" dirty="0" smtClean="0">
              <a:solidFill>
                <a:srgbClr val="002060"/>
              </a:solidFill>
            </a:endParaRPr>
          </a:p>
          <a:p>
            <a:pPr>
              <a:lnSpc>
                <a:spcPct val="115000"/>
              </a:lnSpc>
              <a:buFont typeface="Wingdings" pitchFamily="2" charset="2"/>
              <a:buNone/>
              <a:defRPr/>
            </a:pPr>
            <a:r>
              <a:rPr lang="zh-CN" altLang="en-US" b="1" dirty="0" smtClean="0">
                <a:solidFill>
                  <a:srgbClr val="002060"/>
                </a:solidFill>
              </a:rPr>
              <a:t>区分</a:t>
            </a:r>
            <a:r>
              <a:rPr lang="zh-CN" altLang="en-US" b="1" dirty="0">
                <a:solidFill>
                  <a:srgbClr val="002060"/>
                </a:solidFill>
              </a:rPr>
              <a:t>度是保证测验效度的重要条件</a:t>
            </a:r>
            <a:r>
              <a:rPr lang="zh-CN" altLang="en-US" dirty="0"/>
              <a:t>。</a:t>
            </a:r>
          </a:p>
        </p:txBody>
      </p:sp>
      <p:sp>
        <p:nvSpPr>
          <p:cNvPr id="124932" name="Rectangle 3"/>
          <p:cNvSpPr>
            <a:spLocks noGrp="1" noChangeArrowheads="1"/>
          </p:cNvSpPr>
          <p:nvPr>
            <p:ph type="title"/>
          </p:nvPr>
        </p:nvSpPr>
        <p:spPr>
          <a:xfrm>
            <a:off x="539750" y="1196975"/>
            <a:ext cx="7848600" cy="1008063"/>
          </a:xfrm>
        </p:spPr>
        <p:txBody>
          <a:bodyPr/>
          <a:lstStyle/>
          <a:p>
            <a:r>
              <a:rPr lang="zh-CN" altLang="en-US" b="1" smtClean="0">
                <a:solidFill>
                  <a:srgbClr val="660066"/>
                </a:solidFill>
                <a:latin typeface="黑体" pitchFamily="2" charset="-122"/>
                <a:ea typeface="黑体" pitchFamily="2" charset="-122"/>
              </a:rPr>
              <a:t>良好测验的特征</a:t>
            </a:r>
            <a:endParaRPr lang="zh-CN" altLang="en-US" smtClean="0">
              <a:solidFill>
                <a:schemeClr va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76898">
                                            <p:txEl>
                                              <p:pRg st="0" end="0"/>
                                            </p:txEl>
                                          </p:spTgt>
                                        </p:tgtEl>
                                        <p:attrNameLst>
                                          <p:attrName>style.visibility</p:attrName>
                                        </p:attrNameLst>
                                      </p:cBhvr>
                                      <p:to>
                                        <p:strVal val="visible"/>
                                      </p:to>
                                    </p:set>
                                    <p:animEffect transition="in" filter="checkerboard(across)">
                                      <p:cBhvr>
                                        <p:cTn id="7" dur="500"/>
                                        <p:tgtEl>
                                          <p:spTgt spid="9768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76898">
                                            <p:txEl>
                                              <p:pRg st="1" end="1"/>
                                            </p:txEl>
                                          </p:spTgt>
                                        </p:tgtEl>
                                        <p:attrNameLst>
                                          <p:attrName>style.visibility</p:attrName>
                                        </p:attrNameLst>
                                      </p:cBhvr>
                                      <p:to>
                                        <p:strVal val="visible"/>
                                      </p:to>
                                    </p:set>
                                    <p:animEffect transition="in" filter="checkerboard(across)">
                                      <p:cBhvr>
                                        <p:cTn id="12" dur="500"/>
                                        <p:tgtEl>
                                          <p:spTgt spid="97689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76898">
                                            <p:txEl>
                                              <p:pRg st="2" end="2"/>
                                            </p:txEl>
                                          </p:spTgt>
                                        </p:tgtEl>
                                        <p:attrNameLst>
                                          <p:attrName>style.visibility</p:attrName>
                                        </p:attrNameLst>
                                      </p:cBhvr>
                                      <p:to>
                                        <p:strVal val="visible"/>
                                      </p:to>
                                    </p:set>
                                    <p:animEffect transition="in" filter="checkerboard(across)">
                                      <p:cBhvr>
                                        <p:cTn id="17" dur="500"/>
                                        <p:tgtEl>
                                          <p:spTgt spid="97689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76898">
                                            <p:txEl>
                                              <p:pRg st="3" end="3"/>
                                            </p:txEl>
                                          </p:spTgt>
                                        </p:tgtEl>
                                        <p:attrNameLst>
                                          <p:attrName>style.visibility</p:attrName>
                                        </p:attrNameLst>
                                      </p:cBhvr>
                                      <p:to>
                                        <p:strVal val="visible"/>
                                      </p:to>
                                    </p:set>
                                    <p:animEffect transition="in" filter="checkerboard(across)">
                                      <p:cBhvr>
                                        <p:cTn id="22" dur="500"/>
                                        <p:tgtEl>
                                          <p:spTgt spid="97689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976898">
                                            <p:txEl>
                                              <p:pRg st="4" end="4"/>
                                            </p:txEl>
                                          </p:spTgt>
                                        </p:tgtEl>
                                        <p:attrNameLst>
                                          <p:attrName>style.visibility</p:attrName>
                                        </p:attrNameLst>
                                      </p:cBhvr>
                                      <p:to>
                                        <p:strVal val="visible"/>
                                      </p:to>
                                    </p:set>
                                    <p:animEffect transition="in" filter="checkerboard(across)">
                                      <p:cBhvr>
                                        <p:cTn id="27" dur="500"/>
                                        <p:tgtEl>
                                          <p:spTgt spid="97689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6898" grpId="0" build="p"/>
    </p:bld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3"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25954"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40751352-D991-4279-84D7-D3823A1FB8E3}" type="slidenum">
              <a:rPr lang="zh-CN" altLang="en-US" smtClean="0">
                <a:latin typeface="Arial" charset="0"/>
                <a:ea typeface="宋体" charset="-122"/>
              </a:rPr>
              <a:pPr algn="ctr" fontAlgn="base">
                <a:spcBef>
                  <a:spcPct val="0"/>
                </a:spcBef>
                <a:spcAft>
                  <a:spcPct val="0"/>
                </a:spcAft>
              </a:pPr>
              <a:t>92</a:t>
            </a:fld>
            <a:endParaRPr lang="en-US" altLang="zh-CN" smtClean="0">
              <a:latin typeface="Arial" charset="0"/>
              <a:ea typeface="宋体" charset="-122"/>
            </a:endParaRPr>
          </a:p>
        </p:txBody>
      </p:sp>
      <p:sp>
        <p:nvSpPr>
          <p:cNvPr id="125955" name="Rectangle 2"/>
          <p:cNvSpPr>
            <a:spLocks noGrp="1" noChangeArrowheads="1"/>
          </p:cNvSpPr>
          <p:nvPr>
            <p:ph type="body" idx="1"/>
          </p:nvPr>
        </p:nvSpPr>
        <p:spPr>
          <a:xfrm>
            <a:off x="284163" y="1700213"/>
            <a:ext cx="8893175" cy="5327650"/>
          </a:xfrm>
        </p:spPr>
        <p:txBody>
          <a:bodyPr/>
          <a:lstStyle/>
          <a:p>
            <a:pPr>
              <a:buFont typeface="Wingdings" pitchFamily="2" charset="2"/>
              <a:buNone/>
            </a:pPr>
            <a:r>
              <a:rPr lang="zh-CN" altLang="en-US" b="1" smtClean="0">
                <a:solidFill>
                  <a:srgbClr val="002060"/>
                </a:solidFill>
              </a:rPr>
              <a:t>项目的难度系数</a:t>
            </a:r>
          </a:p>
          <a:p>
            <a:pPr lvl="1"/>
            <a:r>
              <a:rPr lang="zh-CN" altLang="en-US" sz="2600" b="1" smtClean="0">
                <a:solidFill>
                  <a:srgbClr val="002060"/>
                </a:solidFill>
              </a:rPr>
              <a:t>把测验按分数高低排成顺序，清点份数</a:t>
            </a:r>
            <a:r>
              <a:rPr lang="en-US" altLang="zh-CN" sz="2600" b="1" smtClean="0">
                <a:solidFill>
                  <a:srgbClr val="002060"/>
                </a:solidFill>
              </a:rPr>
              <a:t>N</a:t>
            </a:r>
            <a:r>
              <a:rPr lang="zh-CN" altLang="en-US" sz="2600" b="1" smtClean="0">
                <a:solidFill>
                  <a:srgbClr val="002060"/>
                </a:solidFill>
              </a:rPr>
              <a:t>。</a:t>
            </a:r>
          </a:p>
          <a:p>
            <a:pPr lvl="1"/>
            <a:r>
              <a:rPr lang="zh-CN" altLang="en-US" sz="2600" b="1" smtClean="0">
                <a:solidFill>
                  <a:srgbClr val="002060"/>
                </a:solidFill>
              </a:rPr>
              <a:t>以</a:t>
            </a:r>
            <a:r>
              <a:rPr lang="en-US" altLang="zh-CN" sz="2600" b="1" smtClean="0">
                <a:solidFill>
                  <a:srgbClr val="002060"/>
                </a:solidFill>
              </a:rPr>
              <a:t>N</a:t>
            </a:r>
            <a:r>
              <a:rPr lang="zh-CN" altLang="en-US" sz="2600" b="1" smtClean="0">
                <a:solidFill>
                  <a:srgbClr val="002060"/>
                </a:solidFill>
              </a:rPr>
              <a:t>乘</a:t>
            </a:r>
            <a:r>
              <a:rPr lang="en-US" altLang="zh-CN" sz="2600" b="1" smtClean="0">
                <a:solidFill>
                  <a:srgbClr val="002060"/>
                </a:solidFill>
              </a:rPr>
              <a:t>0.27</a:t>
            </a:r>
            <a:r>
              <a:rPr lang="zh-CN" altLang="en-US" sz="2600" b="1" smtClean="0">
                <a:solidFill>
                  <a:srgbClr val="002060"/>
                </a:solidFill>
              </a:rPr>
              <a:t>并取整求得取样数</a:t>
            </a:r>
            <a:r>
              <a:rPr lang="en-US" altLang="zh-CN" sz="2600" b="1" smtClean="0">
                <a:solidFill>
                  <a:srgbClr val="002060"/>
                </a:solidFill>
              </a:rPr>
              <a:t>n</a:t>
            </a:r>
            <a:r>
              <a:rPr lang="zh-CN" altLang="en-US" sz="2600" b="1" smtClean="0">
                <a:solidFill>
                  <a:srgbClr val="002060"/>
                </a:solidFill>
              </a:rPr>
              <a:t>。</a:t>
            </a:r>
          </a:p>
          <a:p>
            <a:pPr lvl="1"/>
            <a:r>
              <a:rPr lang="zh-CN" altLang="en-US" sz="2600" b="1" smtClean="0">
                <a:solidFill>
                  <a:srgbClr val="002060"/>
                </a:solidFill>
              </a:rPr>
              <a:t>从高端和低端各取</a:t>
            </a:r>
            <a:r>
              <a:rPr lang="en-US" altLang="zh-CN" sz="2600" b="1" smtClean="0">
                <a:solidFill>
                  <a:srgbClr val="002060"/>
                </a:solidFill>
              </a:rPr>
              <a:t>n</a:t>
            </a:r>
            <a:r>
              <a:rPr lang="zh-CN" altLang="en-US" sz="2600" b="1" smtClean="0">
                <a:solidFill>
                  <a:srgbClr val="002060"/>
                </a:solidFill>
              </a:rPr>
              <a:t>份卷。</a:t>
            </a:r>
          </a:p>
          <a:p>
            <a:pPr lvl="1"/>
            <a:r>
              <a:rPr lang="zh-CN" altLang="en-US" sz="2600" b="1" smtClean="0">
                <a:solidFill>
                  <a:srgbClr val="002060"/>
                </a:solidFill>
              </a:rPr>
              <a:t>分别求出高低分组中答对的比例</a:t>
            </a:r>
            <a:r>
              <a:rPr lang="en-US" altLang="zh-CN" sz="2600" b="1" smtClean="0">
                <a:solidFill>
                  <a:srgbClr val="002060"/>
                </a:solidFill>
              </a:rPr>
              <a:t>P</a:t>
            </a:r>
            <a:r>
              <a:rPr lang="en-US" altLang="zh-CN" sz="2600" b="1" baseline="-25000" smtClean="0">
                <a:solidFill>
                  <a:srgbClr val="002060"/>
                </a:solidFill>
              </a:rPr>
              <a:t>H</a:t>
            </a:r>
            <a:r>
              <a:rPr lang="zh-CN" altLang="en-US" sz="2600" b="1" smtClean="0">
                <a:solidFill>
                  <a:srgbClr val="002060"/>
                </a:solidFill>
              </a:rPr>
              <a:t>和</a:t>
            </a:r>
            <a:r>
              <a:rPr lang="en-US" altLang="zh-CN" sz="2600" b="1" smtClean="0">
                <a:solidFill>
                  <a:srgbClr val="002060"/>
                </a:solidFill>
              </a:rPr>
              <a:t>P</a:t>
            </a:r>
            <a:r>
              <a:rPr lang="en-US" altLang="zh-CN" sz="2600" b="1" baseline="-25000" smtClean="0">
                <a:solidFill>
                  <a:srgbClr val="002060"/>
                </a:solidFill>
              </a:rPr>
              <a:t>L</a:t>
            </a:r>
          </a:p>
          <a:p>
            <a:pPr lvl="1"/>
            <a:r>
              <a:rPr lang="zh-CN" altLang="en-US" sz="2600" b="1" smtClean="0">
                <a:solidFill>
                  <a:srgbClr val="002060"/>
                </a:solidFill>
              </a:rPr>
              <a:t>难度系数</a:t>
            </a:r>
            <a:r>
              <a:rPr lang="en-US" altLang="zh-CN" sz="2600" b="1" smtClean="0">
                <a:solidFill>
                  <a:srgbClr val="002060"/>
                </a:solidFill>
                <a:latin typeface="Times New Roman" pitchFamily="18" charset="0"/>
              </a:rPr>
              <a:t>P</a:t>
            </a:r>
            <a:r>
              <a:rPr lang="zh-CN" altLang="en-US" sz="2600" b="1" smtClean="0">
                <a:solidFill>
                  <a:srgbClr val="002060"/>
                </a:solidFill>
                <a:latin typeface="Times New Roman" pitchFamily="18" charset="0"/>
              </a:rPr>
              <a:t>＝（ </a:t>
            </a:r>
            <a:r>
              <a:rPr lang="en-US" altLang="zh-CN" sz="2600" b="1" smtClean="0">
                <a:solidFill>
                  <a:srgbClr val="002060"/>
                </a:solidFill>
                <a:latin typeface="Times New Roman" pitchFamily="18" charset="0"/>
              </a:rPr>
              <a:t>P</a:t>
            </a:r>
            <a:r>
              <a:rPr lang="en-US" altLang="zh-CN" sz="2600" b="1" baseline="-25000" smtClean="0">
                <a:solidFill>
                  <a:srgbClr val="002060"/>
                </a:solidFill>
                <a:latin typeface="Times New Roman" pitchFamily="18" charset="0"/>
              </a:rPr>
              <a:t>H</a:t>
            </a:r>
            <a:r>
              <a:rPr lang="en-US" altLang="zh-CN" sz="2600" b="1" smtClean="0">
                <a:solidFill>
                  <a:srgbClr val="002060"/>
                </a:solidFill>
                <a:latin typeface="Times New Roman" pitchFamily="18" charset="0"/>
              </a:rPr>
              <a:t>+P</a:t>
            </a:r>
            <a:r>
              <a:rPr lang="en-US" altLang="zh-CN" sz="2600" b="1" baseline="-25000" smtClean="0">
                <a:solidFill>
                  <a:srgbClr val="002060"/>
                </a:solidFill>
                <a:latin typeface="Times New Roman" pitchFamily="18" charset="0"/>
              </a:rPr>
              <a:t>L</a:t>
            </a:r>
            <a:r>
              <a:rPr lang="zh-CN" altLang="en-US" sz="2600" b="1" smtClean="0">
                <a:solidFill>
                  <a:srgbClr val="002060"/>
                </a:solidFill>
                <a:latin typeface="Times New Roman" pitchFamily="18" charset="0"/>
              </a:rPr>
              <a:t>）</a:t>
            </a:r>
            <a:r>
              <a:rPr lang="en-US" altLang="zh-CN" sz="2600" b="1" smtClean="0">
                <a:solidFill>
                  <a:srgbClr val="002060"/>
                </a:solidFill>
                <a:latin typeface="Times New Roman" pitchFamily="18" charset="0"/>
              </a:rPr>
              <a:t>/2</a:t>
            </a:r>
          </a:p>
          <a:p>
            <a:pPr lvl="1"/>
            <a:r>
              <a:rPr lang="zh-CN" altLang="en-US" sz="2600" b="1" smtClean="0">
                <a:solidFill>
                  <a:srgbClr val="002060"/>
                </a:solidFill>
              </a:rPr>
              <a:t>如果是选择题，用以下公式校正</a:t>
            </a:r>
            <a:r>
              <a:rPr lang="en-US" altLang="zh-CN" sz="2600" b="1" smtClean="0">
                <a:solidFill>
                  <a:srgbClr val="002060"/>
                </a:solidFill>
              </a:rPr>
              <a:t>:</a:t>
            </a:r>
          </a:p>
          <a:p>
            <a:pPr>
              <a:buFont typeface="Wingdings" pitchFamily="2" charset="2"/>
              <a:buNone/>
            </a:pPr>
            <a:r>
              <a:rPr lang="en-US" altLang="zh-CN" sz="2600" b="1" smtClean="0">
                <a:solidFill>
                  <a:srgbClr val="002060"/>
                </a:solidFill>
              </a:rPr>
              <a:t>      </a:t>
            </a:r>
            <a:r>
              <a:rPr lang="en-US" altLang="zh-CN" sz="2600" b="1" smtClean="0">
                <a:solidFill>
                  <a:srgbClr val="002060"/>
                </a:solidFill>
                <a:latin typeface="Times New Roman" pitchFamily="18" charset="0"/>
              </a:rPr>
              <a:t>P’</a:t>
            </a:r>
            <a:r>
              <a:rPr lang="zh-CN" altLang="en-US" sz="2600" b="1" smtClean="0">
                <a:solidFill>
                  <a:srgbClr val="002060"/>
                </a:solidFill>
                <a:latin typeface="Times New Roman" pitchFamily="18" charset="0"/>
              </a:rPr>
              <a:t>＝（</a:t>
            </a:r>
            <a:r>
              <a:rPr lang="en-US" altLang="zh-CN" sz="2600" b="1" smtClean="0">
                <a:solidFill>
                  <a:srgbClr val="002060"/>
                </a:solidFill>
                <a:latin typeface="Times New Roman" pitchFamily="18" charset="0"/>
              </a:rPr>
              <a:t>KP</a:t>
            </a:r>
            <a:r>
              <a:rPr lang="zh-CN" altLang="en-US" sz="2600" b="1" smtClean="0">
                <a:solidFill>
                  <a:srgbClr val="002060"/>
                </a:solidFill>
                <a:latin typeface="Times New Roman" pitchFamily="18" charset="0"/>
              </a:rPr>
              <a:t>－</a:t>
            </a:r>
            <a:r>
              <a:rPr lang="en-US" altLang="zh-CN" sz="2600" b="1" smtClean="0">
                <a:solidFill>
                  <a:srgbClr val="002060"/>
                </a:solidFill>
                <a:latin typeface="Times New Roman" pitchFamily="18" charset="0"/>
              </a:rPr>
              <a:t>1</a:t>
            </a:r>
            <a:r>
              <a:rPr lang="zh-CN" altLang="en-US" sz="2600" b="1" smtClean="0">
                <a:solidFill>
                  <a:srgbClr val="002060"/>
                </a:solidFill>
                <a:latin typeface="Times New Roman" pitchFamily="18" charset="0"/>
              </a:rPr>
              <a:t>）</a:t>
            </a:r>
            <a:r>
              <a:rPr lang="en-US" altLang="zh-CN" sz="2600" b="1" smtClean="0">
                <a:solidFill>
                  <a:srgbClr val="002060"/>
                </a:solidFill>
                <a:latin typeface="Times New Roman" pitchFamily="18" charset="0"/>
              </a:rPr>
              <a:t>/(k-1)</a:t>
            </a:r>
          </a:p>
          <a:p>
            <a:pPr>
              <a:buFont typeface="Wingdings" pitchFamily="2" charset="2"/>
              <a:buNone/>
            </a:pPr>
            <a:r>
              <a:rPr lang="en-US" altLang="zh-CN" sz="2600" b="1" smtClean="0">
                <a:solidFill>
                  <a:srgbClr val="002060"/>
                </a:solidFill>
              </a:rPr>
              <a:t>      K</a:t>
            </a:r>
            <a:r>
              <a:rPr lang="zh-CN" altLang="en-US" sz="2600" b="1" smtClean="0">
                <a:solidFill>
                  <a:srgbClr val="002060"/>
                </a:solidFill>
              </a:rPr>
              <a:t>为备择答案数，</a:t>
            </a:r>
            <a:r>
              <a:rPr lang="en-US" altLang="zh-CN" sz="2600" b="1" smtClean="0">
                <a:solidFill>
                  <a:srgbClr val="002060"/>
                </a:solidFill>
              </a:rPr>
              <a:t>P</a:t>
            </a:r>
            <a:r>
              <a:rPr lang="zh-CN" altLang="en-US" sz="2600" b="1" smtClean="0">
                <a:solidFill>
                  <a:srgbClr val="002060"/>
                </a:solidFill>
              </a:rPr>
              <a:t>为原比例。例如一个</a:t>
            </a:r>
            <a:r>
              <a:rPr lang="en-US" altLang="zh-CN" sz="2600" b="1" smtClean="0">
                <a:solidFill>
                  <a:srgbClr val="002060"/>
                </a:solidFill>
              </a:rPr>
              <a:t>5</a:t>
            </a:r>
            <a:r>
              <a:rPr lang="zh-CN" altLang="en-US" sz="2600" b="1" smtClean="0">
                <a:solidFill>
                  <a:srgbClr val="002060"/>
                </a:solidFill>
              </a:rPr>
              <a:t>种备择答    </a:t>
            </a:r>
          </a:p>
          <a:p>
            <a:pPr>
              <a:buFont typeface="Wingdings" pitchFamily="2" charset="2"/>
              <a:buNone/>
            </a:pPr>
            <a:r>
              <a:rPr lang="zh-CN" altLang="en-US" sz="2600" b="1" smtClean="0">
                <a:solidFill>
                  <a:srgbClr val="002060"/>
                </a:solidFill>
              </a:rPr>
              <a:t>      案的项目，</a:t>
            </a:r>
            <a:r>
              <a:rPr lang="en-US" altLang="zh-CN" sz="2600" b="1" smtClean="0">
                <a:solidFill>
                  <a:srgbClr val="002060"/>
                </a:solidFill>
                <a:latin typeface="Times New Roman" pitchFamily="18" charset="0"/>
              </a:rPr>
              <a:t>P</a:t>
            </a:r>
            <a:r>
              <a:rPr lang="zh-CN" altLang="en-US" sz="2600" b="1" smtClean="0">
                <a:solidFill>
                  <a:srgbClr val="002060"/>
                </a:solidFill>
                <a:latin typeface="Times New Roman" pitchFamily="18" charset="0"/>
              </a:rPr>
              <a:t>＝</a:t>
            </a:r>
            <a:r>
              <a:rPr lang="en-US" altLang="zh-CN" sz="2600" b="1" smtClean="0">
                <a:solidFill>
                  <a:srgbClr val="002060"/>
                </a:solidFill>
                <a:latin typeface="Times New Roman" pitchFamily="18" charset="0"/>
              </a:rPr>
              <a:t>0.8</a:t>
            </a:r>
            <a:r>
              <a:rPr lang="zh-CN" altLang="en-US" sz="2600" b="1" smtClean="0">
                <a:solidFill>
                  <a:srgbClr val="002060"/>
                </a:solidFill>
              </a:rPr>
              <a:t>，则</a:t>
            </a:r>
            <a:r>
              <a:rPr lang="en-US" altLang="zh-CN" sz="2600" b="1" smtClean="0">
                <a:solidFill>
                  <a:srgbClr val="002060"/>
                </a:solidFill>
                <a:latin typeface="Times New Roman" pitchFamily="18" charset="0"/>
              </a:rPr>
              <a:t>P’=</a:t>
            </a:r>
            <a:r>
              <a:rPr lang="zh-CN" altLang="en-US" sz="2600" b="1" smtClean="0">
                <a:solidFill>
                  <a:srgbClr val="002060"/>
                </a:solidFill>
                <a:latin typeface="Times New Roman" pitchFamily="18" charset="0"/>
              </a:rPr>
              <a:t>（</a:t>
            </a:r>
            <a:r>
              <a:rPr lang="en-US" altLang="zh-CN" sz="2600" b="1" smtClean="0">
                <a:solidFill>
                  <a:srgbClr val="002060"/>
                </a:solidFill>
                <a:latin typeface="Times New Roman" pitchFamily="18" charset="0"/>
              </a:rPr>
              <a:t>5×0.8-1</a:t>
            </a:r>
            <a:r>
              <a:rPr lang="zh-CN" altLang="en-US" sz="2600" b="1" smtClean="0">
                <a:solidFill>
                  <a:srgbClr val="002060"/>
                </a:solidFill>
                <a:latin typeface="Times New Roman" pitchFamily="18" charset="0"/>
              </a:rPr>
              <a:t>）</a:t>
            </a:r>
            <a:r>
              <a:rPr lang="en-US" altLang="zh-CN" sz="2600" b="1" smtClean="0">
                <a:solidFill>
                  <a:srgbClr val="002060"/>
                </a:solidFill>
                <a:latin typeface="Times New Roman" pitchFamily="18" charset="0"/>
              </a:rPr>
              <a:t>/(5-1)=0.75</a:t>
            </a:r>
          </a:p>
        </p:txBody>
      </p:sp>
      <p:sp>
        <p:nvSpPr>
          <p:cNvPr id="125956" name="Rectangle 3"/>
          <p:cNvSpPr>
            <a:spLocks noGrp="1" noChangeArrowheads="1"/>
          </p:cNvSpPr>
          <p:nvPr>
            <p:ph type="title"/>
          </p:nvPr>
        </p:nvSpPr>
        <p:spPr>
          <a:xfrm>
            <a:off x="468313" y="620713"/>
            <a:ext cx="8229600" cy="1143000"/>
          </a:xfrm>
        </p:spPr>
        <p:txBody>
          <a:bodyPr/>
          <a:lstStyle/>
          <a:p>
            <a:r>
              <a:rPr lang="zh-CN" altLang="en-US" b="1" smtClean="0">
                <a:solidFill>
                  <a:srgbClr val="660066"/>
                </a:solidFill>
                <a:latin typeface="黑体" pitchFamily="2" charset="-122"/>
                <a:ea typeface="黑体" pitchFamily="2" charset="-122"/>
              </a:rPr>
              <a:t>良好测验的特征</a:t>
            </a:r>
            <a:endParaRPr lang="zh-CN" altLang="en-US" smtClean="0"/>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26978"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B62C2BF2-BDB9-44C0-9F46-397D8614BBD9}" type="slidenum">
              <a:rPr lang="zh-CN" altLang="en-US" smtClean="0">
                <a:latin typeface="Arial" charset="0"/>
                <a:ea typeface="宋体" charset="-122"/>
              </a:rPr>
              <a:pPr algn="ctr" fontAlgn="base">
                <a:spcBef>
                  <a:spcPct val="0"/>
                </a:spcBef>
                <a:spcAft>
                  <a:spcPct val="0"/>
                </a:spcAft>
              </a:pPr>
              <a:t>93</a:t>
            </a:fld>
            <a:endParaRPr lang="en-US" altLang="zh-CN" smtClean="0">
              <a:latin typeface="Arial" charset="0"/>
              <a:ea typeface="宋体" charset="-122"/>
            </a:endParaRPr>
          </a:p>
        </p:txBody>
      </p:sp>
      <p:sp>
        <p:nvSpPr>
          <p:cNvPr id="978946" name="Rectangle 2"/>
          <p:cNvSpPr>
            <a:spLocks noGrp="1" noChangeArrowheads="1"/>
          </p:cNvSpPr>
          <p:nvPr>
            <p:ph type="body" idx="1"/>
          </p:nvPr>
        </p:nvSpPr>
        <p:spPr>
          <a:xfrm>
            <a:off x="0" y="1196975"/>
            <a:ext cx="9144000" cy="2374900"/>
          </a:xfrm>
        </p:spPr>
        <p:txBody>
          <a:bodyPr>
            <a:normAutofit fontScale="92500"/>
          </a:bodyPr>
          <a:lstStyle/>
          <a:p>
            <a:pPr>
              <a:lnSpc>
                <a:spcPct val="115000"/>
              </a:lnSpc>
              <a:buFont typeface="Wingdings" pitchFamily="2" charset="2"/>
              <a:buNone/>
              <a:defRPr/>
            </a:pPr>
            <a:r>
              <a:rPr lang="zh-CN" altLang="en-US" b="1" dirty="0" smtClean="0">
                <a:solidFill>
                  <a:srgbClr val="002060"/>
                </a:solidFill>
              </a:rPr>
              <a:t>项目</a:t>
            </a:r>
            <a:r>
              <a:rPr lang="zh-CN" altLang="en-US" b="1" dirty="0">
                <a:solidFill>
                  <a:srgbClr val="002060"/>
                </a:solidFill>
              </a:rPr>
              <a:t>的辨别力</a:t>
            </a:r>
            <a:r>
              <a:rPr lang="en-US" altLang="zh-CN" b="1" dirty="0">
                <a:solidFill>
                  <a:srgbClr val="002060"/>
                </a:solidFill>
              </a:rPr>
              <a:t>(</a:t>
            </a:r>
            <a:r>
              <a:rPr lang="zh-CN" altLang="en-US" b="1" dirty="0">
                <a:solidFill>
                  <a:srgbClr val="002060"/>
                </a:solidFill>
              </a:rPr>
              <a:t>区分度</a:t>
            </a:r>
            <a:r>
              <a:rPr lang="en-US" altLang="zh-CN" b="1" dirty="0">
                <a:solidFill>
                  <a:srgbClr val="002060"/>
                </a:solidFill>
              </a:rPr>
              <a:t>)</a:t>
            </a:r>
          </a:p>
          <a:p>
            <a:pPr lvl="1">
              <a:lnSpc>
                <a:spcPct val="115000"/>
              </a:lnSpc>
              <a:defRPr/>
            </a:pPr>
            <a:r>
              <a:rPr lang="en-US" altLang="zh-CN" b="1" dirty="0">
                <a:solidFill>
                  <a:srgbClr val="002060"/>
                </a:solidFill>
              </a:rPr>
              <a:t>D</a:t>
            </a:r>
            <a:r>
              <a:rPr lang="zh-CN" altLang="en-US" b="1" dirty="0">
                <a:solidFill>
                  <a:srgbClr val="002060"/>
                </a:solidFill>
              </a:rPr>
              <a:t>＝</a:t>
            </a:r>
            <a:r>
              <a:rPr lang="en-US" altLang="zh-CN" b="1" dirty="0">
                <a:solidFill>
                  <a:srgbClr val="002060"/>
                </a:solidFill>
              </a:rPr>
              <a:t>P</a:t>
            </a:r>
            <a:r>
              <a:rPr lang="en-US" altLang="zh-CN" b="1" baseline="-25000" dirty="0">
                <a:solidFill>
                  <a:srgbClr val="002060"/>
                </a:solidFill>
              </a:rPr>
              <a:t>H</a:t>
            </a:r>
            <a:r>
              <a:rPr lang="en-US" altLang="zh-CN" b="1" dirty="0">
                <a:solidFill>
                  <a:srgbClr val="002060"/>
                </a:solidFill>
              </a:rPr>
              <a:t>-P</a:t>
            </a:r>
            <a:r>
              <a:rPr lang="en-US" altLang="zh-CN" b="1" baseline="-25000" dirty="0">
                <a:solidFill>
                  <a:srgbClr val="002060"/>
                </a:solidFill>
              </a:rPr>
              <a:t>L</a:t>
            </a:r>
          </a:p>
          <a:p>
            <a:pPr lvl="1">
              <a:lnSpc>
                <a:spcPct val="115000"/>
              </a:lnSpc>
              <a:defRPr/>
            </a:pPr>
            <a:r>
              <a:rPr lang="zh-CN" altLang="en-US" b="1" dirty="0">
                <a:solidFill>
                  <a:srgbClr val="002060"/>
                </a:solidFill>
              </a:rPr>
              <a:t>一般取</a:t>
            </a:r>
            <a:r>
              <a:rPr lang="en-US" altLang="zh-CN" b="1" dirty="0">
                <a:solidFill>
                  <a:srgbClr val="002060"/>
                </a:solidFill>
              </a:rPr>
              <a:t>0.25</a:t>
            </a:r>
            <a:r>
              <a:rPr lang="zh-CN" altLang="en-US" b="1" dirty="0">
                <a:solidFill>
                  <a:srgbClr val="002060"/>
                </a:solidFill>
              </a:rPr>
              <a:t>～</a:t>
            </a:r>
            <a:r>
              <a:rPr lang="en-US" altLang="zh-CN" b="1" dirty="0">
                <a:solidFill>
                  <a:srgbClr val="002060"/>
                </a:solidFill>
              </a:rPr>
              <a:t>0.75</a:t>
            </a:r>
            <a:r>
              <a:rPr lang="zh-CN" altLang="en-US" b="1" dirty="0">
                <a:solidFill>
                  <a:srgbClr val="002060"/>
                </a:solidFill>
              </a:rPr>
              <a:t>，若小于</a:t>
            </a:r>
            <a:r>
              <a:rPr lang="en-US" altLang="zh-CN" b="1" dirty="0">
                <a:solidFill>
                  <a:srgbClr val="002060"/>
                </a:solidFill>
              </a:rPr>
              <a:t>0.2</a:t>
            </a:r>
            <a:r>
              <a:rPr lang="zh-CN" altLang="en-US" b="1" dirty="0">
                <a:solidFill>
                  <a:srgbClr val="002060"/>
                </a:solidFill>
              </a:rPr>
              <a:t>则考虑删除。</a:t>
            </a:r>
          </a:p>
          <a:p>
            <a:pPr lvl="1">
              <a:lnSpc>
                <a:spcPct val="115000"/>
              </a:lnSpc>
              <a:defRPr/>
            </a:pPr>
            <a:r>
              <a:rPr lang="zh-CN" altLang="en-US" b="1" dirty="0">
                <a:solidFill>
                  <a:srgbClr val="002060"/>
                </a:solidFill>
              </a:rPr>
              <a:t>当难度系数在</a:t>
            </a:r>
            <a:r>
              <a:rPr lang="en-US" altLang="zh-CN" b="1" dirty="0">
                <a:solidFill>
                  <a:srgbClr val="002060"/>
                </a:solidFill>
              </a:rPr>
              <a:t>0.5</a:t>
            </a:r>
            <a:r>
              <a:rPr lang="zh-CN" altLang="en-US" b="1" dirty="0">
                <a:solidFill>
                  <a:srgbClr val="002060"/>
                </a:solidFill>
              </a:rPr>
              <a:t>时，辨别力（区分度）达到最大值。</a:t>
            </a:r>
            <a:endParaRPr lang="zh-CN" altLang="en-US" b="1" baseline="-25000" dirty="0">
              <a:solidFill>
                <a:srgbClr val="002060"/>
              </a:solidFill>
            </a:endParaRPr>
          </a:p>
        </p:txBody>
      </p:sp>
      <p:sp>
        <p:nvSpPr>
          <p:cNvPr id="978947" name="Rectangle 3"/>
          <p:cNvSpPr>
            <a:spLocks noChangeArrowheads="1"/>
          </p:cNvSpPr>
          <p:nvPr/>
        </p:nvSpPr>
        <p:spPr bwMode="auto">
          <a:xfrm>
            <a:off x="1979613" y="3789363"/>
            <a:ext cx="4968875" cy="2663825"/>
          </a:xfrm>
          <a:prstGeom prst="rect">
            <a:avLst/>
          </a:prstGeom>
          <a:solidFill>
            <a:schemeClr val="accent1"/>
          </a:solidFill>
          <a:ln w="9525">
            <a:solidFill>
              <a:schemeClr val="tx1"/>
            </a:solidFill>
            <a:miter lim="800000"/>
            <a:headEnd/>
            <a:tailEnd/>
          </a:ln>
        </p:spPr>
        <p:txBody>
          <a:bodyPr wrap="none" anchor="ctr"/>
          <a:lstStyle/>
          <a:p>
            <a:pPr eaLnBrk="0" hangingPunct="0"/>
            <a:endParaRPr lang="zh-CN" altLang="en-US">
              <a:solidFill>
                <a:srgbClr val="000000"/>
              </a:solidFill>
            </a:endParaRPr>
          </a:p>
        </p:txBody>
      </p:sp>
      <p:sp>
        <p:nvSpPr>
          <p:cNvPr id="126981" name="Freeform 4"/>
          <p:cNvSpPr>
            <a:spLocks/>
          </p:cNvSpPr>
          <p:nvPr/>
        </p:nvSpPr>
        <p:spPr bwMode="auto">
          <a:xfrm>
            <a:off x="1979613" y="3789363"/>
            <a:ext cx="5413375" cy="3095625"/>
          </a:xfrm>
          <a:custGeom>
            <a:avLst/>
            <a:gdLst>
              <a:gd name="T0" fmla="*/ 0 w 3410"/>
              <a:gd name="T1" fmla="*/ 2147483647 h 1950"/>
              <a:gd name="T2" fmla="*/ 2147483647 w 3410"/>
              <a:gd name="T3" fmla="*/ 0 h 1950"/>
              <a:gd name="T4" fmla="*/ 2147483647 w 3410"/>
              <a:gd name="T5" fmla="*/ 2147483647 h 1950"/>
              <a:gd name="T6" fmla="*/ 2147483647 w 3410"/>
              <a:gd name="T7" fmla="*/ 2147483647 h 1950"/>
              <a:gd name="T8" fmla="*/ 0 60000 65536"/>
              <a:gd name="T9" fmla="*/ 0 60000 65536"/>
              <a:gd name="T10" fmla="*/ 0 60000 65536"/>
              <a:gd name="T11" fmla="*/ 0 60000 65536"/>
              <a:gd name="T12" fmla="*/ 0 w 3410"/>
              <a:gd name="T13" fmla="*/ 0 h 1950"/>
              <a:gd name="T14" fmla="*/ 3410 w 3410"/>
              <a:gd name="T15" fmla="*/ 1950 h 1950"/>
            </a:gdLst>
            <a:ahLst/>
            <a:cxnLst>
              <a:cxn ang="T8">
                <a:pos x="T0" y="T1"/>
              </a:cxn>
              <a:cxn ang="T9">
                <a:pos x="T2" y="T3"/>
              </a:cxn>
              <a:cxn ang="T10">
                <a:pos x="T4" y="T5"/>
              </a:cxn>
              <a:cxn ang="T11">
                <a:pos x="T6" y="T7"/>
              </a:cxn>
            </a:cxnLst>
            <a:rect l="T12" t="T13" r="T14" b="T15"/>
            <a:pathLst>
              <a:path w="3410" h="1950">
                <a:moveTo>
                  <a:pt x="0" y="1678"/>
                </a:moveTo>
                <a:cubicBezTo>
                  <a:pt x="465" y="839"/>
                  <a:pt x="930" y="0"/>
                  <a:pt x="1452" y="0"/>
                </a:cubicBezTo>
                <a:cubicBezTo>
                  <a:pt x="1974" y="0"/>
                  <a:pt x="2850" y="1406"/>
                  <a:pt x="3130" y="1678"/>
                </a:cubicBezTo>
                <a:cubicBezTo>
                  <a:pt x="3410" y="1950"/>
                  <a:pt x="3270" y="1791"/>
                  <a:pt x="3130" y="1633"/>
                </a:cubicBezTo>
              </a:path>
            </a:pathLst>
          </a:custGeom>
          <a:noFill/>
          <a:ln w="9525">
            <a:solidFill>
              <a:schemeClr val="tx1"/>
            </a:solidFill>
            <a:round/>
            <a:headEnd/>
            <a:tailEnd/>
          </a:ln>
        </p:spPr>
        <p:txBody>
          <a:bodyPr/>
          <a:lstStyle/>
          <a:p>
            <a:pPr eaLnBrk="0" hangingPunct="0"/>
            <a:endParaRPr lang="zh-CN" altLang="en-US">
              <a:solidFill>
                <a:srgbClr val="000000"/>
              </a:solidFill>
            </a:endParaRPr>
          </a:p>
        </p:txBody>
      </p:sp>
      <p:sp>
        <p:nvSpPr>
          <p:cNvPr id="126982" name="Text Box 5"/>
          <p:cNvSpPr txBox="1">
            <a:spLocks noChangeArrowheads="1"/>
          </p:cNvSpPr>
          <p:nvPr/>
        </p:nvSpPr>
        <p:spPr bwMode="auto">
          <a:xfrm>
            <a:off x="1449388" y="3789363"/>
            <a:ext cx="458787" cy="1079500"/>
          </a:xfrm>
          <a:prstGeom prst="rect">
            <a:avLst/>
          </a:prstGeom>
          <a:noFill/>
          <a:ln w="9525">
            <a:noFill/>
            <a:miter lim="800000"/>
            <a:headEnd/>
            <a:tailEnd/>
          </a:ln>
        </p:spPr>
        <p:txBody>
          <a:bodyPr vert="eaVert">
            <a:spAutoFit/>
          </a:bodyPr>
          <a:lstStyle/>
          <a:p>
            <a:pPr eaLnBrk="0" hangingPunct="0">
              <a:spcBef>
                <a:spcPct val="50000"/>
              </a:spcBef>
            </a:pPr>
            <a:r>
              <a:rPr lang="zh-CN" altLang="en-US">
                <a:solidFill>
                  <a:srgbClr val="000000"/>
                </a:solidFill>
              </a:rPr>
              <a:t>区分度</a:t>
            </a:r>
          </a:p>
        </p:txBody>
      </p:sp>
      <p:sp>
        <p:nvSpPr>
          <p:cNvPr id="126983" name="Text Box 6"/>
          <p:cNvSpPr txBox="1">
            <a:spLocks noChangeArrowheads="1"/>
          </p:cNvSpPr>
          <p:nvPr/>
        </p:nvSpPr>
        <p:spPr bwMode="auto">
          <a:xfrm>
            <a:off x="6948488" y="6092825"/>
            <a:ext cx="935037" cy="366713"/>
          </a:xfrm>
          <a:prstGeom prst="rect">
            <a:avLst/>
          </a:prstGeom>
          <a:noFill/>
          <a:ln w="9525">
            <a:noFill/>
            <a:miter lim="800000"/>
            <a:headEnd/>
            <a:tailEnd/>
          </a:ln>
        </p:spPr>
        <p:txBody>
          <a:bodyPr>
            <a:spAutoFit/>
          </a:bodyPr>
          <a:lstStyle/>
          <a:p>
            <a:pPr eaLnBrk="0" hangingPunct="0">
              <a:spcBef>
                <a:spcPct val="50000"/>
              </a:spcBef>
            </a:pPr>
            <a:r>
              <a:rPr lang="zh-CN" altLang="en-US">
                <a:solidFill>
                  <a:srgbClr val="000000"/>
                </a:solidFill>
              </a:rPr>
              <a:t>难度</a:t>
            </a:r>
          </a:p>
        </p:txBody>
      </p:sp>
      <p:sp>
        <p:nvSpPr>
          <p:cNvPr id="126984" name="Text Box 7"/>
          <p:cNvSpPr txBox="1">
            <a:spLocks noChangeArrowheads="1"/>
          </p:cNvSpPr>
          <p:nvPr/>
        </p:nvSpPr>
        <p:spPr bwMode="auto">
          <a:xfrm>
            <a:off x="1692275" y="6381750"/>
            <a:ext cx="215900" cy="366713"/>
          </a:xfrm>
          <a:prstGeom prst="rect">
            <a:avLst/>
          </a:prstGeom>
          <a:noFill/>
          <a:ln w="9525">
            <a:noFill/>
            <a:miter lim="800000"/>
            <a:headEnd/>
            <a:tailEnd/>
          </a:ln>
        </p:spPr>
        <p:txBody>
          <a:bodyPr>
            <a:spAutoFit/>
          </a:bodyPr>
          <a:lstStyle/>
          <a:p>
            <a:pPr eaLnBrk="0" hangingPunct="0">
              <a:spcBef>
                <a:spcPct val="50000"/>
              </a:spcBef>
            </a:pPr>
            <a:r>
              <a:rPr lang="en-US" altLang="zh-CN">
                <a:solidFill>
                  <a:srgbClr val="000000"/>
                </a:solidFill>
              </a:rPr>
              <a:t>0</a:t>
            </a:r>
          </a:p>
        </p:txBody>
      </p:sp>
      <p:sp>
        <p:nvSpPr>
          <p:cNvPr id="126985" name="Text Box 8"/>
          <p:cNvSpPr txBox="1">
            <a:spLocks noChangeArrowheads="1"/>
          </p:cNvSpPr>
          <p:nvPr/>
        </p:nvSpPr>
        <p:spPr bwMode="auto">
          <a:xfrm>
            <a:off x="6732588" y="6524625"/>
            <a:ext cx="215900" cy="366713"/>
          </a:xfrm>
          <a:prstGeom prst="rect">
            <a:avLst/>
          </a:prstGeom>
          <a:noFill/>
          <a:ln w="9525">
            <a:noFill/>
            <a:miter lim="800000"/>
            <a:headEnd/>
            <a:tailEnd/>
          </a:ln>
        </p:spPr>
        <p:txBody>
          <a:bodyPr>
            <a:spAutoFit/>
          </a:bodyPr>
          <a:lstStyle/>
          <a:p>
            <a:pPr eaLnBrk="0" hangingPunct="0">
              <a:spcBef>
                <a:spcPct val="50000"/>
              </a:spcBef>
            </a:pPr>
            <a:r>
              <a:rPr lang="en-US" altLang="zh-CN">
                <a:solidFill>
                  <a:srgbClr val="000000"/>
                </a:solidFill>
              </a:rPr>
              <a:t>1</a:t>
            </a:r>
          </a:p>
        </p:txBody>
      </p:sp>
      <p:sp>
        <p:nvSpPr>
          <p:cNvPr id="126986" name="Text Box 9"/>
          <p:cNvSpPr txBox="1">
            <a:spLocks noChangeArrowheads="1"/>
          </p:cNvSpPr>
          <p:nvPr/>
        </p:nvSpPr>
        <p:spPr bwMode="auto">
          <a:xfrm>
            <a:off x="1692275" y="3644900"/>
            <a:ext cx="215900" cy="366713"/>
          </a:xfrm>
          <a:prstGeom prst="rect">
            <a:avLst/>
          </a:prstGeom>
          <a:noFill/>
          <a:ln w="9525">
            <a:noFill/>
            <a:miter lim="800000"/>
            <a:headEnd/>
            <a:tailEnd/>
          </a:ln>
        </p:spPr>
        <p:txBody>
          <a:bodyPr>
            <a:spAutoFit/>
          </a:bodyPr>
          <a:lstStyle/>
          <a:p>
            <a:pPr eaLnBrk="0" hangingPunct="0">
              <a:spcBef>
                <a:spcPct val="50000"/>
              </a:spcBef>
            </a:pPr>
            <a:r>
              <a:rPr lang="en-US" altLang="zh-CN">
                <a:solidFill>
                  <a:srgbClr val="000000"/>
                </a:solidFill>
              </a:rPr>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78946">
                                            <p:txEl>
                                              <p:pRg st="0" end="0"/>
                                            </p:txEl>
                                          </p:spTgt>
                                        </p:tgtEl>
                                        <p:attrNameLst>
                                          <p:attrName>style.visibility</p:attrName>
                                        </p:attrNameLst>
                                      </p:cBhvr>
                                      <p:to>
                                        <p:strVal val="visible"/>
                                      </p:to>
                                    </p:set>
                                    <p:animEffect transition="in" filter="checkerboard(across)">
                                      <p:cBhvr>
                                        <p:cTn id="7" dur="500"/>
                                        <p:tgtEl>
                                          <p:spTgt spid="978946">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978946">
                                            <p:txEl>
                                              <p:pRg st="1" end="1"/>
                                            </p:txEl>
                                          </p:spTgt>
                                        </p:tgtEl>
                                        <p:attrNameLst>
                                          <p:attrName>style.visibility</p:attrName>
                                        </p:attrNameLst>
                                      </p:cBhvr>
                                      <p:to>
                                        <p:strVal val="visible"/>
                                      </p:to>
                                    </p:set>
                                    <p:animEffect transition="in" filter="checkerboard(across)">
                                      <p:cBhvr>
                                        <p:cTn id="10" dur="500"/>
                                        <p:tgtEl>
                                          <p:spTgt spid="978946">
                                            <p:txEl>
                                              <p:pRg st="1" end="1"/>
                                            </p:txEl>
                                          </p:spTgt>
                                        </p:tgtEl>
                                      </p:cBhvr>
                                    </p:animEffect>
                                  </p:childTnLst>
                                </p:cTn>
                              </p:par>
                              <p:par>
                                <p:cTn id="11" presetID="5" presetClass="entr" presetSubtype="10" fill="hold" grpId="0" nodeType="withEffect">
                                  <p:stCondLst>
                                    <p:cond delay="0"/>
                                  </p:stCondLst>
                                  <p:childTnLst>
                                    <p:set>
                                      <p:cBhvr>
                                        <p:cTn id="12" dur="1" fill="hold">
                                          <p:stCondLst>
                                            <p:cond delay="0"/>
                                          </p:stCondLst>
                                        </p:cTn>
                                        <p:tgtEl>
                                          <p:spTgt spid="978946">
                                            <p:txEl>
                                              <p:pRg st="2" end="2"/>
                                            </p:txEl>
                                          </p:spTgt>
                                        </p:tgtEl>
                                        <p:attrNameLst>
                                          <p:attrName>style.visibility</p:attrName>
                                        </p:attrNameLst>
                                      </p:cBhvr>
                                      <p:to>
                                        <p:strVal val="visible"/>
                                      </p:to>
                                    </p:set>
                                    <p:animEffect transition="in" filter="checkerboard(across)">
                                      <p:cBhvr>
                                        <p:cTn id="13" dur="500"/>
                                        <p:tgtEl>
                                          <p:spTgt spid="978946">
                                            <p:txEl>
                                              <p:pRg st="2" end="2"/>
                                            </p:txEl>
                                          </p:spTgt>
                                        </p:tgtEl>
                                      </p:cBhvr>
                                    </p:animEffect>
                                  </p:childTnLst>
                                </p:cTn>
                              </p:par>
                              <p:par>
                                <p:cTn id="14" presetID="5" presetClass="entr" presetSubtype="10" fill="hold" grpId="0" nodeType="withEffect">
                                  <p:stCondLst>
                                    <p:cond delay="0"/>
                                  </p:stCondLst>
                                  <p:childTnLst>
                                    <p:set>
                                      <p:cBhvr>
                                        <p:cTn id="15" dur="1" fill="hold">
                                          <p:stCondLst>
                                            <p:cond delay="0"/>
                                          </p:stCondLst>
                                        </p:cTn>
                                        <p:tgtEl>
                                          <p:spTgt spid="978946">
                                            <p:txEl>
                                              <p:pRg st="3" end="3"/>
                                            </p:txEl>
                                          </p:spTgt>
                                        </p:tgtEl>
                                        <p:attrNameLst>
                                          <p:attrName>style.visibility</p:attrName>
                                        </p:attrNameLst>
                                      </p:cBhvr>
                                      <p:to>
                                        <p:strVal val="visible"/>
                                      </p:to>
                                    </p:set>
                                    <p:animEffect transition="in" filter="checkerboard(across)">
                                      <p:cBhvr>
                                        <p:cTn id="16" dur="500"/>
                                        <p:tgtEl>
                                          <p:spTgt spid="978946">
                                            <p:txEl>
                                              <p:pRg st="3" end="3"/>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 presetClass="entr" presetSubtype="10" fill="hold" grpId="0" nodeType="clickEffect">
                                  <p:stCondLst>
                                    <p:cond delay="0"/>
                                  </p:stCondLst>
                                  <p:childTnLst>
                                    <p:set>
                                      <p:cBhvr>
                                        <p:cTn id="20" dur="1" fill="hold">
                                          <p:stCondLst>
                                            <p:cond delay="0"/>
                                          </p:stCondLst>
                                        </p:cTn>
                                        <p:tgtEl>
                                          <p:spTgt spid="978947"/>
                                        </p:tgtEl>
                                        <p:attrNameLst>
                                          <p:attrName>style.visibility</p:attrName>
                                        </p:attrNameLst>
                                      </p:cBhvr>
                                      <p:to>
                                        <p:strVal val="visible"/>
                                      </p:to>
                                    </p:set>
                                    <p:animEffect transition="in" filter="checkerboard(across)">
                                      <p:cBhvr>
                                        <p:cTn id="21" dur="500"/>
                                        <p:tgtEl>
                                          <p:spTgt spid="9789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8946" grpId="0" build="p"/>
      <p:bldP spid="978947" grpId="0" animBg="1"/>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标题 1"/>
          <p:cNvSpPr>
            <a:spLocks noGrp="1"/>
          </p:cNvSpPr>
          <p:nvPr>
            <p:ph type="title"/>
          </p:nvPr>
        </p:nvSpPr>
        <p:spPr>
          <a:xfrm>
            <a:off x="468313" y="1125538"/>
            <a:ext cx="8229600" cy="1143000"/>
          </a:xfrm>
        </p:spPr>
        <p:txBody>
          <a:bodyPr/>
          <a:lstStyle/>
          <a:p>
            <a:r>
              <a:rPr lang="zh-CN" altLang="en-US" b="1" smtClean="0">
                <a:solidFill>
                  <a:srgbClr val="002060"/>
                </a:solidFill>
                <a:latin typeface="黑体" pitchFamily="2" charset="-122"/>
                <a:ea typeface="黑体" pitchFamily="2" charset="-122"/>
              </a:rPr>
              <a:t>良好测验的特征</a:t>
            </a:r>
            <a:endParaRPr lang="zh-CN" altLang="en-US" smtClean="0">
              <a:solidFill>
                <a:srgbClr val="002060"/>
              </a:solidFill>
            </a:endParaRPr>
          </a:p>
        </p:txBody>
      </p:sp>
      <p:sp>
        <p:nvSpPr>
          <p:cNvPr id="3" name="内容占位符 2"/>
          <p:cNvSpPr>
            <a:spLocks noGrp="1"/>
          </p:cNvSpPr>
          <p:nvPr>
            <p:ph idx="1"/>
          </p:nvPr>
        </p:nvSpPr>
        <p:spPr>
          <a:xfrm>
            <a:off x="468313" y="2997200"/>
            <a:ext cx="8229600" cy="4525963"/>
          </a:xfrm>
        </p:spPr>
        <p:txBody>
          <a:bodyPr/>
          <a:lstStyle/>
          <a:p>
            <a:pPr>
              <a:defRPr/>
            </a:pPr>
            <a:r>
              <a:rPr lang="zh-CN" altLang="en-US" b="1" dirty="0" smtClean="0">
                <a:solidFill>
                  <a:srgbClr val="002060"/>
                </a:solidFill>
              </a:rPr>
              <a:t>实用性</a:t>
            </a:r>
            <a:endParaRPr lang="en-US" altLang="zh-CN" b="1" dirty="0" smtClean="0">
              <a:solidFill>
                <a:srgbClr val="002060"/>
              </a:solidFill>
            </a:endParaRPr>
          </a:p>
          <a:p>
            <a:pPr marL="0" indent="0">
              <a:buFontTx/>
              <a:buNone/>
              <a:defRPr/>
            </a:pPr>
            <a:r>
              <a:rPr lang="zh-CN" altLang="en-US" sz="2800" b="1" dirty="0" smtClean="0">
                <a:solidFill>
                  <a:srgbClr val="002060"/>
                </a:solidFill>
              </a:rPr>
              <a:t>    </a:t>
            </a:r>
            <a:r>
              <a:rPr lang="en-US" altLang="zh-CN" sz="2800" b="1" dirty="0" smtClean="0">
                <a:solidFill>
                  <a:srgbClr val="002060"/>
                </a:solidFill>
              </a:rPr>
              <a:t>1 </a:t>
            </a:r>
            <a:r>
              <a:rPr lang="zh-CN" altLang="en-US" sz="2800" b="1" dirty="0" smtClean="0">
                <a:solidFill>
                  <a:srgbClr val="002060"/>
                </a:solidFill>
              </a:rPr>
              <a:t>选材</a:t>
            </a:r>
            <a:endParaRPr lang="en-US" altLang="zh-CN" sz="2800" b="1" dirty="0" smtClean="0">
              <a:solidFill>
                <a:srgbClr val="002060"/>
              </a:solidFill>
            </a:endParaRPr>
          </a:p>
          <a:p>
            <a:pPr marL="0" indent="0">
              <a:buFontTx/>
              <a:buNone/>
              <a:defRPr/>
            </a:pPr>
            <a:r>
              <a:rPr lang="zh-CN" altLang="en-US" sz="2800" b="1" dirty="0" smtClean="0">
                <a:solidFill>
                  <a:srgbClr val="002060"/>
                </a:solidFill>
              </a:rPr>
              <a:t>    </a:t>
            </a:r>
            <a:r>
              <a:rPr lang="en-US" altLang="zh-CN" sz="2800" b="1" dirty="0" smtClean="0">
                <a:solidFill>
                  <a:srgbClr val="002060"/>
                </a:solidFill>
              </a:rPr>
              <a:t>2 </a:t>
            </a:r>
            <a:r>
              <a:rPr lang="zh-CN" altLang="en-US" sz="2800" b="1" dirty="0" smtClean="0">
                <a:solidFill>
                  <a:srgbClr val="002060"/>
                </a:solidFill>
              </a:rPr>
              <a:t>安置</a:t>
            </a:r>
            <a:endParaRPr lang="en-US" altLang="zh-CN" sz="2800" b="1" dirty="0" smtClean="0">
              <a:solidFill>
                <a:srgbClr val="002060"/>
              </a:solidFill>
            </a:endParaRPr>
          </a:p>
          <a:p>
            <a:pPr marL="0" indent="0">
              <a:buFontTx/>
              <a:buNone/>
              <a:defRPr/>
            </a:pPr>
            <a:r>
              <a:rPr lang="zh-CN" altLang="en-US" sz="2800" b="1" dirty="0" smtClean="0">
                <a:solidFill>
                  <a:srgbClr val="002060"/>
                </a:solidFill>
              </a:rPr>
              <a:t>    </a:t>
            </a:r>
            <a:r>
              <a:rPr lang="en-US" altLang="zh-CN" sz="2800" b="1" dirty="0" smtClean="0">
                <a:solidFill>
                  <a:srgbClr val="002060"/>
                </a:solidFill>
              </a:rPr>
              <a:t>3 </a:t>
            </a:r>
            <a:r>
              <a:rPr lang="zh-CN" altLang="en-US" sz="2800" b="1" dirty="0" smtClean="0">
                <a:solidFill>
                  <a:srgbClr val="002060"/>
                </a:solidFill>
              </a:rPr>
              <a:t>诊断</a:t>
            </a:r>
            <a:endParaRPr lang="en-US" altLang="zh-CN" sz="2800" b="1" dirty="0" smtClean="0">
              <a:solidFill>
                <a:srgbClr val="002060"/>
              </a:solidFill>
            </a:endParaRPr>
          </a:p>
          <a:p>
            <a:pPr marL="0" indent="0">
              <a:buFontTx/>
              <a:buNone/>
              <a:defRPr/>
            </a:pPr>
            <a:r>
              <a:rPr lang="zh-CN" altLang="en-US" sz="2800" b="1" dirty="0" smtClean="0">
                <a:solidFill>
                  <a:srgbClr val="002060"/>
                </a:solidFill>
              </a:rPr>
              <a:t>    </a:t>
            </a:r>
            <a:r>
              <a:rPr lang="en-US" altLang="zh-CN" sz="2800" b="1" dirty="0" smtClean="0">
                <a:solidFill>
                  <a:srgbClr val="002060"/>
                </a:solidFill>
              </a:rPr>
              <a:t>4 </a:t>
            </a:r>
            <a:r>
              <a:rPr lang="zh-CN" altLang="en-US" sz="2800" b="1" dirty="0" smtClean="0">
                <a:solidFill>
                  <a:srgbClr val="002060"/>
                </a:solidFill>
              </a:rPr>
              <a:t>咨询</a:t>
            </a:r>
            <a:endParaRPr lang="zh-CN" altLang="en-US" sz="2800" b="1" dirty="0">
              <a:solidFill>
                <a:srgbClr val="002060"/>
              </a:solidFill>
            </a:endParaRP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29026"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ED49A1E0-56A0-424F-8FF7-B3FC8CDB0CF5}" type="slidenum">
              <a:rPr lang="zh-CN" altLang="en-US" smtClean="0">
                <a:latin typeface="Arial" charset="0"/>
                <a:ea typeface="宋体" charset="-122"/>
              </a:rPr>
              <a:pPr algn="ctr" fontAlgn="base">
                <a:spcBef>
                  <a:spcPct val="0"/>
                </a:spcBef>
                <a:spcAft>
                  <a:spcPct val="0"/>
                </a:spcAft>
              </a:pPr>
              <a:t>95</a:t>
            </a:fld>
            <a:endParaRPr lang="en-US" altLang="zh-CN" smtClean="0">
              <a:latin typeface="Arial" charset="0"/>
              <a:ea typeface="宋体" charset="-122"/>
            </a:endParaRPr>
          </a:p>
        </p:txBody>
      </p:sp>
      <p:sp>
        <p:nvSpPr>
          <p:cNvPr id="979970" name="Rectangle 2"/>
          <p:cNvSpPr>
            <a:spLocks noGrp="1" noChangeArrowheads="1"/>
          </p:cNvSpPr>
          <p:nvPr>
            <p:ph type="body" idx="1"/>
          </p:nvPr>
        </p:nvSpPr>
        <p:spPr>
          <a:xfrm>
            <a:off x="561975" y="1701800"/>
            <a:ext cx="7632700" cy="1655763"/>
          </a:xfrm>
        </p:spPr>
        <p:txBody>
          <a:bodyPr>
            <a:normAutofit fontScale="70000" lnSpcReduction="20000"/>
          </a:bodyPr>
          <a:lstStyle/>
          <a:p>
            <a:pPr marL="0" indent="0">
              <a:lnSpc>
                <a:spcPct val="120000"/>
              </a:lnSpc>
              <a:buFontTx/>
              <a:buNone/>
              <a:defRPr/>
            </a:pPr>
            <a:r>
              <a:rPr lang="zh-CN" altLang="en-US" sz="4600" b="1" dirty="0" smtClean="0">
                <a:solidFill>
                  <a:srgbClr val="002060"/>
                </a:solidFill>
              </a:rPr>
              <a:t>编制测验的原则</a:t>
            </a:r>
            <a:endParaRPr lang="en-US" altLang="zh-CN" sz="4600" b="1" dirty="0" smtClean="0">
              <a:solidFill>
                <a:srgbClr val="002060"/>
              </a:solidFill>
            </a:endParaRPr>
          </a:p>
          <a:p>
            <a:pPr marL="0" indent="0">
              <a:lnSpc>
                <a:spcPct val="120000"/>
              </a:lnSpc>
              <a:buFontTx/>
              <a:buNone/>
              <a:defRPr/>
            </a:pPr>
            <a:r>
              <a:rPr lang="zh-CN" altLang="en-US" sz="3100" b="1" dirty="0">
                <a:solidFill>
                  <a:srgbClr val="002060"/>
                </a:solidFill>
              </a:rPr>
              <a:t> </a:t>
            </a:r>
            <a:r>
              <a:rPr lang="zh-CN" altLang="en-US" sz="3100" b="1" dirty="0" smtClean="0">
                <a:solidFill>
                  <a:srgbClr val="002060"/>
                </a:solidFill>
              </a:rPr>
              <a:t>  目的性</a:t>
            </a:r>
            <a:r>
              <a:rPr lang="zh-CN" altLang="en-US" sz="3100" b="1" dirty="0">
                <a:solidFill>
                  <a:srgbClr val="002060"/>
                </a:solidFill>
              </a:rPr>
              <a:t>、典型性、灵活性、</a:t>
            </a:r>
            <a:r>
              <a:rPr lang="zh-CN" altLang="en-US" sz="3100" b="1" dirty="0" smtClean="0">
                <a:solidFill>
                  <a:srgbClr val="002060"/>
                </a:solidFill>
              </a:rPr>
              <a:t>科学性、</a:t>
            </a:r>
            <a:endParaRPr lang="zh-CN" altLang="en-US" sz="3100" b="1" dirty="0">
              <a:solidFill>
                <a:srgbClr val="002060"/>
              </a:solidFill>
            </a:endParaRPr>
          </a:p>
          <a:p>
            <a:pPr>
              <a:lnSpc>
                <a:spcPct val="105000"/>
              </a:lnSpc>
              <a:buFont typeface="Wingdings" pitchFamily="2" charset="2"/>
              <a:buNone/>
              <a:defRPr/>
            </a:pPr>
            <a:r>
              <a:rPr lang="zh-CN" altLang="en-US" sz="3100" b="1" dirty="0">
                <a:solidFill>
                  <a:srgbClr val="002060"/>
                </a:solidFill>
              </a:rPr>
              <a:t>   实用性（易于实施、评分，便于解释，尽量标准化，有备份）。</a:t>
            </a:r>
          </a:p>
        </p:txBody>
      </p:sp>
      <p:sp>
        <p:nvSpPr>
          <p:cNvPr id="979971" name="Rectangle 3"/>
          <p:cNvSpPr>
            <a:spLocks noGrp="1" noChangeArrowheads="1"/>
          </p:cNvSpPr>
          <p:nvPr>
            <p:ph type="title"/>
          </p:nvPr>
        </p:nvSpPr>
        <p:spPr>
          <a:xfrm>
            <a:off x="395288" y="908050"/>
            <a:ext cx="7696200" cy="563563"/>
          </a:xfrm>
        </p:spPr>
        <p:txBody>
          <a:bodyPr>
            <a:normAutofit fontScale="90000"/>
          </a:bodyPr>
          <a:lstStyle/>
          <a:p>
            <a:pPr>
              <a:defRPr/>
            </a:pPr>
            <a:r>
              <a:rPr lang="zh-CN" altLang="en-US" b="1" dirty="0" smtClean="0">
                <a:solidFill>
                  <a:schemeClr val="accent2">
                    <a:lumMod val="75000"/>
                  </a:schemeClr>
                </a:solidFill>
              </a:rPr>
              <a:t>第三节  测验</a:t>
            </a:r>
            <a:r>
              <a:rPr lang="zh-CN" altLang="en-US" b="1" dirty="0">
                <a:solidFill>
                  <a:schemeClr val="accent2">
                    <a:lumMod val="75000"/>
                  </a:schemeClr>
                </a:solidFill>
              </a:rPr>
              <a:t>的编制</a:t>
            </a:r>
          </a:p>
        </p:txBody>
      </p:sp>
      <p:sp>
        <p:nvSpPr>
          <p:cNvPr id="979972" name="Rectangle 4"/>
          <p:cNvSpPr>
            <a:spLocks noChangeArrowheads="1"/>
          </p:cNvSpPr>
          <p:nvPr/>
        </p:nvSpPr>
        <p:spPr bwMode="gray">
          <a:xfrm>
            <a:off x="539750" y="3357563"/>
            <a:ext cx="8604250" cy="2449512"/>
          </a:xfrm>
          <a:prstGeom prst="rect">
            <a:avLst/>
          </a:prstGeom>
          <a:noFill/>
          <a:ln>
            <a:noFill/>
          </a:ln>
          <a:effectLst/>
          <a:extLst>
            <a:ext uri="{909E8E84-426E-40DD-AFC4-6F175D3DCCD1}"/>
            <a:ext uri="{91240B29-F687-4F45-9708-019B960494DF}"/>
            <a:ext uri="{AF507438-7753-43E0-B8FC-AC1667EBCBE1}"/>
          </a:extLst>
        </p:spPr>
        <p:txBody>
          <a:bodyPr/>
          <a:lstStyle>
            <a:lvl1pPr marL="342900" indent="-342900">
              <a:spcBef>
                <a:spcPct val="20000"/>
              </a:spcBef>
              <a:buClr>
                <a:schemeClr val="hlink"/>
              </a:buClr>
              <a:buFont typeface="Wingdings" pitchFamily="2" charset="2"/>
              <a:buChar char="v"/>
              <a:defRPr sz="2800" b="1">
                <a:solidFill>
                  <a:schemeClr val="hlink"/>
                </a:solidFill>
                <a:latin typeface="Verdana" pitchFamily="34" charset="0"/>
              </a:defRPr>
            </a:lvl1pPr>
            <a:lvl2pPr marL="742950" indent="-285750">
              <a:spcBef>
                <a:spcPct val="20000"/>
              </a:spcBef>
              <a:buClr>
                <a:schemeClr val="accent1"/>
              </a:buClr>
              <a:buFont typeface="Wingdings" pitchFamily="2" charset="2"/>
              <a:buChar char="§"/>
              <a:defRPr sz="2800">
                <a:solidFill>
                  <a:schemeClr val="tx1"/>
                </a:solidFill>
                <a:latin typeface="Arial" charset="0"/>
              </a:defRPr>
            </a:lvl2pPr>
            <a:lvl3pPr marL="1143000" indent="-228600">
              <a:spcBef>
                <a:spcPct val="20000"/>
              </a:spcBef>
              <a:buClr>
                <a:schemeClr val="tx1"/>
              </a:buClr>
              <a:buChar char="•"/>
              <a:defRPr sz="2400">
                <a:solidFill>
                  <a:schemeClr val="tx1"/>
                </a:solidFill>
                <a:latin typeface="Arial" charset="0"/>
              </a:defRPr>
            </a:lvl3pPr>
            <a:lvl4pPr marL="1600200" indent="-228600">
              <a:spcBef>
                <a:spcPct val="20000"/>
              </a:spcBef>
              <a:buChar char="–"/>
              <a:defRPr sz="2000">
                <a:solidFill>
                  <a:schemeClr val="tx1"/>
                </a:solidFill>
                <a:latin typeface="Arial" charset="0"/>
              </a:defRPr>
            </a:lvl4pPr>
            <a:lvl5pPr marL="2057400" indent="-228600">
              <a:spcBef>
                <a:spcPct val="20000"/>
              </a:spcBef>
              <a:buChar char="»"/>
              <a:defRPr sz="2000">
                <a:solidFill>
                  <a:schemeClr val="tx1"/>
                </a:solidFill>
                <a:latin typeface="Arial" charset="0"/>
              </a:defRPr>
            </a:lvl5pPr>
            <a:lvl6pPr marL="2514600" indent="-228600" fontAlgn="base">
              <a:spcBef>
                <a:spcPct val="20000"/>
              </a:spcBef>
              <a:spcAft>
                <a:spcPct val="0"/>
              </a:spcAft>
              <a:buChar char="»"/>
              <a:defRPr sz="2000">
                <a:solidFill>
                  <a:schemeClr val="tx1"/>
                </a:solidFill>
                <a:latin typeface="Arial" charset="0"/>
              </a:defRPr>
            </a:lvl6pPr>
            <a:lvl7pPr marL="2971800" indent="-228600" fontAlgn="base">
              <a:spcBef>
                <a:spcPct val="20000"/>
              </a:spcBef>
              <a:spcAft>
                <a:spcPct val="0"/>
              </a:spcAft>
              <a:buChar char="»"/>
              <a:defRPr sz="2000">
                <a:solidFill>
                  <a:schemeClr val="tx1"/>
                </a:solidFill>
                <a:latin typeface="Arial" charset="0"/>
              </a:defRPr>
            </a:lvl7pPr>
            <a:lvl8pPr marL="3429000" indent="-228600" fontAlgn="base">
              <a:spcBef>
                <a:spcPct val="20000"/>
              </a:spcBef>
              <a:spcAft>
                <a:spcPct val="0"/>
              </a:spcAft>
              <a:buChar char="»"/>
              <a:defRPr sz="2000">
                <a:solidFill>
                  <a:schemeClr val="tx1"/>
                </a:solidFill>
                <a:latin typeface="Arial" charset="0"/>
              </a:defRPr>
            </a:lvl8pPr>
            <a:lvl9pPr marL="3886200" indent="-228600" fontAlgn="base">
              <a:spcBef>
                <a:spcPct val="20000"/>
              </a:spcBef>
              <a:spcAft>
                <a:spcPct val="0"/>
              </a:spcAft>
              <a:buChar char="»"/>
              <a:defRPr sz="2000">
                <a:solidFill>
                  <a:schemeClr val="tx1"/>
                </a:solidFill>
                <a:latin typeface="Arial" charset="0"/>
              </a:defRPr>
            </a:lvl9pPr>
          </a:lstStyle>
          <a:p>
            <a:pPr marL="0" indent="0" eaLnBrk="0" hangingPunct="0">
              <a:lnSpc>
                <a:spcPct val="120000"/>
              </a:lnSpc>
              <a:buClr>
                <a:srgbClr val="009999"/>
              </a:buClr>
              <a:buFont typeface="Wingdings" pitchFamily="2" charset="2"/>
              <a:buNone/>
              <a:defRPr/>
            </a:pPr>
            <a:r>
              <a:rPr lang="zh-CN" altLang="en-US" sz="3200" dirty="0" smtClean="0">
                <a:solidFill>
                  <a:srgbClr val="002060"/>
                </a:solidFill>
                <a:ea typeface="+mn-ea"/>
              </a:rPr>
              <a:t>编制测验的步骤</a:t>
            </a:r>
            <a:endParaRPr lang="en-US" altLang="zh-CN" sz="3200" dirty="0" smtClean="0">
              <a:solidFill>
                <a:srgbClr val="002060"/>
              </a:solidFill>
              <a:ea typeface="+mn-ea"/>
            </a:endParaRPr>
          </a:p>
          <a:p>
            <a:pPr marL="0" indent="0" eaLnBrk="0" hangingPunct="0">
              <a:lnSpc>
                <a:spcPct val="120000"/>
              </a:lnSpc>
              <a:buClr>
                <a:srgbClr val="009999"/>
              </a:buClr>
              <a:buFont typeface="Wingdings" pitchFamily="2" charset="2"/>
              <a:buNone/>
              <a:defRPr/>
            </a:pPr>
            <a:r>
              <a:rPr lang="en-US" altLang="zh-CN" sz="2400" dirty="0" smtClean="0">
                <a:solidFill>
                  <a:srgbClr val="002060"/>
                </a:solidFill>
                <a:ea typeface="+mn-ea"/>
              </a:rPr>
              <a:t>   -</a:t>
            </a:r>
            <a:r>
              <a:rPr lang="zh-CN" altLang="en-US" sz="2400" dirty="0">
                <a:solidFill>
                  <a:srgbClr val="002060"/>
                </a:solidFill>
                <a:ea typeface="+mn-ea"/>
              </a:rPr>
              <a:t>确定目的</a:t>
            </a:r>
          </a:p>
          <a:p>
            <a:pPr eaLnBrk="0" hangingPunct="0">
              <a:lnSpc>
                <a:spcPct val="120000"/>
              </a:lnSpc>
              <a:buClr>
                <a:srgbClr val="009999"/>
              </a:buClr>
              <a:buFont typeface="Wingdings" pitchFamily="2" charset="2"/>
              <a:buNone/>
              <a:defRPr/>
            </a:pPr>
            <a:r>
              <a:rPr lang="zh-CN" altLang="en-US" sz="2400" dirty="0">
                <a:solidFill>
                  <a:srgbClr val="002060"/>
                </a:solidFill>
                <a:ea typeface="+mn-ea"/>
              </a:rPr>
              <a:t>   </a:t>
            </a:r>
            <a:r>
              <a:rPr lang="en-US" altLang="zh-CN" sz="2400" dirty="0" smtClean="0">
                <a:solidFill>
                  <a:srgbClr val="002060"/>
                </a:solidFill>
                <a:ea typeface="+mn-ea"/>
              </a:rPr>
              <a:t>-</a:t>
            </a:r>
            <a:r>
              <a:rPr lang="zh-CN" altLang="en-US" sz="2400" dirty="0">
                <a:solidFill>
                  <a:srgbClr val="002060"/>
                </a:solidFill>
                <a:ea typeface="+mn-ea"/>
              </a:rPr>
              <a:t>根据目标，编制细目表</a:t>
            </a:r>
          </a:p>
          <a:p>
            <a:pPr eaLnBrk="0" hangingPunct="0">
              <a:lnSpc>
                <a:spcPct val="120000"/>
              </a:lnSpc>
              <a:buClr>
                <a:srgbClr val="009999"/>
              </a:buClr>
              <a:buFont typeface="Wingdings" pitchFamily="2" charset="2"/>
              <a:buNone/>
              <a:defRPr/>
            </a:pPr>
            <a:r>
              <a:rPr lang="zh-CN" altLang="en-US" sz="2400" dirty="0">
                <a:solidFill>
                  <a:srgbClr val="002060"/>
                </a:solidFill>
                <a:ea typeface="+mn-ea"/>
              </a:rPr>
              <a:t>   </a:t>
            </a:r>
            <a:r>
              <a:rPr lang="en-US" altLang="zh-CN" sz="2400" dirty="0" smtClean="0">
                <a:solidFill>
                  <a:srgbClr val="002060"/>
                </a:solidFill>
                <a:ea typeface="+mn-ea"/>
              </a:rPr>
              <a:t>-</a:t>
            </a:r>
            <a:r>
              <a:rPr lang="zh-CN" altLang="en-US" sz="2400" dirty="0">
                <a:solidFill>
                  <a:srgbClr val="002060"/>
                </a:solidFill>
                <a:ea typeface="+mn-ea"/>
              </a:rPr>
              <a:t>编制测验题（与问卷编制有共通之处）</a:t>
            </a:r>
            <a:endParaRPr lang="en-US" altLang="zh-CN" sz="2400" dirty="0">
              <a:solidFill>
                <a:srgbClr val="002060"/>
              </a:solidFill>
              <a:ea typeface="+mn-ea"/>
            </a:endParaRPr>
          </a:p>
          <a:p>
            <a:pPr eaLnBrk="0" hangingPunct="0">
              <a:lnSpc>
                <a:spcPct val="120000"/>
              </a:lnSpc>
              <a:buClr>
                <a:srgbClr val="009999"/>
              </a:buClr>
              <a:buFont typeface="Wingdings" pitchFamily="2" charset="2"/>
              <a:buNone/>
              <a:defRPr/>
            </a:pPr>
            <a:r>
              <a:rPr lang="zh-CN" altLang="en-US" sz="2400" dirty="0">
                <a:solidFill>
                  <a:srgbClr val="002060"/>
                </a:solidFill>
                <a:ea typeface="+mn-ea"/>
              </a:rPr>
              <a:t>   </a:t>
            </a:r>
            <a:r>
              <a:rPr lang="en-US" altLang="zh-CN" sz="2400" dirty="0" smtClean="0">
                <a:solidFill>
                  <a:srgbClr val="002060"/>
                </a:solidFill>
                <a:ea typeface="+mn-ea"/>
              </a:rPr>
              <a:t>-</a:t>
            </a:r>
            <a:r>
              <a:rPr lang="zh-CN" altLang="en-US" sz="2400" dirty="0">
                <a:solidFill>
                  <a:srgbClr val="002060"/>
                </a:solidFill>
                <a:ea typeface="+mn-ea"/>
              </a:rPr>
              <a:t>实施</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979970">
                                            <p:txEl>
                                              <p:pRg st="0" end="0"/>
                                            </p:txEl>
                                          </p:spTgt>
                                        </p:tgtEl>
                                        <p:attrNameLst>
                                          <p:attrName>style.visibility</p:attrName>
                                        </p:attrNameLst>
                                      </p:cBhvr>
                                      <p:to>
                                        <p:strVal val="visible"/>
                                      </p:to>
                                    </p:set>
                                    <p:animEffect transition="in" filter="checkerboard(across)">
                                      <p:cBhvr>
                                        <p:cTn id="7" dur="500"/>
                                        <p:tgtEl>
                                          <p:spTgt spid="97997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979970">
                                            <p:txEl>
                                              <p:pRg st="1" end="1"/>
                                            </p:txEl>
                                          </p:spTgt>
                                        </p:tgtEl>
                                        <p:attrNameLst>
                                          <p:attrName>style.visibility</p:attrName>
                                        </p:attrNameLst>
                                      </p:cBhvr>
                                      <p:to>
                                        <p:strVal val="visible"/>
                                      </p:to>
                                    </p:set>
                                    <p:animEffect transition="in" filter="checkerboard(across)">
                                      <p:cBhvr>
                                        <p:cTn id="12" dur="500"/>
                                        <p:tgtEl>
                                          <p:spTgt spid="97997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979970">
                                            <p:txEl>
                                              <p:pRg st="2" end="2"/>
                                            </p:txEl>
                                          </p:spTgt>
                                        </p:tgtEl>
                                        <p:attrNameLst>
                                          <p:attrName>style.visibility</p:attrName>
                                        </p:attrNameLst>
                                      </p:cBhvr>
                                      <p:to>
                                        <p:strVal val="visible"/>
                                      </p:to>
                                    </p:set>
                                    <p:animEffect transition="in" filter="checkerboard(across)">
                                      <p:cBhvr>
                                        <p:cTn id="17" dur="500"/>
                                        <p:tgtEl>
                                          <p:spTgt spid="97997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979972"/>
                                        </p:tgtEl>
                                        <p:attrNameLst>
                                          <p:attrName>style.visibility</p:attrName>
                                        </p:attrNameLst>
                                      </p:cBhvr>
                                      <p:to>
                                        <p:strVal val="visible"/>
                                      </p:to>
                                    </p:set>
                                    <p:animEffect transition="in" filter="checkerboard(across)">
                                      <p:cBhvr>
                                        <p:cTn id="22" dur="500"/>
                                        <p:tgtEl>
                                          <p:spTgt spid="9799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9970" grpId="0" build="p"/>
      <p:bldP spid="979972" grpId="0"/>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标题 1"/>
          <p:cNvSpPr>
            <a:spLocks noGrp="1"/>
          </p:cNvSpPr>
          <p:nvPr>
            <p:ph type="title"/>
          </p:nvPr>
        </p:nvSpPr>
        <p:spPr>
          <a:xfrm>
            <a:off x="468313" y="1125538"/>
            <a:ext cx="8229600" cy="1143000"/>
          </a:xfrm>
        </p:spPr>
        <p:txBody>
          <a:bodyPr/>
          <a:lstStyle/>
          <a:p>
            <a:r>
              <a:rPr lang="zh-CN" altLang="en-US" sz="4000" b="1" smtClean="0">
                <a:solidFill>
                  <a:srgbClr val="262673"/>
                </a:solidFill>
              </a:rPr>
              <a:t>测验的编制</a:t>
            </a:r>
            <a:endParaRPr lang="zh-CN" altLang="en-US" smtClean="0"/>
          </a:p>
        </p:txBody>
      </p:sp>
      <p:sp>
        <p:nvSpPr>
          <p:cNvPr id="3" name="内容占位符 2"/>
          <p:cNvSpPr>
            <a:spLocks noGrp="1"/>
          </p:cNvSpPr>
          <p:nvPr>
            <p:ph idx="1"/>
          </p:nvPr>
        </p:nvSpPr>
        <p:spPr>
          <a:xfrm>
            <a:off x="468313" y="2781300"/>
            <a:ext cx="8229600" cy="4525963"/>
          </a:xfrm>
        </p:spPr>
        <p:txBody>
          <a:bodyPr/>
          <a:lstStyle/>
          <a:p>
            <a:pPr>
              <a:defRPr/>
            </a:pPr>
            <a:r>
              <a:rPr lang="zh-CN" altLang="en-US" b="1" dirty="0" smtClean="0">
                <a:solidFill>
                  <a:srgbClr val="002060"/>
                </a:solidFill>
              </a:rPr>
              <a:t>测验的实施</a:t>
            </a:r>
            <a:endParaRPr lang="en-US" altLang="zh-CN" b="1" dirty="0" smtClean="0">
              <a:solidFill>
                <a:srgbClr val="002060"/>
              </a:solidFill>
            </a:endParaRPr>
          </a:p>
          <a:p>
            <a:pPr marL="0" indent="0">
              <a:buFontTx/>
              <a:buNone/>
              <a:defRPr/>
            </a:pPr>
            <a:r>
              <a:rPr lang="en-US" altLang="zh-CN" sz="2400" b="1" dirty="0" smtClean="0">
                <a:solidFill>
                  <a:srgbClr val="002060"/>
                </a:solidFill>
                <a:latin typeface="+mn-ea"/>
              </a:rPr>
              <a:t>  1 </a:t>
            </a:r>
            <a:r>
              <a:rPr lang="zh-CN" altLang="en-US" sz="2400" b="1" dirty="0" smtClean="0">
                <a:solidFill>
                  <a:srgbClr val="002060"/>
                </a:solidFill>
                <a:latin typeface="+mn-ea"/>
              </a:rPr>
              <a:t>做好测验前的准备工作</a:t>
            </a:r>
            <a:endParaRPr lang="en-US" altLang="zh-CN" sz="2400" b="1" dirty="0" smtClean="0">
              <a:solidFill>
                <a:srgbClr val="002060"/>
              </a:solidFill>
              <a:latin typeface="+mn-ea"/>
            </a:endParaRPr>
          </a:p>
          <a:p>
            <a:pPr marL="0" indent="0">
              <a:buFontTx/>
              <a:buNone/>
              <a:defRPr/>
            </a:pPr>
            <a:r>
              <a:rPr lang="en-US" altLang="zh-CN" sz="2400" b="1" dirty="0">
                <a:solidFill>
                  <a:srgbClr val="002060"/>
                </a:solidFill>
                <a:latin typeface="+mn-ea"/>
              </a:rPr>
              <a:t> </a:t>
            </a:r>
            <a:r>
              <a:rPr lang="en-US" altLang="zh-CN" sz="2400" b="1" dirty="0" smtClean="0">
                <a:solidFill>
                  <a:srgbClr val="002060"/>
                </a:solidFill>
                <a:latin typeface="+mn-ea"/>
              </a:rPr>
              <a:t> 2 </a:t>
            </a:r>
            <a:r>
              <a:rPr lang="zh-CN" altLang="en-US" sz="2400" b="1" dirty="0" smtClean="0">
                <a:solidFill>
                  <a:srgbClr val="002060"/>
                </a:solidFill>
                <a:latin typeface="+mn-ea"/>
              </a:rPr>
              <a:t>选择适宜的测验环节</a:t>
            </a:r>
            <a:endParaRPr lang="en-US" altLang="zh-CN" sz="2400" b="1" dirty="0" smtClean="0">
              <a:solidFill>
                <a:srgbClr val="002060"/>
              </a:solidFill>
              <a:latin typeface="+mn-ea"/>
            </a:endParaRPr>
          </a:p>
          <a:p>
            <a:pPr marL="0" indent="0">
              <a:buFontTx/>
              <a:buNone/>
              <a:defRPr/>
            </a:pPr>
            <a:r>
              <a:rPr lang="en-US" altLang="zh-CN" sz="2400" b="1" dirty="0">
                <a:solidFill>
                  <a:srgbClr val="002060"/>
                </a:solidFill>
                <a:latin typeface="+mn-ea"/>
              </a:rPr>
              <a:t> </a:t>
            </a:r>
            <a:r>
              <a:rPr lang="en-US" altLang="zh-CN" sz="2400" b="1" dirty="0" smtClean="0">
                <a:solidFill>
                  <a:srgbClr val="002060"/>
                </a:solidFill>
                <a:latin typeface="+mn-ea"/>
              </a:rPr>
              <a:t> 3 </a:t>
            </a:r>
            <a:r>
              <a:rPr lang="zh-CN" altLang="en-US" sz="2400" b="1" dirty="0" smtClean="0">
                <a:solidFill>
                  <a:srgbClr val="002060"/>
                </a:solidFill>
                <a:latin typeface="+mn-ea"/>
              </a:rPr>
              <a:t>严格按照标准化的指导语和标准时限进行测验</a:t>
            </a:r>
            <a:endParaRPr lang="en-US" altLang="zh-CN" sz="2400" b="1" dirty="0" smtClean="0">
              <a:solidFill>
                <a:srgbClr val="002060"/>
              </a:solidFill>
              <a:latin typeface="+mn-ea"/>
            </a:endParaRPr>
          </a:p>
          <a:p>
            <a:pPr marL="0" indent="0">
              <a:buFontTx/>
              <a:buNone/>
              <a:defRPr/>
            </a:pPr>
            <a:r>
              <a:rPr lang="en-US" altLang="zh-CN" sz="2400" b="1" dirty="0">
                <a:solidFill>
                  <a:srgbClr val="002060"/>
                </a:solidFill>
                <a:latin typeface="+mn-ea"/>
              </a:rPr>
              <a:t> </a:t>
            </a:r>
            <a:r>
              <a:rPr lang="en-US" altLang="zh-CN" sz="2400" b="1" dirty="0" smtClean="0">
                <a:solidFill>
                  <a:srgbClr val="002060"/>
                </a:solidFill>
                <a:latin typeface="+mn-ea"/>
              </a:rPr>
              <a:t> 4 </a:t>
            </a:r>
            <a:r>
              <a:rPr lang="zh-CN" altLang="en-US" sz="2400" b="1" dirty="0" smtClean="0">
                <a:solidFill>
                  <a:srgbClr val="002060"/>
                </a:solidFill>
                <a:latin typeface="+mn-ea"/>
              </a:rPr>
              <a:t>与被试建立良好的信任与人际关系，取得被试的合作，保证测验的效果。</a:t>
            </a:r>
            <a:endParaRPr lang="zh-CN" altLang="en-US" sz="2400" b="1" dirty="0">
              <a:solidFill>
                <a:srgbClr val="002060"/>
              </a:solidFill>
              <a:latin typeface="+mn-ea"/>
            </a:endParaRP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3"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31074"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35BA8986-02D5-4003-8FC9-FBE397A9A0CA}" type="slidenum">
              <a:rPr lang="zh-CN" altLang="en-US" smtClean="0">
                <a:latin typeface="Arial" charset="0"/>
                <a:ea typeface="宋体" charset="-122"/>
              </a:rPr>
              <a:pPr algn="ctr" fontAlgn="base">
                <a:spcBef>
                  <a:spcPct val="0"/>
                </a:spcBef>
                <a:spcAft>
                  <a:spcPct val="0"/>
                </a:spcAft>
              </a:pPr>
              <a:t>97</a:t>
            </a:fld>
            <a:endParaRPr lang="en-US" altLang="zh-CN" smtClean="0">
              <a:latin typeface="Arial" charset="0"/>
              <a:ea typeface="宋体" charset="-122"/>
            </a:endParaRPr>
          </a:p>
        </p:txBody>
      </p:sp>
      <p:sp>
        <p:nvSpPr>
          <p:cNvPr id="131075" name="Rectangle 2"/>
          <p:cNvSpPr>
            <a:spLocks noGrp="1" noChangeArrowheads="1"/>
          </p:cNvSpPr>
          <p:nvPr>
            <p:ph type="title"/>
          </p:nvPr>
        </p:nvSpPr>
        <p:spPr>
          <a:xfrm>
            <a:off x="0" y="549275"/>
            <a:ext cx="7696200" cy="563563"/>
          </a:xfrm>
        </p:spPr>
        <p:txBody>
          <a:bodyPr/>
          <a:lstStyle/>
          <a:p>
            <a:endParaRPr lang="zh-CN" altLang="en-US" sz="2800" smtClean="0">
              <a:solidFill>
                <a:srgbClr val="F43E0C"/>
              </a:solidFill>
            </a:endParaRPr>
          </a:p>
        </p:txBody>
      </p:sp>
      <p:sp>
        <p:nvSpPr>
          <p:cNvPr id="987139" name="Rectangle 3"/>
          <p:cNvSpPr>
            <a:spLocks noGrp="1" noChangeArrowheads="1"/>
          </p:cNvSpPr>
          <p:nvPr>
            <p:ph type="body" idx="1"/>
          </p:nvPr>
        </p:nvSpPr>
        <p:spPr>
          <a:xfrm>
            <a:off x="323850" y="1196975"/>
            <a:ext cx="8640763" cy="5661025"/>
          </a:xfrm>
        </p:spPr>
        <p:txBody>
          <a:bodyPr>
            <a:normAutofit lnSpcReduction="10000"/>
          </a:bodyPr>
          <a:lstStyle/>
          <a:p>
            <a:pPr marL="0" indent="0">
              <a:buFontTx/>
              <a:buNone/>
              <a:defRPr/>
            </a:pPr>
            <a:r>
              <a:rPr lang="zh-CN" altLang="en-US" b="1" dirty="0">
                <a:solidFill>
                  <a:srgbClr val="002060"/>
                </a:solidFill>
              </a:rPr>
              <a:t>测量</a:t>
            </a:r>
            <a:r>
              <a:rPr lang="zh-CN" altLang="en-US" b="1" dirty="0" smtClean="0">
                <a:solidFill>
                  <a:srgbClr val="002060"/>
                </a:solidFill>
              </a:rPr>
              <a:t>法的评价</a:t>
            </a:r>
            <a:endParaRPr lang="en-US" altLang="zh-CN" b="1" dirty="0" smtClean="0">
              <a:solidFill>
                <a:srgbClr val="002060"/>
              </a:solidFill>
            </a:endParaRPr>
          </a:p>
          <a:p>
            <a:pPr>
              <a:defRPr/>
            </a:pPr>
            <a:r>
              <a:rPr lang="zh-CN" altLang="en-US" sz="2400" b="1" dirty="0" smtClean="0">
                <a:solidFill>
                  <a:srgbClr val="002060"/>
                </a:solidFill>
              </a:rPr>
              <a:t>优点</a:t>
            </a:r>
            <a:r>
              <a:rPr lang="zh-CN" altLang="en-US" sz="2400" b="1" dirty="0">
                <a:solidFill>
                  <a:srgbClr val="002060"/>
                </a:solidFill>
              </a:rPr>
              <a:t>：</a:t>
            </a:r>
          </a:p>
          <a:p>
            <a:pPr lvl="1">
              <a:defRPr/>
            </a:pPr>
            <a:r>
              <a:rPr lang="zh-CN" altLang="en-US" sz="2400" b="1" dirty="0">
                <a:solidFill>
                  <a:srgbClr val="002060"/>
                </a:solidFill>
              </a:rPr>
              <a:t>量表编制严谨，效果准确可靠；</a:t>
            </a:r>
          </a:p>
          <a:p>
            <a:pPr lvl="1">
              <a:defRPr/>
            </a:pPr>
            <a:r>
              <a:rPr lang="zh-CN" altLang="en-US" sz="2400" b="1" dirty="0">
                <a:solidFill>
                  <a:srgbClr val="002060"/>
                </a:solidFill>
              </a:rPr>
              <a:t>定量化，施测容易控制，结果处理方便；</a:t>
            </a:r>
          </a:p>
          <a:p>
            <a:pPr lvl="1">
              <a:defRPr/>
            </a:pPr>
            <a:r>
              <a:rPr lang="zh-CN" altLang="en-US" sz="2400" b="1" dirty="0">
                <a:solidFill>
                  <a:srgbClr val="002060"/>
                </a:solidFill>
              </a:rPr>
              <a:t>方便省力；</a:t>
            </a:r>
          </a:p>
          <a:p>
            <a:pPr lvl="1">
              <a:defRPr/>
            </a:pPr>
            <a:r>
              <a:rPr lang="zh-CN" altLang="en-US" sz="2400" b="1" dirty="0">
                <a:solidFill>
                  <a:srgbClr val="002060"/>
                </a:solidFill>
              </a:rPr>
              <a:t>有常模，可做对比研究；</a:t>
            </a:r>
          </a:p>
          <a:p>
            <a:pPr lvl="1">
              <a:defRPr/>
            </a:pPr>
            <a:r>
              <a:rPr lang="zh-CN" altLang="en-US" sz="2400" b="1" dirty="0">
                <a:solidFill>
                  <a:srgbClr val="002060"/>
                </a:solidFill>
              </a:rPr>
              <a:t>类型多，可适应不同研究目的的需要。</a:t>
            </a:r>
          </a:p>
          <a:p>
            <a:pPr>
              <a:defRPr/>
            </a:pPr>
            <a:r>
              <a:rPr lang="zh-CN" altLang="en-US" sz="2400" b="1" dirty="0">
                <a:solidFill>
                  <a:srgbClr val="002060"/>
                </a:solidFill>
              </a:rPr>
              <a:t>缺点：</a:t>
            </a:r>
          </a:p>
          <a:p>
            <a:pPr lvl="1">
              <a:defRPr/>
            </a:pPr>
            <a:r>
              <a:rPr lang="zh-CN" altLang="en-US" sz="2400" b="1" dirty="0">
                <a:solidFill>
                  <a:srgbClr val="002060"/>
                </a:solidFill>
              </a:rPr>
              <a:t>难以进行定性分析；</a:t>
            </a:r>
          </a:p>
          <a:p>
            <a:pPr lvl="1">
              <a:defRPr/>
            </a:pPr>
            <a:r>
              <a:rPr lang="zh-CN" altLang="en-US" sz="2400" b="1" dirty="0">
                <a:solidFill>
                  <a:srgbClr val="002060"/>
                </a:solidFill>
              </a:rPr>
              <a:t>难以揭示因果关系，适用灵活性差；</a:t>
            </a:r>
          </a:p>
          <a:p>
            <a:pPr lvl="1">
              <a:defRPr/>
            </a:pPr>
            <a:r>
              <a:rPr lang="zh-CN" altLang="en-US" sz="2400" b="1" dirty="0">
                <a:solidFill>
                  <a:srgbClr val="002060"/>
                </a:solidFill>
              </a:rPr>
              <a:t>对研究者有较高要求；</a:t>
            </a:r>
          </a:p>
          <a:p>
            <a:pPr lvl="1">
              <a:defRPr/>
            </a:pPr>
            <a:r>
              <a:rPr lang="zh-CN" altLang="en-US" sz="2400" b="1" dirty="0">
                <a:solidFill>
                  <a:srgbClr val="002060"/>
                </a:solidFill>
              </a:rPr>
              <a:t>难以排除一些非人为因素的干扰。</a:t>
            </a:r>
          </a:p>
          <a:p>
            <a:pPr>
              <a:defRPr/>
            </a:pPr>
            <a:r>
              <a:rPr lang="zh-CN" altLang="en-US" sz="2400" b="1" dirty="0">
                <a:solidFill>
                  <a:srgbClr val="002060"/>
                </a:solidFill>
              </a:rPr>
              <a:t>目前使用中的问题：编制不科学、控制不严、缺乏专业训练</a:t>
            </a:r>
            <a:r>
              <a:rPr lang="en-US" altLang="zh-CN" sz="2400" b="1" dirty="0">
                <a:solidFill>
                  <a:srgbClr val="002060"/>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987139">
                                            <p:txEl>
                                              <p:pRg st="1" end="1"/>
                                            </p:txEl>
                                          </p:spTgt>
                                        </p:tgtEl>
                                        <p:attrNameLst>
                                          <p:attrName>style.visibility</p:attrName>
                                        </p:attrNameLst>
                                      </p:cBhvr>
                                      <p:to>
                                        <p:strVal val="visible"/>
                                      </p:to>
                                    </p:set>
                                    <p:animEffect transition="in" filter="checkerboard(across)">
                                      <p:cBhvr>
                                        <p:cTn id="7" dur="500"/>
                                        <p:tgtEl>
                                          <p:spTgt spid="98713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987139">
                                            <p:txEl>
                                              <p:pRg st="0" end="0"/>
                                            </p:txEl>
                                          </p:spTgt>
                                        </p:tgtEl>
                                        <p:attrNameLst>
                                          <p:attrName>style.visibility</p:attrName>
                                        </p:attrNameLst>
                                      </p:cBhvr>
                                      <p:to>
                                        <p:strVal val="visible"/>
                                      </p:to>
                                    </p:set>
                                    <p:animEffect transition="in" filter="checkerboard(across)">
                                      <p:cBhvr>
                                        <p:cTn id="12" dur="500"/>
                                        <p:tgtEl>
                                          <p:spTgt spid="987139">
                                            <p:txEl>
                                              <p:pRg st="0" end="0"/>
                                            </p:txEl>
                                          </p:spTgt>
                                        </p:tgtEl>
                                      </p:cBhvr>
                                    </p:animEffect>
                                  </p:childTnLst>
                                </p:cTn>
                              </p:par>
                              <p:par>
                                <p:cTn id="13" presetID="5" presetClass="entr" presetSubtype="10" fill="hold" nodeType="withEffect">
                                  <p:stCondLst>
                                    <p:cond delay="0"/>
                                  </p:stCondLst>
                                  <p:childTnLst>
                                    <p:set>
                                      <p:cBhvr>
                                        <p:cTn id="14" dur="1" fill="hold">
                                          <p:stCondLst>
                                            <p:cond delay="0"/>
                                          </p:stCondLst>
                                        </p:cTn>
                                        <p:tgtEl>
                                          <p:spTgt spid="987139">
                                            <p:txEl>
                                              <p:pRg st="2" end="2"/>
                                            </p:txEl>
                                          </p:spTgt>
                                        </p:tgtEl>
                                        <p:attrNameLst>
                                          <p:attrName>style.visibility</p:attrName>
                                        </p:attrNameLst>
                                      </p:cBhvr>
                                      <p:to>
                                        <p:strVal val="visible"/>
                                      </p:to>
                                    </p:set>
                                    <p:animEffect transition="in" filter="checkerboard(across)">
                                      <p:cBhvr>
                                        <p:cTn id="15" dur="500"/>
                                        <p:tgtEl>
                                          <p:spTgt spid="987139">
                                            <p:txEl>
                                              <p:pRg st="2" end="2"/>
                                            </p:txEl>
                                          </p:spTgt>
                                        </p:tgtEl>
                                      </p:cBhvr>
                                    </p:animEffect>
                                  </p:childTnLst>
                                </p:cTn>
                              </p:par>
                              <p:par>
                                <p:cTn id="16" presetID="5" presetClass="entr" presetSubtype="10" fill="hold" nodeType="withEffect">
                                  <p:stCondLst>
                                    <p:cond delay="0"/>
                                  </p:stCondLst>
                                  <p:childTnLst>
                                    <p:set>
                                      <p:cBhvr>
                                        <p:cTn id="17" dur="1" fill="hold">
                                          <p:stCondLst>
                                            <p:cond delay="0"/>
                                          </p:stCondLst>
                                        </p:cTn>
                                        <p:tgtEl>
                                          <p:spTgt spid="987139">
                                            <p:txEl>
                                              <p:pRg st="3" end="3"/>
                                            </p:txEl>
                                          </p:spTgt>
                                        </p:tgtEl>
                                        <p:attrNameLst>
                                          <p:attrName>style.visibility</p:attrName>
                                        </p:attrNameLst>
                                      </p:cBhvr>
                                      <p:to>
                                        <p:strVal val="visible"/>
                                      </p:to>
                                    </p:set>
                                    <p:animEffect transition="in" filter="checkerboard(across)">
                                      <p:cBhvr>
                                        <p:cTn id="18" dur="500"/>
                                        <p:tgtEl>
                                          <p:spTgt spid="987139">
                                            <p:txEl>
                                              <p:pRg st="3" end="3"/>
                                            </p:txEl>
                                          </p:spTgt>
                                        </p:tgtEl>
                                      </p:cBhvr>
                                    </p:animEffect>
                                  </p:childTnLst>
                                </p:cTn>
                              </p:par>
                              <p:par>
                                <p:cTn id="19" presetID="5" presetClass="entr" presetSubtype="10" fill="hold" nodeType="withEffect">
                                  <p:stCondLst>
                                    <p:cond delay="0"/>
                                  </p:stCondLst>
                                  <p:childTnLst>
                                    <p:set>
                                      <p:cBhvr>
                                        <p:cTn id="20" dur="1" fill="hold">
                                          <p:stCondLst>
                                            <p:cond delay="0"/>
                                          </p:stCondLst>
                                        </p:cTn>
                                        <p:tgtEl>
                                          <p:spTgt spid="987139">
                                            <p:txEl>
                                              <p:pRg st="4" end="4"/>
                                            </p:txEl>
                                          </p:spTgt>
                                        </p:tgtEl>
                                        <p:attrNameLst>
                                          <p:attrName>style.visibility</p:attrName>
                                        </p:attrNameLst>
                                      </p:cBhvr>
                                      <p:to>
                                        <p:strVal val="visible"/>
                                      </p:to>
                                    </p:set>
                                    <p:animEffect transition="in" filter="checkerboard(across)">
                                      <p:cBhvr>
                                        <p:cTn id="21" dur="500"/>
                                        <p:tgtEl>
                                          <p:spTgt spid="987139">
                                            <p:txEl>
                                              <p:pRg st="4" end="4"/>
                                            </p:txEl>
                                          </p:spTgt>
                                        </p:tgtEl>
                                      </p:cBhvr>
                                    </p:animEffect>
                                  </p:childTnLst>
                                </p:cTn>
                              </p:par>
                              <p:par>
                                <p:cTn id="22" presetID="5" presetClass="entr" presetSubtype="10" fill="hold" nodeType="withEffect">
                                  <p:stCondLst>
                                    <p:cond delay="0"/>
                                  </p:stCondLst>
                                  <p:childTnLst>
                                    <p:set>
                                      <p:cBhvr>
                                        <p:cTn id="23" dur="1" fill="hold">
                                          <p:stCondLst>
                                            <p:cond delay="0"/>
                                          </p:stCondLst>
                                        </p:cTn>
                                        <p:tgtEl>
                                          <p:spTgt spid="987139">
                                            <p:txEl>
                                              <p:pRg st="5" end="5"/>
                                            </p:txEl>
                                          </p:spTgt>
                                        </p:tgtEl>
                                        <p:attrNameLst>
                                          <p:attrName>style.visibility</p:attrName>
                                        </p:attrNameLst>
                                      </p:cBhvr>
                                      <p:to>
                                        <p:strVal val="visible"/>
                                      </p:to>
                                    </p:set>
                                    <p:animEffect transition="in" filter="checkerboard(across)">
                                      <p:cBhvr>
                                        <p:cTn id="24" dur="500"/>
                                        <p:tgtEl>
                                          <p:spTgt spid="987139">
                                            <p:txEl>
                                              <p:pRg st="5" end="5"/>
                                            </p:txEl>
                                          </p:spTgt>
                                        </p:tgtEl>
                                      </p:cBhvr>
                                    </p:animEffect>
                                  </p:childTnLst>
                                </p:cTn>
                              </p:par>
                              <p:par>
                                <p:cTn id="25" presetID="5" presetClass="entr" presetSubtype="10" fill="hold" nodeType="withEffect">
                                  <p:stCondLst>
                                    <p:cond delay="0"/>
                                  </p:stCondLst>
                                  <p:childTnLst>
                                    <p:set>
                                      <p:cBhvr>
                                        <p:cTn id="26" dur="1" fill="hold">
                                          <p:stCondLst>
                                            <p:cond delay="0"/>
                                          </p:stCondLst>
                                        </p:cTn>
                                        <p:tgtEl>
                                          <p:spTgt spid="987139">
                                            <p:txEl>
                                              <p:pRg st="6" end="6"/>
                                            </p:txEl>
                                          </p:spTgt>
                                        </p:tgtEl>
                                        <p:attrNameLst>
                                          <p:attrName>style.visibility</p:attrName>
                                        </p:attrNameLst>
                                      </p:cBhvr>
                                      <p:to>
                                        <p:strVal val="visible"/>
                                      </p:to>
                                    </p:set>
                                    <p:animEffect transition="in" filter="checkerboard(across)">
                                      <p:cBhvr>
                                        <p:cTn id="27" dur="500"/>
                                        <p:tgtEl>
                                          <p:spTgt spid="987139">
                                            <p:txEl>
                                              <p:pRg st="6" end="6"/>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 presetClass="entr" presetSubtype="10" fill="hold" nodeType="clickEffect">
                                  <p:stCondLst>
                                    <p:cond delay="0"/>
                                  </p:stCondLst>
                                  <p:childTnLst>
                                    <p:set>
                                      <p:cBhvr>
                                        <p:cTn id="31" dur="1" fill="hold">
                                          <p:stCondLst>
                                            <p:cond delay="0"/>
                                          </p:stCondLst>
                                        </p:cTn>
                                        <p:tgtEl>
                                          <p:spTgt spid="987139">
                                            <p:txEl>
                                              <p:pRg st="7" end="7"/>
                                            </p:txEl>
                                          </p:spTgt>
                                        </p:tgtEl>
                                        <p:attrNameLst>
                                          <p:attrName>style.visibility</p:attrName>
                                        </p:attrNameLst>
                                      </p:cBhvr>
                                      <p:to>
                                        <p:strVal val="visible"/>
                                      </p:to>
                                    </p:set>
                                    <p:animEffect transition="in" filter="checkerboard(across)">
                                      <p:cBhvr>
                                        <p:cTn id="32" dur="500"/>
                                        <p:tgtEl>
                                          <p:spTgt spid="987139">
                                            <p:txEl>
                                              <p:pRg st="7" end="7"/>
                                            </p:txEl>
                                          </p:spTgt>
                                        </p:tgtEl>
                                      </p:cBhvr>
                                    </p:animEffect>
                                  </p:childTnLst>
                                </p:cTn>
                              </p:par>
                              <p:par>
                                <p:cTn id="33" presetID="5" presetClass="entr" presetSubtype="10" fill="hold" nodeType="withEffect">
                                  <p:stCondLst>
                                    <p:cond delay="0"/>
                                  </p:stCondLst>
                                  <p:childTnLst>
                                    <p:set>
                                      <p:cBhvr>
                                        <p:cTn id="34" dur="1" fill="hold">
                                          <p:stCondLst>
                                            <p:cond delay="0"/>
                                          </p:stCondLst>
                                        </p:cTn>
                                        <p:tgtEl>
                                          <p:spTgt spid="987139">
                                            <p:txEl>
                                              <p:pRg st="8" end="8"/>
                                            </p:txEl>
                                          </p:spTgt>
                                        </p:tgtEl>
                                        <p:attrNameLst>
                                          <p:attrName>style.visibility</p:attrName>
                                        </p:attrNameLst>
                                      </p:cBhvr>
                                      <p:to>
                                        <p:strVal val="visible"/>
                                      </p:to>
                                    </p:set>
                                    <p:animEffect transition="in" filter="checkerboard(across)">
                                      <p:cBhvr>
                                        <p:cTn id="35" dur="500"/>
                                        <p:tgtEl>
                                          <p:spTgt spid="987139">
                                            <p:txEl>
                                              <p:pRg st="8" end="8"/>
                                            </p:txEl>
                                          </p:spTgt>
                                        </p:tgtEl>
                                      </p:cBhvr>
                                    </p:animEffect>
                                  </p:childTnLst>
                                </p:cTn>
                              </p:par>
                              <p:par>
                                <p:cTn id="36" presetID="5" presetClass="entr" presetSubtype="10" fill="hold" nodeType="withEffect">
                                  <p:stCondLst>
                                    <p:cond delay="0"/>
                                  </p:stCondLst>
                                  <p:childTnLst>
                                    <p:set>
                                      <p:cBhvr>
                                        <p:cTn id="37" dur="1" fill="hold">
                                          <p:stCondLst>
                                            <p:cond delay="0"/>
                                          </p:stCondLst>
                                        </p:cTn>
                                        <p:tgtEl>
                                          <p:spTgt spid="987139">
                                            <p:txEl>
                                              <p:pRg st="9" end="9"/>
                                            </p:txEl>
                                          </p:spTgt>
                                        </p:tgtEl>
                                        <p:attrNameLst>
                                          <p:attrName>style.visibility</p:attrName>
                                        </p:attrNameLst>
                                      </p:cBhvr>
                                      <p:to>
                                        <p:strVal val="visible"/>
                                      </p:to>
                                    </p:set>
                                    <p:animEffect transition="in" filter="checkerboard(across)">
                                      <p:cBhvr>
                                        <p:cTn id="38" dur="500"/>
                                        <p:tgtEl>
                                          <p:spTgt spid="987139">
                                            <p:txEl>
                                              <p:pRg st="9" end="9"/>
                                            </p:txEl>
                                          </p:spTgt>
                                        </p:tgtEl>
                                      </p:cBhvr>
                                    </p:animEffect>
                                  </p:childTnLst>
                                </p:cTn>
                              </p:par>
                              <p:par>
                                <p:cTn id="39" presetID="5" presetClass="entr" presetSubtype="10" fill="hold" nodeType="withEffect">
                                  <p:stCondLst>
                                    <p:cond delay="0"/>
                                  </p:stCondLst>
                                  <p:childTnLst>
                                    <p:set>
                                      <p:cBhvr>
                                        <p:cTn id="40" dur="1" fill="hold">
                                          <p:stCondLst>
                                            <p:cond delay="0"/>
                                          </p:stCondLst>
                                        </p:cTn>
                                        <p:tgtEl>
                                          <p:spTgt spid="987139">
                                            <p:txEl>
                                              <p:pRg st="10" end="10"/>
                                            </p:txEl>
                                          </p:spTgt>
                                        </p:tgtEl>
                                        <p:attrNameLst>
                                          <p:attrName>style.visibility</p:attrName>
                                        </p:attrNameLst>
                                      </p:cBhvr>
                                      <p:to>
                                        <p:strVal val="visible"/>
                                      </p:to>
                                    </p:set>
                                    <p:animEffect transition="in" filter="checkerboard(across)">
                                      <p:cBhvr>
                                        <p:cTn id="41" dur="500"/>
                                        <p:tgtEl>
                                          <p:spTgt spid="987139">
                                            <p:txEl>
                                              <p:pRg st="10" end="10"/>
                                            </p:txEl>
                                          </p:spTgt>
                                        </p:tgtEl>
                                      </p:cBhvr>
                                    </p:animEffect>
                                  </p:childTnLst>
                                </p:cTn>
                              </p:par>
                              <p:par>
                                <p:cTn id="42" presetID="5" presetClass="entr" presetSubtype="10" fill="hold" nodeType="withEffect">
                                  <p:stCondLst>
                                    <p:cond delay="0"/>
                                  </p:stCondLst>
                                  <p:childTnLst>
                                    <p:set>
                                      <p:cBhvr>
                                        <p:cTn id="43" dur="1" fill="hold">
                                          <p:stCondLst>
                                            <p:cond delay="0"/>
                                          </p:stCondLst>
                                        </p:cTn>
                                        <p:tgtEl>
                                          <p:spTgt spid="987139">
                                            <p:txEl>
                                              <p:pRg st="11" end="11"/>
                                            </p:txEl>
                                          </p:spTgt>
                                        </p:tgtEl>
                                        <p:attrNameLst>
                                          <p:attrName>style.visibility</p:attrName>
                                        </p:attrNameLst>
                                      </p:cBhvr>
                                      <p:to>
                                        <p:strVal val="visible"/>
                                      </p:to>
                                    </p:set>
                                    <p:animEffect transition="in" filter="checkerboard(across)">
                                      <p:cBhvr>
                                        <p:cTn id="44" dur="500"/>
                                        <p:tgtEl>
                                          <p:spTgt spid="987139">
                                            <p:txEl>
                                              <p:pRg st="11" end="11"/>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5" presetClass="entr" presetSubtype="10" fill="hold" nodeType="clickEffect">
                                  <p:stCondLst>
                                    <p:cond delay="0"/>
                                  </p:stCondLst>
                                  <p:childTnLst>
                                    <p:set>
                                      <p:cBhvr>
                                        <p:cTn id="48" dur="1" fill="hold">
                                          <p:stCondLst>
                                            <p:cond delay="0"/>
                                          </p:stCondLst>
                                        </p:cTn>
                                        <p:tgtEl>
                                          <p:spTgt spid="987139">
                                            <p:txEl>
                                              <p:pRg st="12" end="12"/>
                                            </p:txEl>
                                          </p:spTgt>
                                        </p:tgtEl>
                                        <p:attrNameLst>
                                          <p:attrName>style.visibility</p:attrName>
                                        </p:attrNameLst>
                                      </p:cBhvr>
                                      <p:to>
                                        <p:strVal val="visible"/>
                                      </p:to>
                                    </p:set>
                                    <p:animEffect transition="in" filter="checkerboard(across)">
                                      <p:cBhvr>
                                        <p:cTn id="49" dur="500"/>
                                        <p:tgtEl>
                                          <p:spTgt spid="987139">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7" name="标题 1"/>
          <p:cNvSpPr>
            <a:spLocks noGrp="1"/>
          </p:cNvSpPr>
          <p:nvPr>
            <p:ph type="ctrTitle"/>
          </p:nvPr>
        </p:nvSpPr>
        <p:spPr/>
        <p:txBody>
          <a:bodyPr/>
          <a:lstStyle/>
          <a:p>
            <a:r>
              <a:rPr lang="zh-CN" altLang="en-US" b="1" smtClean="0"/>
              <a:t>第十三章  实验法</a:t>
            </a:r>
          </a:p>
        </p:txBody>
      </p:sp>
      <p:sp>
        <p:nvSpPr>
          <p:cNvPr id="132098" name="副标题 2"/>
          <p:cNvSpPr>
            <a:spLocks noGrp="1"/>
          </p:cNvSpPr>
          <p:nvPr>
            <p:ph type="subTitle" idx="1"/>
          </p:nvPr>
        </p:nvSpPr>
        <p:spPr/>
        <p:txBody>
          <a:bodyPr/>
          <a:lstStyle/>
          <a:p>
            <a:endParaRPr lang="zh-CN" altLang="en-US" smtClean="0"/>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页脚占位符 3"/>
          <p:cNvSpPr>
            <a:spLocks noGrp="1"/>
          </p:cNvSpPr>
          <p:nvPr>
            <p:ph type="ftr" sz="quarter" idx="11"/>
          </p:nvPr>
        </p:nvSpPr>
        <p:spPr>
          <a:xfrm>
            <a:off x="457200" y="6245225"/>
            <a:ext cx="2133600" cy="476250"/>
          </a:xfrm>
          <a:noFill/>
          <a:ln>
            <a:miter lim="800000"/>
            <a:headEnd/>
            <a:tailEnd/>
          </a:ln>
        </p:spPr>
        <p:txBody>
          <a:bodyPr/>
          <a:lstStyle/>
          <a:p>
            <a:pPr algn="l" fontAlgn="base">
              <a:spcBef>
                <a:spcPct val="0"/>
              </a:spcBef>
              <a:spcAft>
                <a:spcPct val="0"/>
              </a:spcAft>
            </a:pPr>
            <a:r>
              <a:rPr lang="en-US" altLang="zh-CN" smtClean="0">
                <a:ea typeface="宋体" charset="-122"/>
              </a:rPr>
              <a:t>Company Logo</a:t>
            </a:r>
          </a:p>
        </p:txBody>
      </p:sp>
      <p:sp>
        <p:nvSpPr>
          <p:cNvPr id="133122" name="灯片编号占位符 4"/>
          <p:cNvSpPr>
            <a:spLocks noGrp="1"/>
          </p:cNvSpPr>
          <p:nvPr>
            <p:ph type="sldNum" sz="quarter" idx="12"/>
          </p:nvPr>
        </p:nvSpPr>
        <p:spPr>
          <a:xfrm>
            <a:off x="3124200" y="6245225"/>
            <a:ext cx="2895600" cy="476250"/>
          </a:xfrm>
          <a:noFill/>
          <a:ln>
            <a:miter lim="800000"/>
            <a:headEnd/>
            <a:tailEnd/>
          </a:ln>
        </p:spPr>
        <p:txBody>
          <a:bodyPr/>
          <a:lstStyle/>
          <a:p>
            <a:pPr algn="ctr" fontAlgn="base">
              <a:spcBef>
                <a:spcPct val="0"/>
              </a:spcBef>
              <a:spcAft>
                <a:spcPct val="0"/>
              </a:spcAft>
            </a:pPr>
            <a:fld id="{28DDF327-CF8D-428F-B862-4B2A7409EA15}" type="slidenum">
              <a:rPr lang="zh-CN" altLang="en-US" smtClean="0">
                <a:latin typeface="Arial" charset="0"/>
                <a:ea typeface="宋体" charset="-122"/>
              </a:rPr>
              <a:pPr algn="ctr" fontAlgn="base">
                <a:spcBef>
                  <a:spcPct val="0"/>
                </a:spcBef>
                <a:spcAft>
                  <a:spcPct val="0"/>
                </a:spcAft>
              </a:pPr>
              <a:t>99</a:t>
            </a:fld>
            <a:endParaRPr lang="en-US" altLang="zh-CN" smtClean="0">
              <a:latin typeface="Arial" charset="0"/>
              <a:ea typeface="宋体" charset="-122"/>
            </a:endParaRPr>
          </a:p>
        </p:txBody>
      </p:sp>
      <p:sp>
        <p:nvSpPr>
          <p:cNvPr id="133123" name="Rectangle 2"/>
          <p:cNvSpPr>
            <a:spLocks noGrp="1" noChangeArrowheads="1"/>
          </p:cNvSpPr>
          <p:nvPr>
            <p:ph type="title"/>
          </p:nvPr>
        </p:nvSpPr>
        <p:spPr>
          <a:xfrm>
            <a:off x="395288" y="908050"/>
            <a:ext cx="7696200" cy="563563"/>
          </a:xfrm>
        </p:spPr>
        <p:txBody>
          <a:bodyPr/>
          <a:lstStyle/>
          <a:p>
            <a:r>
              <a:rPr lang="zh-CN" altLang="en-US" b="1" smtClean="0">
                <a:solidFill>
                  <a:srgbClr val="002060"/>
                </a:solidFill>
              </a:rPr>
              <a:t>第一节 实验概述</a:t>
            </a:r>
          </a:p>
        </p:txBody>
      </p:sp>
      <p:sp>
        <p:nvSpPr>
          <p:cNvPr id="133124" name="Rectangle 3"/>
          <p:cNvSpPr>
            <a:spLocks noGrp="1" noChangeArrowheads="1"/>
          </p:cNvSpPr>
          <p:nvPr>
            <p:ph type="body" idx="1"/>
          </p:nvPr>
        </p:nvSpPr>
        <p:spPr>
          <a:xfrm>
            <a:off x="0" y="1571625"/>
            <a:ext cx="8964613" cy="5256213"/>
          </a:xfrm>
        </p:spPr>
        <p:txBody>
          <a:bodyPr/>
          <a:lstStyle/>
          <a:p>
            <a:pPr>
              <a:lnSpc>
                <a:spcPct val="110000"/>
              </a:lnSpc>
            </a:pPr>
            <a:r>
              <a:rPr lang="zh-CN" altLang="en-US" b="1" smtClean="0">
                <a:solidFill>
                  <a:srgbClr val="002060"/>
                </a:solidFill>
              </a:rPr>
              <a:t>实验的含义和特点：</a:t>
            </a:r>
          </a:p>
          <a:p>
            <a:pPr lvl="1">
              <a:lnSpc>
                <a:spcPct val="110000"/>
              </a:lnSpc>
            </a:pPr>
            <a:r>
              <a:rPr lang="zh-CN" altLang="en-US" b="1" smtClean="0">
                <a:solidFill>
                  <a:srgbClr val="002060"/>
                </a:solidFill>
              </a:rPr>
              <a:t>含义</a:t>
            </a:r>
          </a:p>
          <a:p>
            <a:pPr lvl="1">
              <a:lnSpc>
                <a:spcPct val="110000"/>
              </a:lnSpc>
            </a:pPr>
            <a:r>
              <a:rPr lang="zh-CN" altLang="en-US" b="1" smtClean="0">
                <a:solidFill>
                  <a:srgbClr val="002060"/>
                </a:solidFill>
              </a:rPr>
              <a:t>特点：</a:t>
            </a:r>
            <a:r>
              <a:rPr lang="en-US" altLang="zh-CN" b="1" smtClean="0">
                <a:solidFill>
                  <a:srgbClr val="002060"/>
                </a:solidFill>
              </a:rPr>
              <a:t>-</a:t>
            </a:r>
            <a:r>
              <a:rPr lang="zh-CN" altLang="en-US" b="1" smtClean="0">
                <a:solidFill>
                  <a:srgbClr val="002060"/>
                </a:solidFill>
              </a:rPr>
              <a:t>通过人为的控制，创设一定的研究情境；</a:t>
            </a:r>
          </a:p>
          <a:p>
            <a:pPr lvl="1">
              <a:lnSpc>
                <a:spcPct val="110000"/>
              </a:lnSpc>
              <a:buFont typeface="Wingdings" pitchFamily="2" charset="2"/>
              <a:buNone/>
            </a:pPr>
            <a:r>
              <a:rPr lang="zh-CN" altLang="en-US" b="1" smtClean="0">
                <a:solidFill>
                  <a:srgbClr val="002060"/>
                </a:solidFill>
              </a:rPr>
              <a:t>              </a:t>
            </a:r>
            <a:r>
              <a:rPr lang="en-US" altLang="zh-CN" b="1" smtClean="0">
                <a:solidFill>
                  <a:srgbClr val="002060"/>
                </a:solidFill>
              </a:rPr>
              <a:t>-</a:t>
            </a:r>
            <a:r>
              <a:rPr lang="zh-CN" altLang="en-US" b="1" smtClean="0">
                <a:solidFill>
                  <a:srgbClr val="002060"/>
                </a:solidFill>
              </a:rPr>
              <a:t>可以揭示变量之间的因果关系；</a:t>
            </a:r>
          </a:p>
          <a:p>
            <a:pPr lvl="3">
              <a:lnSpc>
                <a:spcPct val="110000"/>
              </a:lnSpc>
              <a:buFontTx/>
              <a:buNone/>
            </a:pPr>
            <a:r>
              <a:rPr lang="en-US" altLang="zh-CN" sz="2800" b="1" smtClean="0">
                <a:solidFill>
                  <a:srgbClr val="002060"/>
                </a:solidFill>
              </a:rPr>
              <a:t>    -</a:t>
            </a:r>
            <a:r>
              <a:rPr lang="zh-CN" altLang="en-US" sz="2800" b="1" smtClean="0">
                <a:solidFill>
                  <a:srgbClr val="002060"/>
                </a:solidFill>
              </a:rPr>
              <a:t>把某种特定的因子从复杂的条件中分离出   </a:t>
            </a:r>
          </a:p>
          <a:p>
            <a:pPr lvl="3">
              <a:lnSpc>
                <a:spcPct val="110000"/>
              </a:lnSpc>
              <a:buFontTx/>
              <a:buNone/>
            </a:pPr>
            <a:r>
              <a:rPr lang="zh-CN" altLang="en-US" sz="2800" b="1" smtClean="0">
                <a:solidFill>
                  <a:srgbClr val="002060"/>
                </a:solidFill>
              </a:rPr>
              <a:t>     来，使问题简单化，使考察某种特定因子的</a:t>
            </a:r>
          </a:p>
          <a:p>
            <a:pPr lvl="3">
              <a:lnSpc>
                <a:spcPct val="110000"/>
              </a:lnSpc>
              <a:buFontTx/>
              <a:buNone/>
            </a:pPr>
            <a:r>
              <a:rPr lang="zh-CN" altLang="en-US" sz="2800" b="1" smtClean="0">
                <a:solidFill>
                  <a:srgbClr val="002060"/>
                </a:solidFill>
              </a:rPr>
              <a:t>     效果变得可能和容易；</a:t>
            </a:r>
          </a:p>
          <a:p>
            <a:pPr lvl="3">
              <a:lnSpc>
                <a:spcPct val="110000"/>
              </a:lnSpc>
              <a:buFontTx/>
              <a:buNone/>
            </a:pPr>
            <a:r>
              <a:rPr lang="en-US" altLang="zh-CN" sz="2800" b="1" smtClean="0">
                <a:solidFill>
                  <a:srgbClr val="002060"/>
                </a:solidFill>
              </a:rPr>
              <a:t>    -</a:t>
            </a:r>
            <a:r>
              <a:rPr lang="zh-CN" altLang="en-US" sz="2800" b="1" smtClean="0">
                <a:solidFill>
                  <a:srgbClr val="002060"/>
                </a:solidFill>
              </a:rPr>
              <a:t>可以重复验证；</a:t>
            </a:r>
          </a:p>
          <a:p>
            <a:pPr lvl="3">
              <a:lnSpc>
                <a:spcPct val="110000"/>
              </a:lnSpc>
              <a:buFontTx/>
              <a:buNone/>
            </a:pPr>
            <a:r>
              <a:rPr lang="en-US" altLang="zh-CN" sz="2800" b="1" smtClean="0">
                <a:solidFill>
                  <a:srgbClr val="002060"/>
                </a:solidFill>
              </a:rPr>
              <a:t>    -</a:t>
            </a:r>
            <a:r>
              <a:rPr lang="zh-CN" altLang="en-US" sz="2800" b="1" smtClean="0">
                <a:solidFill>
                  <a:srgbClr val="002060"/>
                </a:solidFill>
              </a:rPr>
              <a:t>定量化数据，容易令人信服。</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默认设计模板">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726</TotalTime>
  <Words>21642</Words>
  <Application>Microsoft Office PowerPoint</Application>
  <PresentationFormat>全屏显示(4:3)</PresentationFormat>
  <Paragraphs>1625</Paragraphs>
  <Slides>182</Slides>
  <Notes>5</Notes>
  <HiddenSlides>0</HiddenSlides>
  <MMClips>0</MMClips>
  <ScaleCrop>false</ScaleCrop>
  <HeadingPairs>
    <vt:vector size="8" baseType="variant">
      <vt:variant>
        <vt:lpstr>已用的字体</vt:lpstr>
      </vt:variant>
      <vt:variant>
        <vt:i4>10</vt:i4>
      </vt:variant>
      <vt:variant>
        <vt:lpstr>演示文稿设计模板</vt:lpstr>
      </vt:variant>
      <vt:variant>
        <vt:i4>14</vt:i4>
      </vt:variant>
      <vt:variant>
        <vt:lpstr>嵌入 OLE 服务器</vt:lpstr>
      </vt:variant>
      <vt:variant>
        <vt:i4>2</vt:i4>
      </vt:variant>
      <vt:variant>
        <vt:lpstr>幻灯片标题</vt:lpstr>
      </vt:variant>
      <vt:variant>
        <vt:i4>182</vt:i4>
      </vt:variant>
    </vt:vector>
  </HeadingPairs>
  <TitlesOfParts>
    <vt:vector size="208" baseType="lpstr">
      <vt:lpstr>Calibri</vt:lpstr>
      <vt:lpstr>宋体</vt:lpstr>
      <vt:lpstr>Arial</vt:lpstr>
      <vt:lpstr>黑体</vt:lpstr>
      <vt:lpstr>Wingdings</vt:lpstr>
      <vt:lpstr>Symbol</vt:lpstr>
      <vt:lpstr>Times New Roman</vt:lpstr>
      <vt:lpstr>Monotype Sorts</vt:lpstr>
      <vt:lpstr>Verdana</vt:lpstr>
      <vt:lpstr>华文细黑</vt:lpstr>
      <vt:lpstr>Office 主题</vt:lpstr>
      <vt:lpstr>默认设计模板</vt:lpstr>
      <vt:lpstr>默认设计模板</vt:lpstr>
      <vt:lpstr>默认设计模板</vt:lpstr>
      <vt:lpstr>默认设计模板</vt:lpstr>
      <vt:lpstr>默认设计模板</vt:lpstr>
      <vt:lpstr>默认设计模板</vt:lpstr>
      <vt:lpstr>默认设计模板</vt:lpstr>
      <vt:lpstr>默认设计模板</vt:lpstr>
      <vt:lpstr>默认设计模板</vt:lpstr>
      <vt:lpstr>默认设计模板</vt:lpstr>
      <vt:lpstr>默认设计模板</vt:lpstr>
      <vt:lpstr>默认设计模板</vt:lpstr>
      <vt:lpstr>默认设计模板</vt:lpstr>
      <vt:lpstr>Equation</vt:lpstr>
      <vt:lpstr>公式</vt:lpstr>
      <vt:lpstr>第三部分 研究方法篇</vt:lpstr>
      <vt:lpstr>第八章  研究设计</vt:lpstr>
      <vt:lpstr> 第一节 心理学研究的类型</vt:lpstr>
      <vt:lpstr>心理学研究的类型</vt:lpstr>
      <vt:lpstr>心理学研究的主要类型</vt:lpstr>
      <vt:lpstr>第二节  研究设计的基本内容</vt:lpstr>
      <vt:lpstr> 研究设计的标准： 信度和效度</vt:lpstr>
      <vt:lpstr>研究设计的标准</vt:lpstr>
      <vt:lpstr>研究设计的标准</vt:lpstr>
      <vt:lpstr>研究设计的标准</vt:lpstr>
      <vt:lpstr>研究设计的标准</vt:lpstr>
      <vt:lpstr>研究设计的标准</vt:lpstr>
      <vt:lpstr>研究设计的标准</vt:lpstr>
      <vt:lpstr>研究设计的标准</vt:lpstr>
      <vt:lpstr>研究设计的标准</vt:lpstr>
      <vt:lpstr>研究设计的标准</vt:lpstr>
      <vt:lpstr>研究设计的标准</vt:lpstr>
      <vt:lpstr>研究设计的标准</vt:lpstr>
      <vt:lpstr>第三节  研究中的变量</vt:lpstr>
      <vt:lpstr>研究中的变量</vt:lpstr>
      <vt:lpstr>幻灯片 21</vt:lpstr>
      <vt:lpstr>研究中的变量</vt:lpstr>
      <vt:lpstr>研究中的变量</vt:lpstr>
      <vt:lpstr>幻灯片 24</vt:lpstr>
      <vt:lpstr>研究中的变量</vt:lpstr>
      <vt:lpstr>幻灯片 26</vt:lpstr>
      <vt:lpstr>取样设计 </vt:lpstr>
      <vt:lpstr>幻灯片 28</vt:lpstr>
      <vt:lpstr> 取  样</vt:lpstr>
      <vt:lpstr>取  样</vt:lpstr>
      <vt:lpstr>取  样</vt:lpstr>
      <vt:lpstr>取  样</vt:lpstr>
      <vt:lpstr>取  样</vt:lpstr>
      <vt:lpstr>第九章  观察法</vt:lpstr>
      <vt:lpstr>第一节 观察法概述</vt:lpstr>
      <vt:lpstr>观察法概述</vt:lpstr>
      <vt:lpstr>观察法概述</vt:lpstr>
      <vt:lpstr>第二节 观察法的分类</vt:lpstr>
      <vt:lpstr>观察法的分类</vt:lpstr>
      <vt:lpstr>观察法的分类</vt:lpstr>
      <vt:lpstr>观察法的分类</vt:lpstr>
      <vt:lpstr>观察法的分类</vt:lpstr>
      <vt:lpstr>观察法的分类</vt:lpstr>
      <vt:lpstr>观察法的分类</vt:lpstr>
      <vt:lpstr>观察法的分类</vt:lpstr>
      <vt:lpstr>观察法的分类</vt:lpstr>
      <vt:lpstr>观察法的分类</vt:lpstr>
      <vt:lpstr>观察法的分类</vt:lpstr>
      <vt:lpstr>观察法的分类</vt:lpstr>
      <vt:lpstr>观察法的分类</vt:lpstr>
      <vt:lpstr>观察法的分类</vt:lpstr>
      <vt:lpstr>第三节 观察研究的步骤</vt:lpstr>
      <vt:lpstr>  观察研究的步骤</vt:lpstr>
      <vt:lpstr> 观察研究的步骤</vt:lpstr>
      <vt:lpstr>观察研究的步骤</vt:lpstr>
      <vt:lpstr>第十章 访谈法</vt:lpstr>
      <vt:lpstr>第一节 访谈法概述</vt:lpstr>
      <vt:lpstr>访谈法</vt:lpstr>
      <vt:lpstr>访谈法</vt:lpstr>
      <vt:lpstr>访谈法</vt:lpstr>
      <vt:lpstr>第二节 访谈的过程与技巧</vt:lpstr>
      <vt:lpstr>访谈法</vt:lpstr>
      <vt:lpstr>访谈法</vt:lpstr>
      <vt:lpstr>访谈法</vt:lpstr>
      <vt:lpstr>第十一章 问卷调查法</vt:lpstr>
      <vt:lpstr>第一节 问卷法概述</vt:lpstr>
      <vt:lpstr>问卷法</vt:lpstr>
      <vt:lpstr>问卷法</vt:lpstr>
      <vt:lpstr>问卷法</vt:lpstr>
      <vt:lpstr>第二节 问卷设计</vt:lpstr>
      <vt:lpstr>问卷法</vt:lpstr>
      <vt:lpstr>问卷法</vt:lpstr>
      <vt:lpstr>问卷法</vt:lpstr>
      <vt:lpstr>问卷法</vt:lpstr>
      <vt:lpstr>问卷法</vt:lpstr>
      <vt:lpstr>第十二章 测量法</vt:lpstr>
      <vt:lpstr>第一节  测量法概述</vt:lpstr>
      <vt:lpstr>测 量 法</vt:lpstr>
      <vt:lpstr>测 量 法</vt:lpstr>
      <vt:lpstr>测 量 法</vt:lpstr>
      <vt:lpstr>测 量 法</vt:lpstr>
      <vt:lpstr>第二节 良好测验的特征</vt:lpstr>
      <vt:lpstr>良好测验的特征</vt:lpstr>
      <vt:lpstr>第二节 良好测验的特征</vt:lpstr>
      <vt:lpstr>良好测验的特征</vt:lpstr>
      <vt:lpstr>良好测验的特征</vt:lpstr>
      <vt:lpstr>良好测验的特征</vt:lpstr>
      <vt:lpstr>良好测验的特征</vt:lpstr>
      <vt:lpstr>良好测验的特征</vt:lpstr>
      <vt:lpstr>良好测验的特征</vt:lpstr>
      <vt:lpstr>良好测验的特征</vt:lpstr>
      <vt:lpstr>良好测验的特征</vt:lpstr>
      <vt:lpstr>幻灯片 93</vt:lpstr>
      <vt:lpstr>良好测验的特征</vt:lpstr>
      <vt:lpstr>第三节  测验的编制</vt:lpstr>
      <vt:lpstr>测验的编制</vt:lpstr>
      <vt:lpstr>幻灯片 97</vt:lpstr>
      <vt:lpstr>第十三章  实验法</vt:lpstr>
      <vt:lpstr>第一节 实验概述</vt:lpstr>
      <vt:lpstr>幻灯片 100</vt:lpstr>
      <vt:lpstr>第二节 实验的控制</vt:lpstr>
      <vt:lpstr>幻灯片 102</vt:lpstr>
      <vt:lpstr>幻灯片 103</vt:lpstr>
      <vt:lpstr>第三节 实验设计</vt:lpstr>
      <vt:lpstr>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真实验设计</vt:lpstr>
      <vt:lpstr>准实验设计</vt:lpstr>
      <vt:lpstr>准实验设计</vt:lpstr>
      <vt:lpstr>准实验设计</vt:lpstr>
      <vt:lpstr>准实验设计</vt:lpstr>
      <vt:lpstr>准实验设计</vt:lpstr>
      <vt:lpstr>准实验设计</vt:lpstr>
      <vt:lpstr>准实验设计</vt:lpstr>
      <vt:lpstr>准实验设计</vt:lpstr>
      <vt:lpstr>幻灯片 137</vt:lpstr>
      <vt:lpstr>幻灯片 138</vt:lpstr>
      <vt:lpstr>第十四章 质的研究</vt:lpstr>
      <vt:lpstr>第一节 质的研究概述</vt:lpstr>
      <vt:lpstr>质的研究</vt:lpstr>
      <vt:lpstr>质的研究</vt:lpstr>
      <vt:lpstr>质的研究</vt:lpstr>
      <vt:lpstr>质的研究</vt:lpstr>
      <vt:lpstr>质的研究</vt:lpstr>
      <vt:lpstr>质的研究</vt:lpstr>
      <vt:lpstr>质的研究</vt:lpstr>
      <vt:lpstr>第三节 质的研究的形式</vt:lpstr>
      <vt:lpstr>质的研究</vt:lpstr>
      <vt:lpstr>质的研究</vt:lpstr>
      <vt:lpstr>质的研究</vt:lpstr>
      <vt:lpstr>第十五章 统计数据分析</vt:lpstr>
      <vt:lpstr>第一节   方差分析（ANOVA）</vt:lpstr>
      <vt:lpstr>幻灯片 154</vt:lpstr>
      <vt:lpstr>幻灯片 155</vt:lpstr>
      <vt:lpstr>幻灯片 156</vt:lpstr>
      <vt:lpstr>第二节  相关分析和回归分析</vt:lpstr>
      <vt:lpstr>相关分析和回归分析</vt:lpstr>
      <vt:lpstr>相关分析和回归分析</vt:lpstr>
      <vt:lpstr>幻灯片 160</vt:lpstr>
      <vt:lpstr>幻灯片 161</vt:lpstr>
      <vt:lpstr>幻灯片 162</vt:lpstr>
      <vt:lpstr>幻灯片 163</vt:lpstr>
      <vt:lpstr>幻灯片 164</vt:lpstr>
      <vt:lpstr>幻灯片 165</vt:lpstr>
      <vt:lpstr>第四节  非参数统计</vt:lpstr>
      <vt:lpstr>幻灯片 167</vt:lpstr>
      <vt:lpstr>幻灯片 168</vt:lpstr>
      <vt:lpstr>幻灯片 169</vt:lpstr>
      <vt:lpstr>第十六章 研究报告的撰写</vt:lpstr>
      <vt:lpstr>第一节 研究报告的基本属性</vt:lpstr>
      <vt:lpstr>研究报告的基本属性</vt:lpstr>
      <vt:lpstr>第二节 研究报告的构成及要求</vt:lpstr>
      <vt:lpstr>研究报告的构成及要求</vt:lpstr>
      <vt:lpstr>研究报告的构成及要求</vt:lpstr>
      <vt:lpstr>研究报告的构成及要求</vt:lpstr>
      <vt:lpstr>研究报告的构成及要求</vt:lpstr>
      <vt:lpstr>研究报告的构成及要求</vt:lpstr>
      <vt:lpstr>研究报告的构成及要求</vt:lpstr>
      <vt:lpstr>研究报告的构成及要求</vt:lpstr>
      <vt:lpstr>第三节 研究报告的评估</vt:lpstr>
      <vt:lpstr>研究报告的评估</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第八章  研究设计</dc:title>
  <dc:creator>Administrator</dc:creator>
  <cp:lastModifiedBy>微软用户</cp:lastModifiedBy>
  <cp:revision>40</cp:revision>
  <dcterms:created xsi:type="dcterms:W3CDTF">2014-10-25T02:36:34Z</dcterms:created>
  <dcterms:modified xsi:type="dcterms:W3CDTF">2014-10-27T03:48:52Z</dcterms:modified>
</cp:coreProperties>
</file>